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entation.xml" ContentType="application/vnd.openxmlformats-officedocument.presentationml.presentation.main+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comments/modernComment_104_8E3C3797.xml" ContentType="application/vnd.ms-powerpoint.comment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18"/>
  </p:notesMasterIdLst>
  <p:sldIdLst>
    <p:sldId id="257" r:id="rId2"/>
    <p:sldId id="265" r:id="rId3"/>
    <p:sldId id="277" r:id="rId4"/>
    <p:sldId id="264" r:id="rId5"/>
    <p:sldId id="267" r:id="rId6"/>
    <p:sldId id="259" r:id="rId7"/>
    <p:sldId id="260" r:id="rId8"/>
    <p:sldId id="262" r:id="rId9"/>
    <p:sldId id="269" r:id="rId10"/>
    <p:sldId id="274" r:id="rId11"/>
    <p:sldId id="272" r:id="rId12"/>
    <p:sldId id="270" r:id="rId13"/>
    <p:sldId id="276" r:id="rId14"/>
    <p:sldId id="275" r:id="rId15"/>
    <p:sldId id="263" r:id="rId16"/>
    <p:sldId id="26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4DAE565-07F3-2FFE-CDDF-E380067F55A2}" name="Caroline Kryder-Reid" initials="CK" userId="S::ckryderreid@energysystemsnetwork.com::f98db598-3a41-4dd4-9d73-2aadefcc0cb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5D1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663" autoAdjust="0"/>
    <p:restoredTop sz="80795"/>
  </p:normalViewPr>
  <p:slideViewPr>
    <p:cSldViewPr snapToGrid="0">
      <p:cViewPr>
        <p:scale>
          <a:sx n="120" d="100"/>
          <a:sy n="120" d="100"/>
        </p:scale>
        <p:origin x="360"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modernComment_104_8E3C3797.xml><?xml version="1.0" encoding="utf-8"?>
<p188:cmLst xmlns:a="http://schemas.openxmlformats.org/drawingml/2006/main" xmlns:r="http://schemas.openxmlformats.org/officeDocument/2006/relationships" xmlns:p188="http://schemas.microsoft.com/office/powerpoint/2018/8/main">
  <p188:cm id="{F20C85DD-EFF6-4623-A165-038142C1F7BA}" authorId="{64DAE565-07F3-2FFE-CDDF-E380067F55A2}" status="resolved" created="2026-05-13T15:30:44.343" complete="100000">
    <pc:sldMkLst xmlns:pc="http://schemas.microsoft.com/office/powerpoint/2013/main/command">
      <pc:docMk/>
      <pc:sldMk cId="2386311063" sldId="260"/>
    </pc:sldMkLst>
    <p188:replyLst/>
    <p188:txBody>
      <a:bodyPr/>
      <a:lstStyle/>
      <a:p>
        <a:r>
          <a:rPr lang="en-US"/>
          <a:t>The bullets should all have parallel sentence structure since they are “actions”. Bullets 1-3 under “longer term actions” are written to read as nouns as opposed to verbs.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13D103-C247-D745-B3BA-0644B0A7AEF0}" type="datetimeFigureOut">
              <a:rPr lang="en-US" smtClean="0"/>
              <a:t>5/14/26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53FEC1-180B-CB49-8FF7-FFA6B9F190D0}" type="slidenum">
              <a:rPr lang="en-US" smtClean="0"/>
              <a:t>‹#›</a:t>
            </a:fld>
            <a:endParaRPr lang="en-US"/>
          </a:p>
        </p:txBody>
      </p:sp>
    </p:spTree>
    <p:extLst>
      <p:ext uri="{BB962C8B-B14F-4D97-AF65-F5344CB8AC3E}">
        <p14:creationId xmlns:p14="http://schemas.microsoft.com/office/powerpoint/2010/main" val="2426640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purpose of this workforce development assessment is to provide ESN and the State of Iowa with a detailed, evidence-based understanding of how Iowa’s existing workforce assets could support future nuclear deployment, and to identify areas where proactive planning and targeted investment will be required.</a:t>
            </a:r>
          </a:p>
          <a:p>
            <a:endParaRPr lang="en-US" dirty="0"/>
          </a:p>
          <a:p>
            <a:r>
              <a:rPr lang="en-US" sz="1200" kern="1200" dirty="0">
                <a:solidFill>
                  <a:schemeClr val="tx1"/>
                </a:solidFill>
                <a:effectLst/>
                <a:latin typeface="+mn-lt"/>
                <a:ea typeface="+mn-ea"/>
                <a:cs typeface="+mn-cs"/>
              </a:rPr>
              <a:t>A central objective of this effort is to move beyond conventional workforce analyses that focus primarily on aggregate labor availability.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Accordingly, this assessment is designed to help decision-makers understand not only </a:t>
            </a:r>
            <a:r>
              <a:rPr lang="en-US" sz="1200" i="1" kern="1200" dirty="0">
                <a:solidFill>
                  <a:schemeClr val="tx1"/>
                </a:solidFill>
                <a:effectLst/>
                <a:latin typeface="+mn-lt"/>
                <a:ea typeface="+mn-ea"/>
                <a:cs typeface="+mn-cs"/>
              </a:rPr>
              <a:t>whether</a:t>
            </a:r>
            <a:r>
              <a:rPr lang="en-US" sz="1200" kern="1200" dirty="0">
                <a:solidFill>
                  <a:schemeClr val="tx1"/>
                </a:solidFill>
                <a:effectLst/>
                <a:latin typeface="+mn-lt"/>
                <a:ea typeface="+mn-ea"/>
                <a:cs typeface="+mn-cs"/>
              </a:rPr>
              <a:t> Iowa has sufficient workforce capacity, but </a:t>
            </a:r>
            <a:r>
              <a:rPr lang="en-US" sz="1200" i="1" kern="1200" dirty="0">
                <a:solidFill>
                  <a:schemeClr val="tx1"/>
                </a:solidFill>
                <a:effectLst/>
                <a:latin typeface="+mn-lt"/>
                <a:ea typeface="+mn-ea"/>
                <a:cs typeface="+mn-cs"/>
              </a:rPr>
              <a:t>how</a:t>
            </a:r>
            <a:r>
              <a:rPr lang="en-US" sz="1200" kern="1200" dirty="0">
                <a:solidFill>
                  <a:schemeClr val="tx1"/>
                </a:solidFill>
                <a:effectLst/>
                <a:latin typeface="+mn-lt"/>
                <a:ea typeface="+mn-ea"/>
                <a:cs typeface="+mn-cs"/>
              </a:rPr>
              <a:t> that workforce could be mobilized, trained, credentialed, and sustained to meet the unique demands of nuclear construction, operations, and oversight.</a:t>
            </a:r>
          </a:p>
          <a:p>
            <a:endParaRPr lang="en-US" dirty="0"/>
          </a:p>
        </p:txBody>
      </p:sp>
      <p:sp>
        <p:nvSpPr>
          <p:cNvPr id="4" name="Slide Number Placeholder 3"/>
          <p:cNvSpPr>
            <a:spLocks noGrp="1"/>
          </p:cNvSpPr>
          <p:nvPr>
            <p:ph type="sldNum" sz="quarter" idx="5"/>
          </p:nvPr>
        </p:nvSpPr>
        <p:spPr/>
        <p:txBody>
          <a:bodyPr/>
          <a:lstStyle/>
          <a:p>
            <a:fld id="{C2F49510-2DF4-BF46-8578-8364F149D274}" type="slidenum">
              <a:rPr lang="en-US" smtClean="0"/>
              <a:t>1</a:t>
            </a:fld>
            <a:endParaRPr lang="en-US"/>
          </a:p>
        </p:txBody>
      </p:sp>
    </p:spTree>
    <p:extLst>
      <p:ext uri="{BB962C8B-B14F-4D97-AF65-F5344CB8AC3E}">
        <p14:creationId xmlns:p14="http://schemas.microsoft.com/office/powerpoint/2010/main" val="657087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45ACA-12DD-C847-73A9-F73DCDAFD1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9F5AB8-0BA0-DCF1-67B2-24EFCA4B3D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128240-7944-B493-E5F8-8291544E22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FFE797-EDF7-D0B3-6FDC-CC1D033ACFFA}"/>
              </a:ext>
            </a:extLst>
          </p:cNvPr>
          <p:cNvSpPr>
            <a:spLocks noGrp="1"/>
          </p:cNvSpPr>
          <p:nvPr>
            <p:ph type="sldNum" sz="quarter" idx="5"/>
          </p:nvPr>
        </p:nvSpPr>
        <p:spPr/>
        <p:txBody>
          <a:bodyPr/>
          <a:lstStyle/>
          <a:p>
            <a:fld id="{7553FEC1-180B-CB49-8FF7-FFA6B9F190D0}" type="slidenum">
              <a:rPr lang="en-US" smtClean="0"/>
              <a:t>10</a:t>
            </a:fld>
            <a:endParaRPr lang="en-US"/>
          </a:p>
        </p:txBody>
      </p:sp>
    </p:spTree>
    <p:extLst>
      <p:ext uri="{BB962C8B-B14F-4D97-AF65-F5344CB8AC3E}">
        <p14:creationId xmlns:p14="http://schemas.microsoft.com/office/powerpoint/2010/main" val="20170372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436A2-5F78-F177-21FA-11E0E57C02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E4DD5B-1E84-6CFE-FEEC-2CE108B8CE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1F77CE-1E2C-AA8C-522E-148AC136256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Objective is to establish a clear, functionally grounded understanding of the workforce roles required to support nuclear construction, operations, and maintenance in Iowa, and to assess the degree to which those roles align with the state’s existing labor base. Interviews conducted for this assessment consistently indicated that early-stage nuclear workforce planning is most effective when it focuses </a:t>
            </a:r>
            <a:r>
              <a:rPr lang="en-US" sz="1200" i="0" kern="1200" dirty="0">
                <a:solidFill>
                  <a:schemeClr val="tx1"/>
                </a:solidFill>
                <a:effectLst/>
                <a:latin typeface="+mn-lt"/>
                <a:ea typeface="+mn-ea"/>
                <a:cs typeface="+mn-cs"/>
              </a:rPr>
              <a:t>on capabilities and functions rather than narrowly defined nuclear job titles.</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strip away the label ‘nuclear,’ a lot of these roles already exist across Iowa industry.”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Rather than focusing narrowly on nuclear-specific job titles, this assessment examined </a:t>
            </a:r>
            <a:r>
              <a:rPr lang="en-US" sz="1200" b="1" kern="1200" dirty="0">
                <a:solidFill>
                  <a:schemeClr val="tx1"/>
                </a:solidFill>
                <a:effectLst/>
                <a:latin typeface="+mn-lt"/>
                <a:ea typeface="+mn-ea"/>
                <a:cs typeface="+mn-cs"/>
              </a:rPr>
              <a:t>functional role categories</a:t>
            </a:r>
            <a:r>
              <a:rPr lang="en-US" sz="1200" kern="1200" dirty="0">
                <a:solidFill>
                  <a:schemeClr val="tx1"/>
                </a:solidFill>
                <a:effectLst/>
                <a:latin typeface="+mn-lt"/>
                <a:ea typeface="+mn-ea"/>
                <a:cs typeface="+mn-cs"/>
              </a:rPr>
              <a:t> required across the nuclear project lifecycle, including construction, operations, and maintenance.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Stakeholders across sectors affirmed that many of these roles are already present in Iowa’s economy, particularly in construction, utilities, manufacturing, and regulated industrial environments.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529EC075-4C06-1C56-A7D5-8DFEBE127465}"/>
              </a:ext>
            </a:extLst>
          </p:cNvPr>
          <p:cNvSpPr>
            <a:spLocks noGrp="1"/>
          </p:cNvSpPr>
          <p:nvPr>
            <p:ph type="sldNum" sz="quarter" idx="5"/>
          </p:nvPr>
        </p:nvSpPr>
        <p:spPr/>
        <p:txBody>
          <a:bodyPr/>
          <a:lstStyle/>
          <a:p>
            <a:fld id="{C2F49510-2DF4-BF46-8578-8364F149D274}" type="slidenum">
              <a:rPr lang="en-US" smtClean="0"/>
              <a:t>13</a:t>
            </a:fld>
            <a:endParaRPr lang="en-US"/>
          </a:p>
        </p:txBody>
      </p:sp>
    </p:spTree>
    <p:extLst>
      <p:ext uri="{BB962C8B-B14F-4D97-AF65-F5344CB8AC3E}">
        <p14:creationId xmlns:p14="http://schemas.microsoft.com/office/powerpoint/2010/main" val="18828552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E0847-20A1-4B7B-4253-573961CEEE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65B88F-138C-A433-5D1A-A5F8D7AB7F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9887AA-D56A-7E66-C8B8-6ED8B67C9E8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Objective is to establish a clear, functionally grounded understanding of the workforce roles required to support nuclear construction, operations, and maintenance in Iowa, and to assess the degree to which those roles align with the state’s existing labor base. Interviews conducted for this assessment consistently indicated that early-stage nuclear workforce planning is most effective when it focuses </a:t>
            </a:r>
            <a:r>
              <a:rPr lang="en-US" sz="1200" i="0" kern="1200" dirty="0">
                <a:solidFill>
                  <a:schemeClr val="tx1"/>
                </a:solidFill>
                <a:effectLst/>
                <a:latin typeface="+mn-lt"/>
                <a:ea typeface="+mn-ea"/>
                <a:cs typeface="+mn-cs"/>
              </a:rPr>
              <a:t>on capabilities and functions rather than narrowly defined nuclear job titles.</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strip away the label ‘nuclear,’ a lot of these roles already exist across Iowa industry.”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Rather than focusing narrowly on nuclear-specific job titles, this assessment examined </a:t>
            </a:r>
            <a:r>
              <a:rPr lang="en-US" sz="1200" b="1" kern="1200" dirty="0">
                <a:solidFill>
                  <a:schemeClr val="tx1"/>
                </a:solidFill>
                <a:effectLst/>
                <a:latin typeface="+mn-lt"/>
                <a:ea typeface="+mn-ea"/>
                <a:cs typeface="+mn-cs"/>
              </a:rPr>
              <a:t>functional role categories</a:t>
            </a:r>
            <a:r>
              <a:rPr lang="en-US" sz="1200" kern="1200" dirty="0">
                <a:solidFill>
                  <a:schemeClr val="tx1"/>
                </a:solidFill>
                <a:effectLst/>
                <a:latin typeface="+mn-lt"/>
                <a:ea typeface="+mn-ea"/>
                <a:cs typeface="+mn-cs"/>
              </a:rPr>
              <a:t> required across the nuclear project lifecycle, including construction, operations, and maintenance.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Stakeholders across sectors affirmed that many of these roles are already present in Iowa’s economy, particularly in construction, utilities, manufacturing, and regulated industrial environments.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AA4B1B9E-C458-1981-5E9A-D983FA173D61}"/>
              </a:ext>
            </a:extLst>
          </p:cNvPr>
          <p:cNvSpPr>
            <a:spLocks noGrp="1"/>
          </p:cNvSpPr>
          <p:nvPr>
            <p:ph type="sldNum" sz="quarter" idx="5"/>
          </p:nvPr>
        </p:nvSpPr>
        <p:spPr/>
        <p:txBody>
          <a:bodyPr/>
          <a:lstStyle/>
          <a:p>
            <a:fld id="{C2F49510-2DF4-BF46-8578-8364F149D274}" type="slidenum">
              <a:rPr lang="en-US" smtClean="0"/>
              <a:t>14</a:t>
            </a:fld>
            <a:endParaRPr lang="en-US"/>
          </a:p>
        </p:txBody>
      </p:sp>
    </p:spTree>
    <p:extLst>
      <p:ext uri="{BB962C8B-B14F-4D97-AF65-F5344CB8AC3E}">
        <p14:creationId xmlns:p14="http://schemas.microsoft.com/office/powerpoint/2010/main" val="3955670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DF2AC-6A5E-9A4E-8B2C-9BD053D656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5D488B-F7E1-4860-7462-6A9E3160F3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339D73-FD13-AA04-FB77-0149BDC1E95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Unlike many conventional industrial settings, nuclear operations depend on tightly coupled interactions among engineers, operators, technicians, and skilled trades, all working within a shared framework of safety expectations, procedural discipline, and decision authority.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Iowa’s workforce was generally viewed as technically capable and safety‑minded, interviewees noted that existing training and education models often reinforce role‑specific expertise at the expense of shared understanding.</a:t>
            </a:r>
          </a:p>
          <a:p>
            <a:endParaRPr lang="en-US" dirty="0"/>
          </a:p>
          <a:p>
            <a:pPr lvl="0"/>
            <a:r>
              <a:rPr lang="en-US" sz="1200" b="1" kern="1200" dirty="0">
                <a:solidFill>
                  <a:schemeClr val="tx1"/>
                </a:solidFill>
                <a:effectLst/>
                <a:latin typeface="+mn-lt"/>
                <a:ea typeface="+mn-ea"/>
                <a:cs typeface="+mn-cs"/>
              </a:rPr>
              <a:t>Limited joint training experiences across roles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Training pathways are typically siloed by occupation, with few opportunities for engineers, technicians, operators, and trades to train together or understand each other’s constraints and decision frameworks.</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Improve clarity  regarding responsibilities and constraints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Interviewees described situations in other industries where incomplete understanding of role boundaries or regulatory obligations led to friction, inefficiency, or elevated risk—conditions viewed as particularly problematic in nuclear environments.</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Enhance opportunities for shared safety and system‑level learning</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Stakeholders noted that safety culture is strongest when it is reinforced collectively, not individually. Separate training tracks can dilute shared ownership of system performance and safety outcomes.</a:t>
            </a:r>
          </a:p>
          <a:p>
            <a:pPr lvl="0"/>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Gaps were not framed as failures but as </a:t>
            </a:r>
            <a:r>
              <a:rPr lang="en-US" sz="1200" b="1" kern="1200" dirty="0">
                <a:solidFill>
                  <a:schemeClr val="tx1"/>
                </a:solidFill>
                <a:effectLst/>
                <a:latin typeface="+mn-lt"/>
                <a:ea typeface="+mn-ea"/>
                <a:cs typeface="+mn-cs"/>
              </a:rPr>
              <a:t>structural limitations</a:t>
            </a:r>
            <a:r>
              <a:rPr lang="en-US" sz="1200" kern="1200" dirty="0">
                <a:solidFill>
                  <a:schemeClr val="tx1"/>
                </a:solidFill>
                <a:effectLst/>
                <a:latin typeface="+mn-lt"/>
                <a:ea typeface="+mn-ea"/>
                <a:cs typeface="+mn-cs"/>
              </a:rPr>
              <a:t> of conventional workforce preparation models that may be insufficient for nuclear deployment without intentional modification.</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Introduce shared safety and quality instruction</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Joint training on nuclear safety culture, quality assurance principles, and procedural compliance was viewed as foundational to building trust and mutual accountability.</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Provide common introductions to nuclear regulatory frameworks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Stakeholders emphasized the value of ensuring all roles—not just engineers or compliance personnel—understand the regulatory environment shaping nuclear work, including documentation requirements and conservative decision‑making expectations.</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Implement scenario‑based simulations involving multiple roles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Interviewees highlighted the effectiveness of simulations that require coordination among engineers, operators, and trades, allowing participants to see how their actions affect system‑level outcomes.</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Establish clear protocols for communication and decision‑making</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Integrated training was seen as an opportunity to practice escalation pathways, peer checks, and cross‑role communication under controlled conditions.</a:t>
            </a:r>
          </a:p>
          <a:p>
            <a:pPr lvl="0"/>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Interview findings reinforce that nuclear performance emerges from interactions across roles, not isolated excellence within them.</a:t>
            </a:r>
          </a:p>
          <a:p>
            <a:endParaRPr lang="en-US" dirty="0"/>
          </a:p>
        </p:txBody>
      </p:sp>
      <p:sp>
        <p:nvSpPr>
          <p:cNvPr id="4" name="Slide Number Placeholder 3">
            <a:extLst>
              <a:ext uri="{FF2B5EF4-FFF2-40B4-BE49-F238E27FC236}">
                <a16:creationId xmlns:a16="http://schemas.microsoft.com/office/drawing/2014/main" id="{FBC54873-2FEB-94C1-02AF-51F382FD2E3F}"/>
              </a:ext>
            </a:extLst>
          </p:cNvPr>
          <p:cNvSpPr>
            <a:spLocks noGrp="1"/>
          </p:cNvSpPr>
          <p:nvPr>
            <p:ph type="sldNum" sz="quarter" idx="5"/>
          </p:nvPr>
        </p:nvSpPr>
        <p:spPr/>
        <p:txBody>
          <a:bodyPr/>
          <a:lstStyle/>
          <a:p>
            <a:fld id="{C2F49510-2DF4-BF46-8578-8364F149D274}" type="slidenum">
              <a:rPr lang="en-US" smtClean="0"/>
              <a:t>15</a:t>
            </a:fld>
            <a:endParaRPr lang="en-US"/>
          </a:p>
        </p:txBody>
      </p:sp>
    </p:spTree>
    <p:extLst>
      <p:ext uri="{BB962C8B-B14F-4D97-AF65-F5344CB8AC3E}">
        <p14:creationId xmlns:p14="http://schemas.microsoft.com/office/powerpoint/2010/main" val="19017641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A9F03-FACE-8A63-E110-31655F7693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27C7E8-639D-6DB8-0F8E-575BABD67B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AAB8D3-E3BA-272A-B3D2-1EF46554C50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rPr>
              <a:t>Early preparation without irreversible commitment - </a:t>
            </a:r>
            <a:r>
              <a:rPr lang="en-US" dirty="0">
                <a:solidFill>
                  <a:schemeClr val="tx1"/>
                </a:solidFill>
              </a:rPr>
              <a:t>Interviewees supported low‑regret actions—such as curriculum alignment, faculty upskilling, and cross‑disciplinary orientation training—that build readiness while preserving optionality.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rPr>
              <a:t>Scalable growth as timelines clarify - </a:t>
            </a:r>
            <a:r>
              <a:rPr lang="en-US" dirty="0">
                <a:solidFill>
                  <a:schemeClr val="tx1"/>
                </a:solidFill>
              </a:rPr>
              <a:t>Participants emphasized the importance of designing training pathways and institutional partnerships that can expand incrementally as project milestones are reached, rather than relying on sudden, large‑scale workforce mobilization.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rPr>
              <a:t>Flexibility in the face of uncertainty - </a:t>
            </a:r>
            <a:r>
              <a:rPr lang="en-US" dirty="0">
                <a:solidFill>
                  <a:schemeClr val="tx1"/>
                </a:solidFill>
              </a:rPr>
              <a:t>Given uncertainty related to siting decisions, reactor technology selection, and federal licensing timelines, stakeholders stressed that workforce strategies must be adaptable, not tied rigidly to a single deployment assumption.</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How Iowa’s nuclear workforce development strategy aligns with </a:t>
            </a:r>
            <a:r>
              <a:rPr lang="en-US" sz="1200" i="1" kern="1200" dirty="0">
                <a:solidFill>
                  <a:schemeClr val="tx1"/>
                </a:solidFill>
                <a:effectLst/>
                <a:latin typeface="+mn-lt"/>
                <a:ea typeface="+mn-ea"/>
                <a:cs typeface="+mn-cs"/>
              </a:rPr>
              <a:t>plausible deployment timelines</a:t>
            </a:r>
            <a:r>
              <a:rPr lang="en-US" sz="1200" kern="1200" dirty="0">
                <a:solidFill>
                  <a:schemeClr val="tx1"/>
                </a:solidFill>
                <a:effectLst/>
                <a:latin typeface="+mn-lt"/>
                <a:ea typeface="+mn-ea"/>
                <a:cs typeface="+mn-cs"/>
              </a:rPr>
              <a:t> and to ensure that preparation activities are neither prematurely accelerated nor delayed in ways that could increase implementation risk.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Stakeholders consistently emphasized that workforce readiness must be </a:t>
            </a:r>
            <a:r>
              <a:rPr lang="en-US" sz="1200" b="1" kern="1200" dirty="0">
                <a:solidFill>
                  <a:schemeClr val="tx1"/>
                </a:solidFill>
                <a:effectLst/>
                <a:latin typeface="+mn-lt"/>
                <a:ea typeface="+mn-ea"/>
                <a:cs typeface="+mn-cs"/>
              </a:rPr>
              <a:t>deliberately sequenced</a:t>
            </a:r>
            <a:r>
              <a:rPr lang="en-US" sz="1200" kern="1200" dirty="0">
                <a:solidFill>
                  <a:schemeClr val="tx1"/>
                </a:solidFill>
                <a:effectLst/>
                <a:latin typeface="+mn-lt"/>
                <a:ea typeface="+mn-ea"/>
                <a:cs typeface="+mn-cs"/>
              </a:rPr>
              <a:t> to match evolving project timelines, regulatory milestones, and technology decisions.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Drawing on interview feedback, the analysis considers how preparation efforts can be structured to support early readiness signals, scalable ramp‑up, and flexibility as timelines evolve. Misalignment—either by acting too late or committing too early—poses real risks to cost, schedule, and credibility.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By grounding timing considerations in stakeholder experience, this provides the State of Iowa with a framework for pacing workforce investments in ways that:</a:t>
            </a:r>
          </a:p>
          <a:p>
            <a:pPr lvl="0"/>
            <a:r>
              <a:rPr lang="en-US" sz="1200" kern="1200" dirty="0">
                <a:solidFill>
                  <a:schemeClr val="tx1"/>
                </a:solidFill>
                <a:effectLst/>
                <a:latin typeface="+mn-lt"/>
                <a:ea typeface="+mn-ea"/>
                <a:cs typeface="+mn-cs"/>
              </a:rPr>
              <a:t>Reduce the risk of workforce shortages or delays</a:t>
            </a:r>
          </a:p>
          <a:p>
            <a:pPr lvl="0"/>
            <a:r>
              <a:rPr lang="en-US" sz="1200" kern="1200" dirty="0">
                <a:solidFill>
                  <a:schemeClr val="tx1"/>
                </a:solidFill>
                <a:effectLst/>
                <a:latin typeface="+mn-lt"/>
                <a:ea typeface="+mn-ea"/>
                <a:cs typeface="+mn-cs"/>
              </a:rPr>
              <a:t>Avoid stranded or underutilized training capacity</a:t>
            </a:r>
          </a:p>
          <a:p>
            <a:pPr lvl="0"/>
            <a:r>
              <a:rPr lang="en-US" sz="1200" kern="1200" dirty="0">
                <a:solidFill>
                  <a:schemeClr val="tx1"/>
                </a:solidFill>
                <a:effectLst/>
                <a:latin typeface="+mn-lt"/>
                <a:ea typeface="+mn-ea"/>
                <a:cs typeface="+mn-cs"/>
              </a:rPr>
              <a:t>Demonstrate maturity and realism to developers, regulators, and federal partners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942B1CA9-6DFA-5324-B496-4E2D2E3DE3D1}"/>
              </a:ext>
            </a:extLst>
          </p:cNvPr>
          <p:cNvSpPr>
            <a:spLocks noGrp="1"/>
          </p:cNvSpPr>
          <p:nvPr>
            <p:ph type="sldNum" sz="quarter" idx="5"/>
          </p:nvPr>
        </p:nvSpPr>
        <p:spPr/>
        <p:txBody>
          <a:bodyPr/>
          <a:lstStyle/>
          <a:p>
            <a:fld id="{C2F49510-2DF4-BF46-8578-8364F149D274}" type="slidenum">
              <a:rPr lang="en-US" smtClean="0"/>
              <a:t>16</a:t>
            </a:fld>
            <a:endParaRPr lang="en-US"/>
          </a:p>
        </p:txBody>
      </p:sp>
    </p:spTree>
    <p:extLst>
      <p:ext uri="{BB962C8B-B14F-4D97-AF65-F5344CB8AC3E}">
        <p14:creationId xmlns:p14="http://schemas.microsoft.com/office/powerpoint/2010/main" val="2499165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86078-160B-2BE6-42DD-2B807CC526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0B8DCC-A94C-45DC-BB7C-AAA23A594B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79010D-5524-B5B0-8A83-E831BE2FCA64}"/>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Rather than conducting a high-level scan, this assessment intentionally integrates multiple dimensions of workforce readiness.</a:t>
            </a:r>
          </a:p>
          <a:p>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Occupational demand and skills transferability</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The analysis considers how skills from Iowa’s existing sectors such as energy generation, advanced manufacturing, construction, engineering, and operations could translate into nuclear workforce roles. Interviewees frequently noted that many core competencies already exist in Iowa but would require formal alignment with nuclear standards, certifications, and regulatory expectations.</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Perspectives from industry, labor, and education stakeholders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Stakeholder interviews revealed differing but complementary priorities. Employers emphasized reliability, safety culture, and procedural rigor; labor representatives focused on apprenticeship pathways, flexible availability, and long-term career stability; and educational institutions highlighted the need for early curricular alignment and instructor readiness. This assessment incorporates these perspectives to reflect the full workforce ecosystem.</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Cultural and organizational workforce dynamics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Interviews highlighted that nuclear work environments demand strong procedural discipline, cross-functional coordination, and an ingrained safety culture. Several participants observed that Iowa’s workforce culture—characterized by low turnover, strong institutional loyalty, and experience operating in regulated environments—could represent a comparative advantage if properly leveraged.</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Near-term actions and longer-term structural requirements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Stakeholders consistently stressed the importance of sequencing. Near-term actions include awareness-building, curriculum mapping, and identifying transferable credentials, while longer-term needs include sustained training pipelines, faculty development, and institutional partnerships capable of supporting nuclear deployment over multiple decades.</a:t>
            </a:r>
          </a:p>
          <a:p>
            <a:endParaRPr lang="en-US" dirty="0"/>
          </a:p>
          <a:p>
            <a:endParaRPr lang="en-US" dirty="0"/>
          </a:p>
          <a:p>
            <a:pPr lvl="0"/>
            <a:r>
              <a:rPr lang="en-US" sz="1200" b="1" kern="1200" dirty="0">
                <a:solidFill>
                  <a:schemeClr val="tx1"/>
                </a:solidFill>
                <a:effectLst/>
                <a:latin typeface="+mn-lt"/>
                <a:ea typeface="+mn-ea"/>
                <a:cs typeface="+mn-cs"/>
              </a:rPr>
              <a:t>Decision-relevant insight</a:t>
            </a:r>
            <a:r>
              <a:rPr lang="en-US" sz="1200" kern="1200" dirty="0">
                <a:solidFill>
                  <a:schemeClr val="tx1"/>
                </a:solidFill>
                <a:effectLst/>
                <a:latin typeface="+mn-lt"/>
                <a:ea typeface="+mn-ea"/>
                <a:cs typeface="+mn-cs"/>
              </a:rPr>
              <a:t> – Participants emphasized that state leaders and project developers need clarity on where Iowa is well-positioned today versus where early investments would materially reduce risk.</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Institutional coordination</a:t>
            </a:r>
            <a:r>
              <a:rPr lang="en-US" sz="1200" kern="1200" dirty="0">
                <a:solidFill>
                  <a:schemeClr val="tx1"/>
                </a:solidFill>
                <a:effectLst/>
                <a:latin typeface="+mn-lt"/>
                <a:ea typeface="+mn-ea"/>
                <a:cs typeface="+mn-cs"/>
              </a:rPr>
              <a:t> – Interviews revealed strong interest in clearer linkages among employers, unions, community colleges, universities, and state agencies, which this assessment is structured to inform.</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Credibility with external partners</a:t>
            </a:r>
            <a:r>
              <a:rPr lang="en-US" sz="1200" kern="1200" dirty="0">
                <a:solidFill>
                  <a:schemeClr val="tx1"/>
                </a:solidFill>
                <a:effectLst/>
                <a:latin typeface="+mn-lt"/>
                <a:ea typeface="+mn-ea"/>
                <a:cs typeface="+mn-cs"/>
              </a:rPr>
              <a:t> – Several stakeholders noted that demonstrating a thoughtful, integrated workforce strategy will be essential for engaging reactor developers, federal partners, and regulators.</a:t>
            </a:r>
          </a:p>
          <a:p>
            <a:endParaRPr lang="en-US" dirty="0"/>
          </a:p>
          <a:p>
            <a:endParaRPr lang="en-US" dirty="0"/>
          </a:p>
        </p:txBody>
      </p:sp>
      <p:sp>
        <p:nvSpPr>
          <p:cNvPr id="4" name="Slide Number Placeholder 3">
            <a:extLst>
              <a:ext uri="{FF2B5EF4-FFF2-40B4-BE49-F238E27FC236}">
                <a16:creationId xmlns:a16="http://schemas.microsoft.com/office/drawing/2014/main" id="{7AAF61A5-D641-80E5-865A-D4E19F605CB6}"/>
              </a:ext>
            </a:extLst>
          </p:cNvPr>
          <p:cNvSpPr>
            <a:spLocks noGrp="1"/>
          </p:cNvSpPr>
          <p:nvPr>
            <p:ph type="sldNum" sz="quarter" idx="5"/>
          </p:nvPr>
        </p:nvSpPr>
        <p:spPr/>
        <p:txBody>
          <a:bodyPr/>
          <a:lstStyle/>
          <a:p>
            <a:fld id="{C2F49510-2DF4-BF46-8578-8364F149D274}" type="slidenum">
              <a:rPr lang="en-US" smtClean="0"/>
              <a:t>2</a:t>
            </a:fld>
            <a:endParaRPr lang="en-US"/>
          </a:p>
        </p:txBody>
      </p:sp>
    </p:spTree>
    <p:extLst>
      <p:ext uri="{BB962C8B-B14F-4D97-AF65-F5344CB8AC3E}">
        <p14:creationId xmlns:p14="http://schemas.microsoft.com/office/powerpoint/2010/main" val="630438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07A46-0011-9D62-CEB0-E5F4AADEED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01D6BF-5B82-ACDA-A25F-352994F7CC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9D371C-4B49-245C-C577-6A7D174DC17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Interviewees repeatedly emphasized, however, that skill transferability should not be assumed to be automatic. Nuclear work introduces additional regulatory requirements, documentation rigor, and cultural expectations that exceed those of most non-nuclear industries.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Stakeholders emphasized that such a tool would be particularly valuable in early planning stages, when uncertainty remains high but strategic signaling and preparatory investments can meaningfully reduce future risk.</a:t>
            </a:r>
          </a:p>
          <a:p>
            <a:endParaRPr lang="en-US" dirty="0"/>
          </a:p>
          <a:p>
            <a:r>
              <a:rPr lang="en-US" sz="1200" kern="1200" dirty="0">
                <a:solidFill>
                  <a:schemeClr val="tx1"/>
                </a:solidFill>
                <a:effectLst/>
                <a:latin typeface="+mn-lt"/>
                <a:ea typeface="+mn-ea"/>
                <a:cs typeface="+mn-cs"/>
              </a:rPr>
              <a:t>This perspective underscores the importance of </a:t>
            </a:r>
            <a:r>
              <a:rPr lang="en-US" sz="1200" b="1" kern="1200" dirty="0">
                <a:solidFill>
                  <a:schemeClr val="tx1"/>
                </a:solidFill>
                <a:effectLst/>
                <a:latin typeface="+mn-lt"/>
                <a:ea typeface="+mn-ea"/>
                <a:cs typeface="+mn-cs"/>
              </a:rPr>
              <a:t>structured transition pathways</a:t>
            </a:r>
            <a:r>
              <a:rPr lang="en-US" sz="1200" kern="1200" dirty="0">
                <a:solidFill>
                  <a:schemeClr val="tx1"/>
                </a:solidFill>
                <a:effectLst/>
                <a:latin typeface="+mn-lt"/>
                <a:ea typeface="+mn-ea"/>
                <a:cs typeface="+mn-cs"/>
              </a:rPr>
              <a:t>—such as bridge training, credential alignment, and supervised experience—rather than relying on informal or ad hoc worker movement.</a:t>
            </a:r>
            <a:r>
              <a:rPr lang="en-US" dirty="0">
                <a:effectLst/>
              </a:rPr>
              <a:t> </a:t>
            </a:r>
            <a:endParaRPr lang="en-US" dirty="0"/>
          </a:p>
        </p:txBody>
      </p:sp>
      <p:sp>
        <p:nvSpPr>
          <p:cNvPr id="4" name="Slide Number Placeholder 3">
            <a:extLst>
              <a:ext uri="{FF2B5EF4-FFF2-40B4-BE49-F238E27FC236}">
                <a16:creationId xmlns:a16="http://schemas.microsoft.com/office/drawing/2014/main" id="{69C2E53E-55FA-E5C6-0D88-D03D21046CFD}"/>
              </a:ext>
            </a:extLst>
          </p:cNvPr>
          <p:cNvSpPr>
            <a:spLocks noGrp="1"/>
          </p:cNvSpPr>
          <p:nvPr>
            <p:ph type="sldNum" sz="quarter" idx="5"/>
          </p:nvPr>
        </p:nvSpPr>
        <p:spPr/>
        <p:txBody>
          <a:bodyPr/>
          <a:lstStyle/>
          <a:p>
            <a:fld id="{C2F49510-2DF4-BF46-8578-8364F149D274}" type="slidenum">
              <a:rPr lang="en-US" smtClean="0"/>
              <a:t>3</a:t>
            </a:fld>
            <a:endParaRPr lang="en-US"/>
          </a:p>
        </p:txBody>
      </p:sp>
    </p:spTree>
    <p:extLst>
      <p:ext uri="{BB962C8B-B14F-4D97-AF65-F5344CB8AC3E}">
        <p14:creationId xmlns:p14="http://schemas.microsoft.com/office/powerpoint/2010/main" val="4190490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63F28-FA1F-712D-643D-4A41C3A841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A07FF4-88E0-27C5-96A3-9DE65BFF6C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03AAAC-D6F8-B21C-0F50-FB6C91BB85B2}"/>
              </a:ext>
            </a:extLst>
          </p:cNvPr>
          <p:cNvSpPr>
            <a:spLocks noGrp="1"/>
          </p:cNvSpPr>
          <p:nvPr>
            <p:ph type="body" idx="1"/>
          </p:nvPr>
        </p:nvSpPr>
        <p:spPr/>
        <p:txBody>
          <a:bodyPr/>
          <a:lstStyle/>
          <a:p>
            <a:r>
              <a:rPr lang="en-US" sz="1200" b="0" kern="1200" dirty="0">
                <a:solidFill>
                  <a:schemeClr val="tx1"/>
                </a:solidFill>
                <a:effectLst/>
                <a:latin typeface="+mn-lt"/>
                <a:ea typeface="+mn-ea"/>
                <a:cs typeface="+mn-cs"/>
              </a:rPr>
              <a:t>This table shows how existing Iowa workforce skills align with nuclear‑relevant credentials, and where additional “nuclear lens” training is needed. It is designed to guide education partners, unions, and policymakers, not reactor vendors</a:t>
            </a:r>
            <a:r>
              <a:rPr lang="en-US" b="0" dirty="0">
                <a:effectLst/>
              </a:rPr>
              <a:t> </a:t>
            </a:r>
          </a:p>
          <a:p>
            <a:endParaRPr lang="en-US" dirty="0"/>
          </a:p>
          <a:p>
            <a:pPr lvl="0"/>
            <a:r>
              <a:rPr lang="en-US" sz="1200" b="0" kern="1200" dirty="0">
                <a:solidFill>
                  <a:schemeClr val="tx1"/>
                </a:solidFill>
                <a:effectLst/>
                <a:latin typeface="+mn-lt"/>
                <a:ea typeface="+mn-ea"/>
                <a:cs typeface="+mn-cs"/>
              </a:rPr>
              <a:t>The gap is context, regulation, and culture, not core ability</a:t>
            </a:r>
          </a:p>
          <a:p>
            <a:pPr lvl="0"/>
            <a:endParaRPr lang="en-US" sz="1200" b="0" kern="1200" dirty="0">
              <a:solidFill>
                <a:schemeClr val="tx1"/>
              </a:solidFill>
              <a:effectLst/>
              <a:latin typeface="+mn-lt"/>
              <a:ea typeface="+mn-ea"/>
              <a:cs typeface="+mn-cs"/>
            </a:endParaRPr>
          </a:p>
          <a:p>
            <a:pPr lvl="0"/>
            <a:r>
              <a:rPr lang="en-US" sz="1200" b="0" kern="1200" dirty="0">
                <a:solidFill>
                  <a:schemeClr val="tx1"/>
                </a:solidFill>
                <a:effectLst/>
                <a:latin typeface="+mn-lt"/>
                <a:ea typeface="+mn-ea"/>
                <a:cs typeface="+mn-cs"/>
              </a:rPr>
              <a:t>Many credentials are adaptable, not replaceable</a:t>
            </a:r>
          </a:p>
          <a:p>
            <a:endParaRPr lang="en-US" dirty="0"/>
          </a:p>
        </p:txBody>
      </p:sp>
      <p:sp>
        <p:nvSpPr>
          <p:cNvPr id="4" name="Slide Number Placeholder 3">
            <a:extLst>
              <a:ext uri="{FF2B5EF4-FFF2-40B4-BE49-F238E27FC236}">
                <a16:creationId xmlns:a16="http://schemas.microsoft.com/office/drawing/2014/main" id="{5B932336-7942-3FE8-362B-B40ACDB343E5}"/>
              </a:ext>
            </a:extLst>
          </p:cNvPr>
          <p:cNvSpPr>
            <a:spLocks noGrp="1"/>
          </p:cNvSpPr>
          <p:nvPr>
            <p:ph type="sldNum" sz="quarter" idx="5"/>
          </p:nvPr>
        </p:nvSpPr>
        <p:spPr/>
        <p:txBody>
          <a:bodyPr/>
          <a:lstStyle/>
          <a:p>
            <a:fld id="{C2F49510-2DF4-BF46-8578-8364F149D274}" type="slidenum">
              <a:rPr lang="en-US" smtClean="0"/>
              <a:t>4</a:t>
            </a:fld>
            <a:endParaRPr lang="en-US"/>
          </a:p>
        </p:txBody>
      </p:sp>
    </p:spTree>
    <p:extLst>
      <p:ext uri="{BB962C8B-B14F-4D97-AF65-F5344CB8AC3E}">
        <p14:creationId xmlns:p14="http://schemas.microsoft.com/office/powerpoint/2010/main" val="2425617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F81ED-6DAE-E11D-A2C8-26614D89B2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B56021-30E1-A087-941F-2EC6518F95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8F2A79-BDDF-D340-77EE-0C1F51B2E731}"/>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Interviews consistently emphasized that Iowa is not starting from zero: many foundational technical competencies required for nuclear roles are already embedded within existing programs.</a:t>
            </a:r>
            <a:r>
              <a:rPr lang="en-US" dirty="0">
                <a:effectLst/>
              </a:rPr>
              <a:t>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Stakeholders noted that graduates from these programs already possess many of the technical and behavioral competencies required in nuclear environments, such as adherence to procedures, attention to detail, and familiarity with regulated work settings.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Interviewees also highlighted the advantage of Iowa’s established relationships between educators, employers, and labor organizations, which can facilitate rapid adaptation if nuclear deployment becomes a defined priority.</a:t>
            </a:r>
          </a:p>
          <a:p>
            <a:endParaRPr lang="en-US" dirty="0"/>
          </a:p>
          <a:p>
            <a:r>
              <a:rPr lang="en-US" dirty="0"/>
              <a:t>Industrial maintenance and mechatronics credentials  - AAS in Automation/Mechatronics/Robotics </a:t>
            </a:r>
          </a:p>
          <a:p>
            <a:pPr marL="171450" indent="-171450">
              <a:buFontTx/>
              <a:buChar char="-"/>
            </a:pPr>
            <a:r>
              <a:rPr lang="en-US" dirty="0"/>
              <a:t>Kirkwood Industrial Maintenance Technology AAS</a:t>
            </a:r>
          </a:p>
          <a:p>
            <a:pPr marL="171450" indent="-171450">
              <a:buFontTx/>
              <a:buChar char="-"/>
            </a:pPr>
            <a:r>
              <a:rPr lang="en-US" dirty="0"/>
              <a:t>DMACC Industrial Technician (Focus of maintenance technician)</a:t>
            </a:r>
          </a:p>
          <a:p>
            <a:pPr marL="171450" indent="-171450">
              <a:buFontTx/>
              <a:buChar char="-"/>
            </a:pPr>
            <a:r>
              <a:rPr lang="en-US" dirty="0"/>
              <a:t>ALPLA Mechatronics Apprenticeship – Kirkwood + ICATT</a:t>
            </a:r>
          </a:p>
          <a:p>
            <a:pPr marL="171450" indent="-171450">
              <a:buFontTx/>
              <a:buChar char="-"/>
            </a:pPr>
            <a:endParaRPr lang="en-US" sz="1200" b="0" i="0" kern="1200" dirty="0">
              <a:solidFill>
                <a:schemeClr val="tx1"/>
              </a:solidFill>
              <a:effectLst/>
              <a:latin typeface="+mn-lt"/>
              <a:ea typeface="+mn-ea"/>
              <a:cs typeface="+mn-cs"/>
            </a:endParaRPr>
          </a:p>
          <a:p>
            <a:pPr marL="0" indent="0">
              <a:buFontTx/>
              <a:buNone/>
            </a:pPr>
            <a:r>
              <a:rPr lang="en-US" sz="1200" b="0" i="0" kern="1200" dirty="0">
                <a:solidFill>
                  <a:schemeClr val="tx1"/>
                </a:solidFill>
                <a:effectLst/>
                <a:latin typeface="+mn-lt"/>
                <a:ea typeface="+mn-ea"/>
                <a:cs typeface="+mn-cs"/>
              </a:rPr>
              <a:t>Industry Consortium for Advanced Technical Training (ICATT)</a:t>
            </a:r>
            <a:endParaRPr lang="en-US" dirty="0"/>
          </a:p>
        </p:txBody>
      </p:sp>
      <p:sp>
        <p:nvSpPr>
          <p:cNvPr id="4" name="Slide Number Placeholder 3">
            <a:extLst>
              <a:ext uri="{FF2B5EF4-FFF2-40B4-BE49-F238E27FC236}">
                <a16:creationId xmlns:a16="http://schemas.microsoft.com/office/drawing/2014/main" id="{DCBDC5BE-71FC-57A8-FA17-8AC1FC0001D8}"/>
              </a:ext>
            </a:extLst>
          </p:cNvPr>
          <p:cNvSpPr>
            <a:spLocks noGrp="1"/>
          </p:cNvSpPr>
          <p:nvPr>
            <p:ph type="sldNum" sz="quarter" idx="5"/>
          </p:nvPr>
        </p:nvSpPr>
        <p:spPr/>
        <p:txBody>
          <a:bodyPr/>
          <a:lstStyle/>
          <a:p>
            <a:fld id="{C2F49510-2DF4-BF46-8578-8364F149D274}" type="slidenum">
              <a:rPr lang="en-US" smtClean="0"/>
              <a:t>5</a:t>
            </a:fld>
            <a:endParaRPr lang="en-US"/>
          </a:p>
        </p:txBody>
      </p:sp>
    </p:spTree>
    <p:extLst>
      <p:ext uri="{BB962C8B-B14F-4D97-AF65-F5344CB8AC3E}">
        <p14:creationId xmlns:p14="http://schemas.microsoft.com/office/powerpoint/2010/main" val="1233412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56F8D-66E0-4BE4-4F1C-C15004E60B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023026-D3C6-9B15-5ECF-7F62A9E987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A01F0E-6D7A-E284-0CE2-7501823DA2CD}"/>
              </a:ext>
            </a:extLst>
          </p:cNvPr>
          <p:cNvSpPr>
            <a:spLocks noGrp="1"/>
          </p:cNvSpPr>
          <p:nvPr>
            <p:ph type="body" idx="1"/>
          </p:nvPr>
        </p:nvSpPr>
        <p:spPr/>
        <p:txBody>
          <a:bodyPr/>
          <a:lstStyle/>
          <a:p>
            <a:pPr lvl="0"/>
            <a:r>
              <a:rPr lang="en-US" sz="1200" b="1" kern="1200" dirty="0">
                <a:solidFill>
                  <a:schemeClr val="tx1"/>
                </a:solidFill>
                <a:effectLst/>
                <a:latin typeface="+mn-lt"/>
                <a:ea typeface="+mn-ea"/>
                <a:cs typeface="+mn-cs"/>
              </a:rPr>
              <a:t>Faculty readiness and availability</a:t>
            </a:r>
            <a:r>
              <a:rPr lang="en-US" sz="1200" kern="1200" dirty="0">
                <a:solidFill>
                  <a:schemeClr val="tx1"/>
                </a:solidFill>
                <a:effectLst/>
                <a:latin typeface="+mn-lt"/>
                <a:ea typeface="+mn-ea"/>
                <a:cs typeface="+mn-cs"/>
              </a:rPr>
              <a:t> – Instructors must be trained not only in nuclear concepts but also in nuclear regulatory culture, documentation standards, and safety philosophy. Several respondents stressed that faculty development timelines are often underestimated.</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Facilities and equipment</a:t>
            </a:r>
            <a:r>
              <a:rPr lang="en-US" sz="1200" kern="1200" dirty="0">
                <a:solidFill>
                  <a:schemeClr val="tx1"/>
                </a:solidFill>
                <a:effectLst/>
                <a:latin typeface="+mn-lt"/>
                <a:ea typeface="+mn-ea"/>
                <a:cs typeface="+mn-cs"/>
              </a:rPr>
              <a:t> – Access to specialized labs, mock-ups, or simulation tools—particularly for instrumentation, control systems, and radiation protection—was cited as a limiting factor for some institutions.</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Credentialing and alignment</a:t>
            </a:r>
            <a:r>
              <a:rPr lang="en-US" sz="1200" kern="1200" dirty="0">
                <a:solidFill>
                  <a:schemeClr val="tx1"/>
                </a:solidFill>
                <a:effectLst/>
                <a:latin typeface="+mn-lt"/>
                <a:ea typeface="+mn-ea"/>
                <a:cs typeface="+mn-cs"/>
              </a:rPr>
              <a:t> – Stakeholders emphasized the importance of aligning educational credentials with industry-recognized standards, regulatory expectations, and, where applicable, union apprenticeship requirements to ensure portability and credibility.</a:t>
            </a:r>
          </a:p>
          <a:p>
            <a:endParaRPr lang="en-US" dirty="0"/>
          </a:p>
          <a:p>
            <a:pPr lvl="0"/>
            <a:r>
              <a:rPr lang="en-US" sz="1200" b="1" kern="1200" dirty="0">
                <a:solidFill>
                  <a:schemeClr val="tx1"/>
                </a:solidFill>
                <a:effectLst/>
                <a:latin typeface="+mn-lt"/>
                <a:ea typeface="+mn-ea"/>
                <a:cs typeface="+mn-cs"/>
              </a:rPr>
              <a:t>Leverage before building</a:t>
            </a:r>
            <a:r>
              <a:rPr lang="en-US" sz="1200" kern="1200" dirty="0">
                <a:solidFill>
                  <a:schemeClr val="tx1"/>
                </a:solidFill>
                <a:effectLst/>
                <a:latin typeface="+mn-lt"/>
                <a:ea typeface="+mn-ea"/>
                <a:cs typeface="+mn-cs"/>
              </a:rPr>
              <a:t> – Stakeholders encouraged the state to build upon existing programs and partnerships rather than creating parallel nuclear-specific systems.</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Sustainability over speed</a:t>
            </a:r>
            <a:r>
              <a:rPr lang="en-US" sz="1200" kern="1200" dirty="0">
                <a:solidFill>
                  <a:schemeClr val="tx1"/>
                </a:solidFill>
                <a:effectLst/>
                <a:latin typeface="+mn-lt"/>
                <a:ea typeface="+mn-ea"/>
                <a:cs typeface="+mn-cs"/>
              </a:rPr>
              <a:t> – Education leaders consistently warned against short-term solutions that do not account for faculty pipelines, accreditation, and long-term funding stability.</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Credibility with industry and regulators</a:t>
            </a:r>
            <a:r>
              <a:rPr lang="en-US" sz="1200" kern="1200" dirty="0">
                <a:solidFill>
                  <a:schemeClr val="tx1"/>
                </a:solidFill>
                <a:effectLst/>
                <a:latin typeface="+mn-lt"/>
                <a:ea typeface="+mn-ea"/>
                <a:cs typeface="+mn-cs"/>
              </a:rPr>
              <a:t> – Participants noted that workforce programs must be viewed as credible by reactor developers and regulators alike, which requires more than technical competence—it requires cultural alignment with nuclear norms.</a:t>
            </a:r>
          </a:p>
          <a:p>
            <a:pPr lvl="0"/>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889950DB-3F69-44FF-AFA3-89AEC62FD532}"/>
              </a:ext>
            </a:extLst>
          </p:cNvPr>
          <p:cNvSpPr>
            <a:spLocks noGrp="1"/>
          </p:cNvSpPr>
          <p:nvPr>
            <p:ph type="sldNum" sz="quarter" idx="5"/>
          </p:nvPr>
        </p:nvSpPr>
        <p:spPr/>
        <p:txBody>
          <a:bodyPr/>
          <a:lstStyle/>
          <a:p>
            <a:fld id="{C2F49510-2DF4-BF46-8578-8364F149D274}" type="slidenum">
              <a:rPr lang="en-US" smtClean="0"/>
              <a:t>6</a:t>
            </a:fld>
            <a:endParaRPr lang="en-US"/>
          </a:p>
        </p:txBody>
      </p:sp>
    </p:spTree>
    <p:extLst>
      <p:ext uri="{BB962C8B-B14F-4D97-AF65-F5344CB8AC3E}">
        <p14:creationId xmlns:p14="http://schemas.microsoft.com/office/powerpoint/2010/main" val="638864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7CB44-7D41-10BA-792A-1BF91EF2F6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4EFD73-3C50-E374-8C7E-A68D137118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B7A575-DAF5-0192-AA6F-1B5ACB8B086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Translating the findings from prior workforce, education, and collaboration analyses into a </a:t>
            </a:r>
            <a:r>
              <a:rPr lang="en-US" sz="1200" b="1" kern="1200" dirty="0">
                <a:solidFill>
                  <a:schemeClr val="tx1"/>
                </a:solidFill>
                <a:effectLst/>
                <a:latin typeface="+mn-lt"/>
                <a:ea typeface="+mn-ea"/>
                <a:cs typeface="+mn-cs"/>
              </a:rPr>
              <a:t>practical strategy framework</a:t>
            </a:r>
            <a:r>
              <a:rPr lang="en-US" sz="1200" kern="1200" dirty="0">
                <a:solidFill>
                  <a:schemeClr val="tx1"/>
                </a:solidFill>
                <a:effectLst/>
                <a:latin typeface="+mn-lt"/>
                <a:ea typeface="+mn-ea"/>
                <a:cs typeface="+mn-cs"/>
              </a:rPr>
              <a:t> that distinguishes between actions Iowa can initiate in the near term and structural investments that will require longer‑term planning and coordination.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Iowa possesses many underlying workforce strengths, readiness for nuclear deployment will depend on </a:t>
            </a:r>
            <a:r>
              <a:rPr lang="en-US" sz="1200" i="1" kern="1200" dirty="0">
                <a:solidFill>
                  <a:schemeClr val="tx1"/>
                </a:solidFill>
                <a:effectLst/>
                <a:latin typeface="+mn-lt"/>
                <a:ea typeface="+mn-ea"/>
                <a:cs typeface="+mn-cs"/>
              </a:rPr>
              <a:t>intentional sequencing</a:t>
            </a:r>
            <a:r>
              <a:rPr lang="en-US" sz="1200" kern="1200" dirty="0">
                <a:solidFill>
                  <a:schemeClr val="tx1"/>
                </a:solidFill>
                <a:effectLst/>
                <a:latin typeface="+mn-lt"/>
                <a:ea typeface="+mn-ea"/>
                <a:cs typeface="+mn-cs"/>
              </a:rPr>
              <a:t> rather than reactive or piecemeal action.</a:t>
            </a:r>
          </a:p>
          <a:p>
            <a:endParaRPr lang="en-US" dirty="0"/>
          </a:p>
          <a:p>
            <a:r>
              <a:rPr lang="en-US" sz="1200" kern="1200" dirty="0">
                <a:solidFill>
                  <a:schemeClr val="tx1"/>
                </a:solidFill>
                <a:effectLst/>
                <a:latin typeface="+mn-lt"/>
                <a:ea typeface="+mn-ea"/>
                <a:cs typeface="+mn-cs"/>
              </a:rPr>
              <a:t>Absence of a clear strategy even in the presence of strong baseline capacity—could create delays, inefficiencies, or credibility challenges if nuclear deployment opportunities advance quickly. </a:t>
            </a:r>
          </a:p>
          <a:p>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Near‑term actions</a:t>
            </a:r>
            <a:r>
              <a:rPr lang="en-US" sz="1200" kern="1200" dirty="0">
                <a:solidFill>
                  <a:schemeClr val="tx1"/>
                </a:solidFill>
                <a:effectLst/>
                <a:latin typeface="+mn-lt"/>
                <a:ea typeface="+mn-ea"/>
                <a:cs typeface="+mn-cs"/>
              </a:rPr>
              <a:t> that can be initiated with existing institutions, programs, and partnerships</a:t>
            </a:r>
          </a:p>
          <a:p>
            <a:pPr lvl="0"/>
            <a:r>
              <a:rPr lang="en-US" sz="1200" b="1" kern="1200" dirty="0">
                <a:solidFill>
                  <a:schemeClr val="tx1"/>
                </a:solidFill>
                <a:effectLst/>
                <a:latin typeface="+mn-lt"/>
                <a:ea typeface="+mn-ea"/>
                <a:cs typeface="+mn-cs"/>
              </a:rPr>
              <a:t>Longer‑term structural needs</a:t>
            </a:r>
            <a:r>
              <a:rPr lang="en-US" sz="1200" kern="1200" dirty="0">
                <a:solidFill>
                  <a:schemeClr val="tx1"/>
                </a:solidFill>
                <a:effectLst/>
                <a:latin typeface="+mn-lt"/>
                <a:ea typeface="+mn-ea"/>
                <a:cs typeface="+mn-cs"/>
              </a:rPr>
              <a:t> that require sustained investment, coordination, and policy alignment</a:t>
            </a:r>
          </a:p>
          <a:p>
            <a:endParaRPr lang="en-US" dirty="0"/>
          </a:p>
          <a:p>
            <a:pPr lvl="0"/>
            <a:r>
              <a:rPr lang="en-US" sz="1200" b="1" kern="1200" dirty="0">
                <a:solidFill>
                  <a:schemeClr val="tx1"/>
                </a:solidFill>
                <a:effectLst/>
                <a:latin typeface="+mn-lt"/>
                <a:ea typeface="+mn-ea"/>
                <a:cs typeface="+mn-cs"/>
              </a:rPr>
              <a:t>Align existing curricula with nuclear‑relevant competencies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Education partners emphasized that modest curriculum adjustments—such as embedding nuclear context, documentation rigor, and safety culture examples—could significantly enhance relevance without redesigning entire programs.</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Upskill faculty and instructors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Interviewees consistently noted that early investment in faculty awareness and professional development would improve program credibility and shorten future ramp‑up timelines.</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Conduct outreach to workers in adjacent sectors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Stakeholders encouraged proactive engagement with workers in advanced manufacturing, utilities, and industrial construction to raise awareness of nuclear opportunities and requirements, countering inaccurate assumptions about accessibility.</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Introduce cross‑disciplinary orientation training</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Even short, introductory training experiences that bring multiple roles together were viewed as effective in reinforcing shared expectations and preparing workers for nuclear environments.</a:t>
            </a:r>
          </a:p>
          <a:p>
            <a:pPr lvl="0"/>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Stakeholders also identified a set of </a:t>
            </a:r>
            <a:r>
              <a:rPr lang="en-US" sz="1200" b="1" kern="1200" dirty="0">
                <a:solidFill>
                  <a:schemeClr val="tx1"/>
                </a:solidFill>
                <a:effectLst/>
                <a:latin typeface="+mn-lt"/>
                <a:ea typeface="+mn-ea"/>
                <a:cs typeface="+mn-cs"/>
              </a:rPr>
              <a:t>structural workforce development needs</a:t>
            </a:r>
            <a:r>
              <a:rPr lang="en-US" sz="1200" kern="1200" dirty="0">
                <a:solidFill>
                  <a:schemeClr val="tx1"/>
                </a:solidFill>
                <a:effectLst/>
                <a:latin typeface="+mn-lt"/>
                <a:ea typeface="+mn-ea"/>
                <a:cs typeface="+mn-cs"/>
              </a:rPr>
              <a:t> that cannot be addressed through short‑term adjustments alone. </a:t>
            </a:r>
          </a:p>
          <a:p>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Faculty pipeline development</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Interviewees emphasized the importance of developing a durable pipeline of instructors with nuclear familiarity, noting that reliance on a small number of subject‑matter experts creates fragility.</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Nuclear‑specific credential pathways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Stakeholders identified the need for clearly defined credentials—stackable where possible—that align education, industry expectations, regulatory requirements, and labor structures.</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Training infrastructure and facilities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Over time, access to specialized laboratories, simulators, and mock‑ups was viewed as increasingly important for credibility and experiential learning, particularly for operations, instrumentation, and safety roles.</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Multi‑year workforce pipeline coordination</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Participants stressed that nuclear workforce development requires coordination across education, labor, employers, and state agencies to align enrollment, graduation timing, hiring needs, and regulatory milestones.</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Distinguishing </a:t>
            </a:r>
            <a:r>
              <a:rPr lang="en-US" sz="1200" b="1" kern="1200" dirty="0">
                <a:solidFill>
                  <a:schemeClr val="tx1"/>
                </a:solidFill>
                <a:effectLst/>
                <a:latin typeface="+mn-lt"/>
                <a:ea typeface="+mn-ea"/>
                <a:cs typeface="+mn-cs"/>
              </a:rPr>
              <a:t>what can be done now</a:t>
            </a:r>
            <a:r>
              <a:rPr lang="en-US" sz="1200" kern="1200" dirty="0">
                <a:solidFill>
                  <a:schemeClr val="tx1"/>
                </a:solidFill>
                <a:effectLst/>
                <a:latin typeface="+mn-lt"/>
                <a:ea typeface="+mn-ea"/>
                <a:cs typeface="+mn-cs"/>
              </a:rPr>
              <a:t> from </a:t>
            </a:r>
            <a:r>
              <a:rPr lang="en-US" sz="1200" b="1" kern="1200" dirty="0">
                <a:solidFill>
                  <a:schemeClr val="tx1"/>
                </a:solidFill>
                <a:effectLst/>
                <a:latin typeface="+mn-lt"/>
                <a:ea typeface="+mn-ea"/>
                <a:cs typeface="+mn-cs"/>
              </a:rPr>
              <a:t>what must be built deliberately</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Reducing risk associated with premature or misaligned investment</a:t>
            </a:r>
          </a:p>
          <a:p>
            <a:pPr lvl="0"/>
            <a:r>
              <a:rPr lang="en-US" sz="1200" kern="1200" dirty="0">
                <a:solidFill>
                  <a:schemeClr val="tx1"/>
                </a:solidFill>
                <a:effectLst/>
                <a:latin typeface="+mn-lt"/>
                <a:ea typeface="+mn-ea"/>
                <a:cs typeface="+mn-cs"/>
              </a:rPr>
              <a:t>Creating a common planning framework that can be updated as deployment scenarios become clearer</a:t>
            </a:r>
          </a:p>
          <a:p>
            <a:pPr lvl="0"/>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82B255A9-5631-02AB-861D-855EC7377701}"/>
              </a:ext>
            </a:extLst>
          </p:cNvPr>
          <p:cNvSpPr>
            <a:spLocks noGrp="1"/>
          </p:cNvSpPr>
          <p:nvPr>
            <p:ph type="sldNum" sz="quarter" idx="5"/>
          </p:nvPr>
        </p:nvSpPr>
        <p:spPr/>
        <p:txBody>
          <a:bodyPr/>
          <a:lstStyle/>
          <a:p>
            <a:fld id="{C2F49510-2DF4-BF46-8578-8364F149D274}" type="slidenum">
              <a:rPr lang="en-US" smtClean="0"/>
              <a:t>7</a:t>
            </a:fld>
            <a:endParaRPr lang="en-US"/>
          </a:p>
        </p:txBody>
      </p:sp>
    </p:spTree>
    <p:extLst>
      <p:ext uri="{BB962C8B-B14F-4D97-AF65-F5344CB8AC3E}">
        <p14:creationId xmlns:p14="http://schemas.microsoft.com/office/powerpoint/2010/main" val="4014736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C9FEB-B8CF-CCA7-4638-D2ED4E5608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AD9816-E097-4673-F357-854EAE7E13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7AB4DC-EDDA-1FC6-69F7-2278882B4B2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Across all objectives, interview insights were intentionally integrated to ensure that findings reflect not only theoretical workforce capacity, but the practical realities of implementation within regulated, safety‑critical environments.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combining evidence‑based analysis with stakeholder perspectives, this report positions Iowa to move forward with nuclear workforce planning in a way that is credible, flexible, and strategically grounded.</a:t>
            </a:r>
          </a:p>
          <a:p>
            <a:endParaRPr lang="en-US" dirty="0"/>
          </a:p>
        </p:txBody>
      </p:sp>
      <p:sp>
        <p:nvSpPr>
          <p:cNvPr id="4" name="Slide Number Placeholder 3">
            <a:extLst>
              <a:ext uri="{FF2B5EF4-FFF2-40B4-BE49-F238E27FC236}">
                <a16:creationId xmlns:a16="http://schemas.microsoft.com/office/drawing/2014/main" id="{A3D55806-08DB-4CC7-92DD-CA7EF169459D}"/>
              </a:ext>
            </a:extLst>
          </p:cNvPr>
          <p:cNvSpPr>
            <a:spLocks noGrp="1"/>
          </p:cNvSpPr>
          <p:nvPr>
            <p:ph type="sldNum" sz="quarter" idx="5"/>
          </p:nvPr>
        </p:nvSpPr>
        <p:spPr/>
        <p:txBody>
          <a:bodyPr/>
          <a:lstStyle/>
          <a:p>
            <a:fld id="{C2F49510-2DF4-BF46-8578-8364F149D274}" type="slidenum">
              <a:rPr lang="en-US" smtClean="0"/>
              <a:t>8</a:t>
            </a:fld>
            <a:endParaRPr lang="en-US"/>
          </a:p>
        </p:txBody>
      </p:sp>
    </p:spTree>
    <p:extLst>
      <p:ext uri="{BB962C8B-B14F-4D97-AF65-F5344CB8AC3E}">
        <p14:creationId xmlns:p14="http://schemas.microsoft.com/office/powerpoint/2010/main" val="2551117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53FEC1-180B-CB49-8FF7-FFA6B9F190D0}" type="slidenum">
              <a:rPr lang="en-US" smtClean="0"/>
              <a:t>9</a:t>
            </a:fld>
            <a:endParaRPr lang="en-US"/>
          </a:p>
        </p:txBody>
      </p:sp>
    </p:spTree>
    <p:extLst>
      <p:ext uri="{BB962C8B-B14F-4D97-AF65-F5344CB8AC3E}">
        <p14:creationId xmlns:p14="http://schemas.microsoft.com/office/powerpoint/2010/main" val="2389068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5/14/26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795876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5/14/26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64756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5/14/26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804119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5/14/26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07016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5/14/26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576649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5/14/26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987465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smtClean="0"/>
              <a:t>5/14/26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240511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5/14/26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724603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5/14/26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416512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609600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smtClean="0"/>
              <a:t>5/14/26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815106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85000"/>
            </a:schemeClr>
          </a:solidFill>
        </p:spPr>
        <p:txBody>
          <a:bodyPr anchor="t"/>
          <a:lstStyle>
            <a:lvl1pPr marL="0" indent="0">
              <a:buNone/>
              <a:defRPr sz="320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smtClean="0"/>
              <a:t>5/14/26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869554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smtClean="0"/>
              <a:t>5/14/26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30739930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18/10/relationships/comments" Target="../comments/modernComment_104_8E3C3797.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52A1E9-BB8C-02C6-F2FE-2302C9BB780B}"/>
              </a:ext>
            </a:extLst>
          </p:cNvPr>
          <p:cNvSpPr>
            <a:spLocks noGrp="1"/>
          </p:cNvSpPr>
          <p:nvPr>
            <p:ph idx="1"/>
          </p:nvPr>
        </p:nvSpPr>
        <p:spPr>
          <a:xfrm>
            <a:off x="862258" y="2318878"/>
            <a:ext cx="5002421" cy="3101983"/>
          </a:xfrm>
        </p:spPr>
        <p:txBody>
          <a:bodyPr>
            <a:normAutofit/>
          </a:bodyPr>
          <a:lstStyle/>
          <a:p>
            <a:pPr marL="0" indent="0">
              <a:buNone/>
            </a:pPr>
            <a:r>
              <a:rPr lang="en-US" sz="2400" dirty="0"/>
              <a:t>Presenters</a:t>
            </a:r>
          </a:p>
          <a:p>
            <a:pPr lvl="0"/>
            <a:r>
              <a:rPr lang="en-US" sz="2000" dirty="0"/>
              <a:t>Anne M. </a:t>
            </a:r>
            <a:r>
              <a:rPr lang="en-US" sz="2000" dirty="0" err="1"/>
              <a:t>Lucietto</a:t>
            </a:r>
            <a:r>
              <a:rPr lang="en-US" sz="2000" dirty="0"/>
              <a:t>, PhD – Workforce Development Section Lead</a:t>
            </a:r>
          </a:p>
          <a:p>
            <a:pPr lvl="0"/>
            <a:r>
              <a:rPr lang="en-US" sz="2000" dirty="0"/>
              <a:t>William Boyer – Research &amp; Analysis Support Workforce Development</a:t>
            </a:r>
          </a:p>
          <a:p>
            <a:endParaRPr lang="en-US" sz="2000" dirty="0"/>
          </a:p>
        </p:txBody>
      </p:sp>
      <p:sp>
        <p:nvSpPr>
          <p:cNvPr id="9" name="Title 1">
            <a:extLst>
              <a:ext uri="{FF2B5EF4-FFF2-40B4-BE49-F238E27FC236}">
                <a16:creationId xmlns:a16="http://schemas.microsoft.com/office/drawing/2014/main" id="{9D965FFC-94DB-BD87-7A04-0AC134919C7B}"/>
              </a:ext>
            </a:extLst>
          </p:cNvPr>
          <p:cNvSpPr>
            <a:spLocks noGrp="1"/>
          </p:cNvSpPr>
          <p:nvPr>
            <p:ph type="title"/>
          </p:nvPr>
        </p:nvSpPr>
        <p:spPr>
          <a:xfrm>
            <a:off x="2231136" y="140678"/>
            <a:ext cx="7729728" cy="759654"/>
          </a:xfrm>
        </p:spPr>
        <p:txBody>
          <a:bodyPr/>
          <a:lstStyle/>
          <a:p>
            <a:r>
              <a:rPr lang="en-US" dirty="0"/>
              <a:t>Introduction &amp; Purpose</a:t>
            </a:r>
          </a:p>
        </p:txBody>
      </p:sp>
      <p:sp>
        <p:nvSpPr>
          <p:cNvPr id="10" name="Content Placeholder 2">
            <a:extLst>
              <a:ext uri="{FF2B5EF4-FFF2-40B4-BE49-F238E27FC236}">
                <a16:creationId xmlns:a16="http://schemas.microsoft.com/office/drawing/2014/main" id="{7ACA209D-6A36-6AA2-1F92-F9049BD94B71}"/>
              </a:ext>
            </a:extLst>
          </p:cNvPr>
          <p:cNvSpPr txBox="1">
            <a:spLocks/>
          </p:cNvSpPr>
          <p:nvPr/>
        </p:nvSpPr>
        <p:spPr>
          <a:xfrm>
            <a:off x="6770915" y="2603636"/>
            <a:ext cx="5002421" cy="310198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sz="2400" dirty="0"/>
              <a:t>Purpose of Today’s Update</a:t>
            </a:r>
          </a:p>
          <a:p>
            <a:r>
              <a:rPr lang="en-US" sz="2400" dirty="0"/>
              <a:t>Summary of Findings</a:t>
            </a:r>
          </a:p>
          <a:p>
            <a:r>
              <a:rPr lang="en-US" sz="2400" dirty="0"/>
              <a:t>Initial Recommendations</a:t>
            </a:r>
          </a:p>
        </p:txBody>
      </p:sp>
      <p:sp>
        <p:nvSpPr>
          <p:cNvPr id="13" name="Content Placeholder 2">
            <a:extLst>
              <a:ext uri="{FF2B5EF4-FFF2-40B4-BE49-F238E27FC236}">
                <a16:creationId xmlns:a16="http://schemas.microsoft.com/office/drawing/2014/main" id="{D882A095-8129-5843-4DB0-61CDFBF63F7C}"/>
              </a:ext>
            </a:extLst>
          </p:cNvPr>
          <p:cNvSpPr txBox="1">
            <a:spLocks/>
          </p:cNvSpPr>
          <p:nvPr/>
        </p:nvSpPr>
        <p:spPr>
          <a:xfrm>
            <a:off x="3925552" y="1052644"/>
            <a:ext cx="4340896" cy="310198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sz="2400" dirty="0"/>
              <a:t>Iowa SMR Task Force</a:t>
            </a:r>
          </a:p>
          <a:p>
            <a:pPr marL="0" indent="0">
              <a:buNone/>
            </a:pPr>
            <a:r>
              <a:rPr lang="en-US" sz="2000" dirty="0"/>
              <a:t>Workforce &amp; Readiness Status Update</a:t>
            </a:r>
          </a:p>
          <a:p>
            <a:pPr marL="0" indent="0">
              <a:buNone/>
            </a:pPr>
            <a:endParaRPr lang="en-US" sz="2400" dirty="0"/>
          </a:p>
        </p:txBody>
      </p:sp>
    </p:spTree>
    <p:extLst>
      <p:ext uri="{BB962C8B-B14F-4D97-AF65-F5344CB8AC3E}">
        <p14:creationId xmlns:p14="http://schemas.microsoft.com/office/powerpoint/2010/main" val="338326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12B72-9190-82E0-627E-EC1318493259}"/>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E2B1607-07F1-8211-DB13-04BA8AF77F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334" y="804334"/>
            <a:ext cx="10583332" cy="5249332"/>
          </a:xfrm>
          <a:prstGeom prst="rect">
            <a:avLst/>
          </a:prstGeom>
          <a:solidFill>
            <a:srgbClr val="FFFFFF"/>
          </a:solidFill>
          <a:ln w="190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EB1013A1-D44D-31BF-A29B-50326659E84E}"/>
              </a:ext>
            </a:extLst>
          </p:cNvPr>
          <p:cNvSpPr/>
          <p:nvPr/>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table">
            <a:extLst>
              <a:ext uri="{FF2B5EF4-FFF2-40B4-BE49-F238E27FC236}">
                <a16:creationId xmlns:a16="http://schemas.microsoft.com/office/drawing/2014/main" id="{D50C3088-D991-F2AC-7610-C4D94EDEE0F6}"/>
              </a:ext>
            </a:extLst>
          </p:cNvPr>
          <p:cNvPicPr>
            <a:picLocks noChangeAspect="1"/>
          </p:cNvPicPr>
          <p:nvPr/>
        </p:nvPicPr>
        <p:blipFill>
          <a:blip r:embed="rId3"/>
          <a:stretch>
            <a:fillRect/>
          </a:stretch>
        </p:blipFill>
        <p:spPr>
          <a:xfrm>
            <a:off x="3050204" y="73778"/>
            <a:ext cx="6091592" cy="6784222"/>
          </a:xfrm>
          <a:prstGeom prst="rect">
            <a:avLst/>
          </a:prstGeom>
        </p:spPr>
      </p:pic>
    </p:spTree>
    <p:extLst>
      <p:ext uri="{BB962C8B-B14F-4D97-AF65-F5344CB8AC3E}">
        <p14:creationId xmlns:p14="http://schemas.microsoft.com/office/powerpoint/2010/main" val="2942056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F66B7-CABC-BC02-E598-01EBCF0E6DD2}"/>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2977371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53D4A-7F52-0CF3-BD8E-5C00EDDA27F9}"/>
              </a:ext>
            </a:extLst>
          </p:cNvPr>
          <p:cNvSpPr>
            <a:spLocks noGrp="1"/>
          </p:cNvSpPr>
          <p:nvPr>
            <p:ph type="title"/>
          </p:nvPr>
        </p:nvSpPr>
        <p:spPr/>
        <p:txBody>
          <a:bodyPr/>
          <a:lstStyle/>
          <a:p>
            <a:r>
              <a:rPr lang="en-US" dirty="0"/>
              <a:t>Extra Slides</a:t>
            </a:r>
          </a:p>
        </p:txBody>
      </p:sp>
      <p:sp>
        <p:nvSpPr>
          <p:cNvPr id="3" name="Content Placeholder 2">
            <a:extLst>
              <a:ext uri="{FF2B5EF4-FFF2-40B4-BE49-F238E27FC236}">
                <a16:creationId xmlns:a16="http://schemas.microsoft.com/office/drawing/2014/main" id="{B252782B-4E86-6E02-D94B-BE932C6E79EB}"/>
              </a:ext>
            </a:extLst>
          </p:cNvPr>
          <p:cNvSpPr>
            <a:spLocks noGrp="1"/>
          </p:cNvSpPr>
          <p:nvPr>
            <p:ph idx="1"/>
          </p:nvPr>
        </p:nvSpPr>
        <p:spPr/>
        <p:txBody>
          <a:bodyPr/>
          <a:lstStyle/>
          <a:p>
            <a:r>
              <a:rPr lang="en-US" dirty="0"/>
              <a:t> </a:t>
            </a:r>
          </a:p>
        </p:txBody>
      </p:sp>
    </p:spTree>
    <p:extLst>
      <p:ext uri="{BB962C8B-B14F-4D97-AF65-F5344CB8AC3E}">
        <p14:creationId xmlns:p14="http://schemas.microsoft.com/office/powerpoint/2010/main" val="2460121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1F5EA-9FF8-1401-44B0-04A7A764BDF3}"/>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C250023D-8929-4BBA-8F08-46C7FB6EA0D5}"/>
              </a:ext>
            </a:extLst>
          </p:cNvPr>
          <p:cNvSpPr>
            <a:spLocks noGrp="1"/>
          </p:cNvSpPr>
          <p:nvPr>
            <p:ph type="title"/>
          </p:nvPr>
        </p:nvSpPr>
        <p:spPr>
          <a:xfrm>
            <a:off x="610233" y="233010"/>
            <a:ext cx="11023874" cy="759654"/>
          </a:xfrm>
        </p:spPr>
        <p:txBody>
          <a:bodyPr>
            <a:noAutofit/>
          </a:bodyPr>
          <a:lstStyle/>
          <a:p>
            <a:r>
              <a:rPr lang="en-US" dirty="0"/>
              <a:t>Nuclear-Relevant Workforce Identified in Iowa</a:t>
            </a:r>
          </a:p>
        </p:txBody>
      </p:sp>
      <p:sp>
        <p:nvSpPr>
          <p:cNvPr id="4" name="Content Placeholder 3">
            <a:extLst>
              <a:ext uri="{FF2B5EF4-FFF2-40B4-BE49-F238E27FC236}">
                <a16:creationId xmlns:a16="http://schemas.microsoft.com/office/drawing/2014/main" id="{6BE36539-744A-EE4E-8B3C-2B4E474E7FA1}"/>
              </a:ext>
            </a:extLst>
          </p:cNvPr>
          <p:cNvSpPr>
            <a:spLocks noGrp="1"/>
          </p:cNvSpPr>
          <p:nvPr>
            <p:ph idx="1"/>
          </p:nvPr>
        </p:nvSpPr>
        <p:spPr>
          <a:xfrm>
            <a:off x="459839" y="1280338"/>
            <a:ext cx="4772979" cy="489109"/>
          </a:xfrm>
          <a:ln w="38100">
            <a:solidFill>
              <a:schemeClr val="tx1"/>
            </a:solidFill>
          </a:ln>
        </p:spPr>
        <p:txBody>
          <a:bodyPr>
            <a:normAutofit/>
          </a:bodyPr>
          <a:lstStyle/>
          <a:p>
            <a:pPr marL="0" indent="0">
              <a:buNone/>
            </a:pPr>
            <a:r>
              <a:rPr lang="en-US" b="1" dirty="0"/>
              <a:t>Role Categories and Functional Groupings</a:t>
            </a:r>
            <a:endParaRPr lang="en-US" dirty="0"/>
          </a:p>
        </p:txBody>
      </p:sp>
      <p:sp>
        <p:nvSpPr>
          <p:cNvPr id="6" name="Content Placeholder 3">
            <a:extLst>
              <a:ext uri="{FF2B5EF4-FFF2-40B4-BE49-F238E27FC236}">
                <a16:creationId xmlns:a16="http://schemas.microsoft.com/office/drawing/2014/main" id="{E4EC5C7A-0222-983F-DCE5-C3CEBD2F1D6F}"/>
              </a:ext>
            </a:extLst>
          </p:cNvPr>
          <p:cNvSpPr txBox="1">
            <a:spLocks/>
          </p:cNvSpPr>
          <p:nvPr/>
        </p:nvSpPr>
        <p:spPr>
          <a:xfrm>
            <a:off x="459839" y="2057122"/>
            <a:ext cx="4772979" cy="3682095"/>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dirty="0"/>
              <a:t>Skilled construction trades (e.g., electricians, welders, pipefitters, ironworkers)</a:t>
            </a:r>
          </a:p>
          <a:p>
            <a:r>
              <a:rPr lang="en-US" dirty="0"/>
              <a:t>Mechanical, electrical, and instrumentation technicians</a:t>
            </a:r>
          </a:p>
          <a:p>
            <a:r>
              <a:rPr lang="en-US" dirty="0"/>
              <a:t>Operations and control room support roles</a:t>
            </a:r>
          </a:p>
          <a:p>
            <a:r>
              <a:rPr lang="en-US" dirty="0"/>
              <a:t>Quality assurance, inspection, and documentation specialists</a:t>
            </a:r>
          </a:p>
          <a:p>
            <a:r>
              <a:rPr lang="en-US" dirty="0"/>
              <a:t>Radiation protection and industrial safety roles</a:t>
            </a:r>
          </a:p>
          <a:p>
            <a:r>
              <a:rPr lang="en-US" dirty="0"/>
              <a:t>Engineering, planning, and supervisory positions</a:t>
            </a:r>
          </a:p>
          <a:p>
            <a:endParaRPr lang="en-US" dirty="0"/>
          </a:p>
        </p:txBody>
      </p:sp>
      <p:sp>
        <p:nvSpPr>
          <p:cNvPr id="15" name="TextBox 14">
            <a:extLst>
              <a:ext uri="{FF2B5EF4-FFF2-40B4-BE49-F238E27FC236}">
                <a16:creationId xmlns:a16="http://schemas.microsoft.com/office/drawing/2014/main" id="{A0E62E56-4BDA-91BB-5701-F0058C4F74CE}"/>
              </a:ext>
            </a:extLst>
          </p:cNvPr>
          <p:cNvSpPr txBox="1"/>
          <p:nvPr/>
        </p:nvSpPr>
        <p:spPr>
          <a:xfrm>
            <a:off x="1358823" y="6026892"/>
            <a:ext cx="10028756" cy="646331"/>
          </a:xfrm>
          <a:prstGeom prst="rect">
            <a:avLst/>
          </a:prstGeom>
          <a:noFill/>
        </p:spPr>
        <p:txBody>
          <a:bodyPr wrap="square" rtlCol="0">
            <a:spAutoFit/>
          </a:bodyPr>
          <a:lstStyle/>
          <a:p>
            <a:r>
              <a:rPr lang="en-US" sz="1600" dirty="0"/>
              <a:t>Key Takeaways:  S</a:t>
            </a:r>
            <a:r>
              <a:rPr lang="en-US" dirty="0"/>
              <a:t>trong potential for lateral workforce movement into nuclear-relevant roles from adjacent sectors where procedural discipline, safety culture, and technical rigor are already embedded.</a:t>
            </a:r>
            <a:r>
              <a:rPr lang="en-US" sz="1600" dirty="0"/>
              <a:t> </a:t>
            </a:r>
          </a:p>
        </p:txBody>
      </p:sp>
      <p:pic>
        <p:nvPicPr>
          <p:cNvPr id="2" name="Picture 1">
            <a:extLst>
              <a:ext uri="{FF2B5EF4-FFF2-40B4-BE49-F238E27FC236}">
                <a16:creationId xmlns:a16="http://schemas.microsoft.com/office/drawing/2014/main" id="{504AEFF3-5D49-21B9-F01D-F402652546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4653" y="1280338"/>
            <a:ext cx="6279454" cy="4529733"/>
          </a:xfrm>
          <a:prstGeom prst="rect">
            <a:avLst/>
          </a:prstGeom>
        </p:spPr>
      </p:pic>
    </p:spTree>
    <p:extLst>
      <p:ext uri="{BB962C8B-B14F-4D97-AF65-F5344CB8AC3E}">
        <p14:creationId xmlns:p14="http://schemas.microsoft.com/office/powerpoint/2010/main" val="1837310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C5BD4-A776-7E69-73B4-19DFFC4CBB48}"/>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E39E895D-A9AF-2CF0-8258-3213A2DC8BEB}"/>
              </a:ext>
            </a:extLst>
          </p:cNvPr>
          <p:cNvGraphicFramePr>
            <a:graphicFrameLocks noGrp="1"/>
          </p:cNvGraphicFramePr>
          <p:nvPr>
            <p:extLst>
              <p:ext uri="{D42A27DB-BD31-4B8C-83A1-F6EECF244321}">
                <p14:modId xmlns:p14="http://schemas.microsoft.com/office/powerpoint/2010/main" val="3536117589"/>
              </p:ext>
            </p:extLst>
          </p:nvPr>
        </p:nvGraphicFramePr>
        <p:xfrm>
          <a:off x="290248" y="92821"/>
          <a:ext cx="11321572" cy="6672485"/>
        </p:xfrm>
        <a:graphic>
          <a:graphicData uri="http://schemas.openxmlformats.org/drawingml/2006/table">
            <a:tbl>
              <a:tblPr firstRow="1" firstCol="1" bandRow="1">
                <a:tableStyleId>{E8034E78-7F5D-4C2E-B375-FC64B27BC917}</a:tableStyleId>
              </a:tblPr>
              <a:tblGrid>
                <a:gridCol w="2830393">
                  <a:extLst>
                    <a:ext uri="{9D8B030D-6E8A-4147-A177-3AD203B41FA5}">
                      <a16:colId xmlns:a16="http://schemas.microsoft.com/office/drawing/2014/main" val="3418981229"/>
                    </a:ext>
                  </a:extLst>
                </a:gridCol>
                <a:gridCol w="2830393">
                  <a:extLst>
                    <a:ext uri="{9D8B030D-6E8A-4147-A177-3AD203B41FA5}">
                      <a16:colId xmlns:a16="http://schemas.microsoft.com/office/drawing/2014/main" val="3712108612"/>
                    </a:ext>
                  </a:extLst>
                </a:gridCol>
                <a:gridCol w="2830393">
                  <a:extLst>
                    <a:ext uri="{9D8B030D-6E8A-4147-A177-3AD203B41FA5}">
                      <a16:colId xmlns:a16="http://schemas.microsoft.com/office/drawing/2014/main" val="3466644503"/>
                    </a:ext>
                  </a:extLst>
                </a:gridCol>
                <a:gridCol w="2830393">
                  <a:extLst>
                    <a:ext uri="{9D8B030D-6E8A-4147-A177-3AD203B41FA5}">
                      <a16:colId xmlns:a16="http://schemas.microsoft.com/office/drawing/2014/main" val="420776292"/>
                    </a:ext>
                  </a:extLst>
                </a:gridCol>
              </a:tblGrid>
              <a:tr h="315877">
                <a:tc>
                  <a:txBody>
                    <a:bodyPr/>
                    <a:lstStyle/>
                    <a:p>
                      <a:pPr marL="0" marR="0" algn="ctr">
                        <a:lnSpc>
                          <a:spcPct val="107000"/>
                        </a:lnSpc>
                        <a:buNone/>
                      </a:pPr>
                      <a:r>
                        <a:rPr lang="en-US" sz="1400" kern="100" dirty="0">
                          <a:effectLst/>
                        </a:rPr>
                        <a:t>Functional Category</a:t>
                      </a:r>
                      <a:endParaRPr lang="en-US" sz="1400" kern="100" dirty="0">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gn="ctr">
                        <a:lnSpc>
                          <a:spcPct val="107000"/>
                        </a:lnSpc>
                        <a:buNone/>
                      </a:pPr>
                      <a:r>
                        <a:rPr lang="en-US" sz="1400" kern="100">
                          <a:effectLst/>
                        </a:rPr>
                        <a:t>Description (What the Function Does)</a:t>
                      </a:r>
                      <a:endParaRPr lang="en-US" sz="1400" kern="100">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gn="ctr">
                        <a:lnSpc>
                          <a:spcPct val="107000"/>
                        </a:lnSpc>
                        <a:buNone/>
                      </a:pPr>
                      <a:r>
                        <a:rPr lang="en-US" sz="1400" kern="100">
                          <a:effectLst/>
                        </a:rPr>
                        <a:t>Representative Roles</a:t>
                      </a:r>
                      <a:endParaRPr lang="en-US" sz="1400" kern="100">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gn="ctr">
                        <a:lnSpc>
                          <a:spcPct val="107000"/>
                        </a:lnSpc>
                        <a:buNone/>
                      </a:pPr>
                      <a:r>
                        <a:rPr lang="en-US" sz="1400" kern="100">
                          <a:effectLst/>
                        </a:rPr>
                        <a:t>Primary Iowa Talent Sources</a:t>
                      </a:r>
                      <a:endParaRPr lang="en-US" sz="1400" kern="100">
                        <a:effectLst/>
                        <a:latin typeface="Times New Roman" panose="02020603050405020304" pitchFamily="18" charset="0"/>
                        <a:ea typeface="Times New Roman" panose="02020603050405020304" pitchFamily="18" charset="0"/>
                      </a:endParaRPr>
                    </a:p>
                  </a:txBody>
                  <a:tcPr marL="4397" marR="4397" marT="4397" marB="4397" anchor="ctr"/>
                </a:tc>
                <a:extLst>
                  <a:ext uri="{0D108BD9-81ED-4DB2-BD59-A6C34878D82A}">
                    <a16:rowId xmlns:a16="http://schemas.microsoft.com/office/drawing/2014/main" val="179379062"/>
                  </a:ext>
                </a:extLst>
              </a:tr>
              <a:tr h="866696">
                <a:tc>
                  <a:txBody>
                    <a:bodyPr/>
                    <a:lstStyle/>
                    <a:p>
                      <a:pPr marL="0" marR="0" algn="ctr">
                        <a:lnSpc>
                          <a:spcPct val="107000"/>
                        </a:lnSpc>
                        <a:buNone/>
                      </a:pPr>
                      <a:r>
                        <a:rPr lang="en-US" sz="1400" kern="100" dirty="0">
                          <a:solidFill>
                            <a:schemeClr val="tx1"/>
                          </a:solidFill>
                          <a:effectLst/>
                        </a:rPr>
                        <a:t>Skilled Construction Trades</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Execute physical construction, installation, and assembly under strict specifications and QA requirements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Electricians, welders, pipefitters, ironworkers, carpenters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Union trades, industrial construction, infrastructure projects</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extLst>
                  <a:ext uri="{0D108BD9-81ED-4DB2-BD59-A6C34878D82A}">
                    <a16:rowId xmlns:a16="http://schemas.microsoft.com/office/drawing/2014/main" val="1396045920"/>
                  </a:ext>
                </a:extLst>
              </a:tr>
              <a:tr h="521785">
                <a:tc>
                  <a:txBody>
                    <a:bodyPr/>
                    <a:lstStyle/>
                    <a:p>
                      <a:pPr marL="0" marR="0" algn="ctr">
                        <a:lnSpc>
                          <a:spcPct val="107000"/>
                        </a:lnSpc>
                        <a:buNone/>
                      </a:pPr>
                      <a:r>
                        <a:rPr lang="en-US" sz="1400" kern="100" dirty="0">
                          <a:solidFill>
                            <a:schemeClr val="tx1"/>
                          </a:solidFill>
                          <a:effectLst/>
                        </a:rPr>
                        <a:t>Mechanical &amp; Electrical Technicians</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Maintain and operate plant systems, equipment, and machinery</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Maintenance technicians, millwrights, electrical techs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Manufacturing, utilities, industrial maintenance</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extLst>
                  <a:ext uri="{0D108BD9-81ED-4DB2-BD59-A6C34878D82A}">
                    <a16:rowId xmlns:a16="http://schemas.microsoft.com/office/drawing/2014/main" val="1137147140"/>
                  </a:ext>
                </a:extLst>
              </a:tr>
              <a:tr h="521785">
                <a:tc>
                  <a:txBody>
                    <a:bodyPr/>
                    <a:lstStyle/>
                    <a:p>
                      <a:pPr marL="0" marR="0" algn="ctr">
                        <a:lnSpc>
                          <a:spcPct val="107000"/>
                        </a:lnSpc>
                        <a:buNone/>
                      </a:pPr>
                      <a:r>
                        <a:rPr lang="en-US" sz="1400" kern="100">
                          <a:solidFill>
                            <a:schemeClr val="tx1"/>
                          </a:solidFill>
                          <a:effectLst/>
                        </a:rPr>
                        <a:t>Instrumentation &amp; Controls (I&amp;C)</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Install, calibrate, and maintain control systems and instrumentation</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I&amp;C technicians, automation specialists, control system techs</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Advanced manufacturing, process industries, automation sectors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extLst>
                  <a:ext uri="{0D108BD9-81ED-4DB2-BD59-A6C34878D82A}">
                    <a16:rowId xmlns:a16="http://schemas.microsoft.com/office/drawing/2014/main" val="2492483101"/>
                  </a:ext>
                </a:extLst>
              </a:tr>
              <a:tr h="521785">
                <a:tc>
                  <a:txBody>
                    <a:bodyPr/>
                    <a:lstStyle/>
                    <a:p>
                      <a:pPr marL="0" marR="0" algn="ctr">
                        <a:lnSpc>
                          <a:spcPct val="107000"/>
                        </a:lnSpc>
                        <a:buNone/>
                      </a:pPr>
                      <a:r>
                        <a:rPr lang="en-US" sz="1400" kern="100">
                          <a:solidFill>
                            <a:schemeClr val="tx1"/>
                          </a:solidFill>
                          <a:effectLst/>
                        </a:rPr>
                        <a:t>Operations &amp; Control Room Support</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Monitor plant systems, execute procedures, and maintain operational safety</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Plant operators, system operators, control room staff</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Power generation, ethanol plants, industrial operations</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extLst>
                  <a:ext uri="{0D108BD9-81ED-4DB2-BD59-A6C34878D82A}">
                    <a16:rowId xmlns:a16="http://schemas.microsoft.com/office/drawing/2014/main" val="548094516"/>
                  </a:ext>
                </a:extLst>
              </a:tr>
              <a:tr h="521785">
                <a:tc>
                  <a:txBody>
                    <a:bodyPr/>
                    <a:lstStyle/>
                    <a:p>
                      <a:pPr marL="0" marR="0" algn="ctr">
                        <a:lnSpc>
                          <a:spcPct val="107000"/>
                        </a:lnSpc>
                        <a:buNone/>
                      </a:pPr>
                      <a:r>
                        <a:rPr lang="en-US" sz="1400" kern="100">
                          <a:solidFill>
                            <a:schemeClr val="tx1"/>
                          </a:solidFill>
                          <a:effectLst/>
                        </a:rPr>
                        <a:t>Quality Assurance &amp; Inspection</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Ensure all activities meet regulatory, safety, and documentation standards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QA/QC inspectors, auditors, document control specialists</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Manufacturing QA, construction QA/QC, regulated industries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extLst>
                  <a:ext uri="{0D108BD9-81ED-4DB2-BD59-A6C34878D82A}">
                    <a16:rowId xmlns:a16="http://schemas.microsoft.com/office/drawing/2014/main" val="789914184"/>
                  </a:ext>
                </a:extLst>
              </a:tr>
              <a:tr h="694240">
                <a:tc>
                  <a:txBody>
                    <a:bodyPr/>
                    <a:lstStyle/>
                    <a:p>
                      <a:pPr marL="0" marR="0" algn="ctr">
                        <a:lnSpc>
                          <a:spcPct val="107000"/>
                        </a:lnSpc>
                        <a:buNone/>
                      </a:pPr>
                      <a:r>
                        <a:rPr lang="en-US" sz="1400" kern="100">
                          <a:solidFill>
                            <a:schemeClr val="tx1"/>
                          </a:solidFill>
                          <a:effectLst/>
                        </a:rPr>
                        <a:t>Radiation Protection &amp; Industrial Safety</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Protect workers and environment from hazards; ensure regulatory compliance</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Radiation protection technicians, safety officers, EHS professionals</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Health physics, safety programs, industrial EHS roles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extLst>
                  <a:ext uri="{0D108BD9-81ED-4DB2-BD59-A6C34878D82A}">
                    <a16:rowId xmlns:a16="http://schemas.microsoft.com/office/drawing/2014/main" val="479624503"/>
                  </a:ext>
                </a:extLst>
              </a:tr>
              <a:tr h="694240">
                <a:tc>
                  <a:txBody>
                    <a:bodyPr/>
                    <a:lstStyle/>
                    <a:p>
                      <a:pPr marL="0" marR="0" algn="ctr">
                        <a:lnSpc>
                          <a:spcPct val="107000"/>
                        </a:lnSpc>
                        <a:buNone/>
                      </a:pPr>
                      <a:r>
                        <a:rPr lang="en-US" sz="1400" kern="100">
                          <a:solidFill>
                            <a:schemeClr val="tx1"/>
                          </a:solidFill>
                          <a:effectLst/>
                        </a:rPr>
                        <a:t>Engineering &amp; Technical Analysis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Design systems, analyze performance, and ensure compliance with safety and regulatory requirements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Mechanical engineers, electrical engineers, nuclear engineers, system analysts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Universities, engineering firms, utilities</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extLst>
                  <a:ext uri="{0D108BD9-81ED-4DB2-BD59-A6C34878D82A}">
                    <a16:rowId xmlns:a16="http://schemas.microsoft.com/office/drawing/2014/main" val="3846101976"/>
                  </a:ext>
                </a:extLst>
              </a:tr>
              <a:tr h="521785">
                <a:tc>
                  <a:txBody>
                    <a:bodyPr/>
                    <a:lstStyle/>
                    <a:p>
                      <a:pPr marL="0" marR="0" algn="ctr">
                        <a:lnSpc>
                          <a:spcPct val="107000"/>
                        </a:lnSpc>
                        <a:buNone/>
                      </a:pPr>
                      <a:r>
                        <a:rPr lang="en-US" sz="1400" kern="100">
                          <a:solidFill>
                            <a:schemeClr val="tx1"/>
                          </a:solidFill>
                          <a:effectLst/>
                        </a:rPr>
                        <a:t>Planning &amp; Scheduling</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Coordinate work activities, outages, and construction timelines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Project planners, schedulers, outage coordinators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Construction management, industrial project planning</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extLst>
                  <a:ext uri="{0D108BD9-81ED-4DB2-BD59-A6C34878D82A}">
                    <a16:rowId xmlns:a16="http://schemas.microsoft.com/office/drawing/2014/main" val="2540635133"/>
                  </a:ext>
                </a:extLst>
              </a:tr>
              <a:tr h="521785">
                <a:tc>
                  <a:txBody>
                    <a:bodyPr/>
                    <a:lstStyle/>
                    <a:p>
                      <a:pPr marL="0" marR="0" algn="ctr">
                        <a:lnSpc>
                          <a:spcPct val="107000"/>
                        </a:lnSpc>
                        <a:buNone/>
                      </a:pPr>
                      <a:r>
                        <a:rPr lang="en-US" sz="1400" kern="100">
                          <a:solidFill>
                            <a:schemeClr val="tx1"/>
                          </a:solidFill>
                          <a:effectLst/>
                        </a:rPr>
                        <a:t>Supervision &amp; Work Management</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Oversee teams, enforce procedures, coordinate across disciplines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Supervisors, foremen, work control managers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Trades leadership, plant supervision roles</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extLst>
                  <a:ext uri="{0D108BD9-81ED-4DB2-BD59-A6C34878D82A}">
                    <a16:rowId xmlns:a16="http://schemas.microsoft.com/office/drawing/2014/main" val="62048681"/>
                  </a:ext>
                </a:extLst>
              </a:tr>
              <a:tr h="521785">
                <a:tc>
                  <a:txBody>
                    <a:bodyPr/>
                    <a:lstStyle/>
                    <a:p>
                      <a:pPr marL="0" marR="0" algn="ctr">
                        <a:lnSpc>
                          <a:spcPct val="107000"/>
                        </a:lnSpc>
                        <a:buNone/>
                      </a:pPr>
                      <a:r>
                        <a:rPr lang="en-US" sz="1400" kern="100">
                          <a:solidFill>
                            <a:schemeClr val="tx1"/>
                          </a:solidFill>
                          <a:effectLst/>
                        </a:rPr>
                        <a:t>Training &amp; Workforce Development</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Deliver technical training, ensure qualification and requalification of workforce</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a:solidFill>
                            <a:schemeClr val="tx1"/>
                          </a:solidFill>
                          <a:effectLst/>
                        </a:rPr>
                        <a:t>Technical instructors, training coordinators</a:t>
                      </a:r>
                      <a:endParaRPr lang="en-US" sz="1400" kern="10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tc>
                  <a:txBody>
                    <a:bodyPr/>
                    <a:lstStyle/>
                    <a:p>
                      <a:pPr marL="0" marR="0">
                        <a:lnSpc>
                          <a:spcPct val="107000"/>
                        </a:lnSpc>
                        <a:buNone/>
                      </a:pPr>
                      <a:r>
                        <a:rPr lang="en-US" sz="1400" kern="100" dirty="0">
                          <a:solidFill>
                            <a:schemeClr val="tx1"/>
                          </a:solidFill>
                          <a:effectLst/>
                        </a:rPr>
                        <a:t>Community colleges, union training centers, corporate training</a:t>
                      </a:r>
                      <a:endParaRPr lang="en-US" sz="1400" kern="100" dirty="0">
                        <a:solidFill>
                          <a:schemeClr val="tx1"/>
                        </a:solidFill>
                        <a:effectLst/>
                        <a:latin typeface="Times New Roman" panose="02020603050405020304" pitchFamily="18" charset="0"/>
                        <a:ea typeface="Times New Roman" panose="02020603050405020304" pitchFamily="18" charset="0"/>
                      </a:endParaRPr>
                    </a:p>
                  </a:txBody>
                  <a:tcPr marL="4397" marR="4397" marT="4397" marB="4397" anchor="ctr"/>
                </a:tc>
                <a:extLst>
                  <a:ext uri="{0D108BD9-81ED-4DB2-BD59-A6C34878D82A}">
                    <a16:rowId xmlns:a16="http://schemas.microsoft.com/office/drawing/2014/main" val="635279898"/>
                  </a:ext>
                </a:extLst>
              </a:tr>
            </a:tbl>
          </a:graphicData>
        </a:graphic>
      </p:graphicFrame>
    </p:spTree>
    <p:extLst>
      <p:ext uri="{BB962C8B-B14F-4D97-AF65-F5344CB8AC3E}">
        <p14:creationId xmlns:p14="http://schemas.microsoft.com/office/powerpoint/2010/main" val="4227853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AD0F5-EE3C-1A20-783D-070A3CC12316}"/>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F9F6047A-1E53-AA48-4C52-E5DDB42FE1D0}"/>
              </a:ext>
            </a:extLst>
          </p:cNvPr>
          <p:cNvSpPr>
            <a:spLocks noGrp="1"/>
          </p:cNvSpPr>
          <p:nvPr>
            <p:ph type="title"/>
          </p:nvPr>
        </p:nvSpPr>
        <p:spPr>
          <a:xfrm>
            <a:off x="1788963" y="130045"/>
            <a:ext cx="8614073" cy="759654"/>
          </a:xfrm>
        </p:spPr>
        <p:txBody>
          <a:bodyPr>
            <a:normAutofit fontScale="90000"/>
          </a:bodyPr>
          <a:lstStyle/>
          <a:p>
            <a:r>
              <a:rPr lang="en-US" dirty="0"/>
              <a:t>Cross-disciplinary collaboration and integrated training</a:t>
            </a:r>
          </a:p>
        </p:txBody>
      </p:sp>
      <p:sp>
        <p:nvSpPr>
          <p:cNvPr id="2" name="Content Placeholder 3">
            <a:extLst>
              <a:ext uri="{FF2B5EF4-FFF2-40B4-BE49-F238E27FC236}">
                <a16:creationId xmlns:a16="http://schemas.microsoft.com/office/drawing/2014/main" id="{8EC24EAE-2EEE-EB98-7BC4-42741C7761C8}"/>
              </a:ext>
            </a:extLst>
          </p:cNvPr>
          <p:cNvSpPr>
            <a:spLocks noGrp="1"/>
          </p:cNvSpPr>
          <p:nvPr>
            <p:ph idx="1"/>
          </p:nvPr>
        </p:nvSpPr>
        <p:spPr>
          <a:xfrm>
            <a:off x="1227145" y="1478392"/>
            <a:ext cx="4279769" cy="430660"/>
          </a:xfrm>
          <a:ln w="38100">
            <a:solidFill>
              <a:schemeClr val="tx1"/>
            </a:solidFill>
          </a:ln>
        </p:spPr>
        <p:txBody>
          <a:bodyPr>
            <a:normAutofit/>
          </a:bodyPr>
          <a:lstStyle/>
          <a:p>
            <a:pPr marL="0" indent="0">
              <a:buNone/>
            </a:pPr>
            <a:r>
              <a:rPr lang="en-US" b="1" dirty="0"/>
              <a:t>Identified Opportunities</a:t>
            </a:r>
            <a:endParaRPr lang="en-US" dirty="0"/>
          </a:p>
        </p:txBody>
      </p:sp>
      <p:sp>
        <p:nvSpPr>
          <p:cNvPr id="3" name="Content Placeholder 3">
            <a:extLst>
              <a:ext uri="{FF2B5EF4-FFF2-40B4-BE49-F238E27FC236}">
                <a16:creationId xmlns:a16="http://schemas.microsoft.com/office/drawing/2014/main" id="{A211C5F0-E0AB-705A-0AA2-8D5AA9E6FE5D}"/>
              </a:ext>
            </a:extLst>
          </p:cNvPr>
          <p:cNvSpPr txBox="1">
            <a:spLocks/>
          </p:cNvSpPr>
          <p:nvPr/>
        </p:nvSpPr>
        <p:spPr>
          <a:xfrm>
            <a:off x="7069407" y="1478392"/>
            <a:ext cx="4279769" cy="430660"/>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b="1" dirty="0"/>
              <a:t>Integrated Training Opportunities</a:t>
            </a:r>
            <a:endParaRPr lang="en-US" dirty="0"/>
          </a:p>
        </p:txBody>
      </p:sp>
      <p:sp>
        <p:nvSpPr>
          <p:cNvPr id="4" name="TextBox 3">
            <a:extLst>
              <a:ext uri="{FF2B5EF4-FFF2-40B4-BE49-F238E27FC236}">
                <a16:creationId xmlns:a16="http://schemas.microsoft.com/office/drawing/2014/main" id="{E69B81FA-FAC9-BBE7-7DDD-614A8F775127}"/>
              </a:ext>
            </a:extLst>
          </p:cNvPr>
          <p:cNvSpPr txBox="1"/>
          <p:nvPr/>
        </p:nvSpPr>
        <p:spPr>
          <a:xfrm>
            <a:off x="1227145" y="5968301"/>
            <a:ext cx="9737707" cy="584775"/>
          </a:xfrm>
          <a:prstGeom prst="rect">
            <a:avLst/>
          </a:prstGeom>
          <a:noFill/>
        </p:spPr>
        <p:txBody>
          <a:bodyPr wrap="square" rtlCol="0">
            <a:spAutoFit/>
          </a:bodyPr>
          <a:lstStyle/>
          <a:p>
            <a:r>
              <a:rPr lang="en-US" sz="1600" dirty="0"/>
              <a:t>Key Takeaways:  Workforce readiness for nuclear deployment is not solely a matter of occupational supply or educational capacity, but also of system integration and organizational behavior. </a:t>
            </a:r>
          </a:p>
        </p:txBody>
      </p:sp>
      <p:sp>
        <p:nvSpPr>
          <p:cNvPr id="6" name="Rectangle 5">
            <a:extLst>
              <a:ext uri="{FF2B5EF4-FFF2-40B4-BE49-F238E27FC236}">
                <a16:creationId xmlns:a16="http://schemas.microsoft.com/office/drawing/2014/main" id="{0F2C7CCC-4D1F-61F2-EC34-A68605185BA6}"/>
              </a:ext>
            </a:extLst>
          </p:cNvPr>
          <p:cNvSpPr/>
          <p:nvPr/>
        </p:nvSpPr>
        <p:spPr>
          <a:xfrm>
            <a:off x="1227146" y="2050525"/>
            <a:ext cx="4279769" cy="693415"/>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en-US" b="1" dirty="0">
                <a:solidFill>
                  <a:schemeClr val="tx1"/>
                </a:solidFill>
              </a:rPr>
              <a:t>Expand joint training experiences across roles</a:t>
            </a:r>
          </a:p>
        </p:txBody>
      </p:sp>
      <p:sp>
        <p:nvSpPr>
          <p:cNvPr id="8" name="Rectangle 7">
            <a:extLst>
              <a:ext uri="{FF2B5EF4-FFF2-40B4-BE49-F238E27FC236}">
                <a16:creationId xmlns:a16="http://schemas.microsoft.com/office/drawing/2014/main" id="{C11DECA0-1F4A-1C4B-D366-35B713F59835}"/>
              </a:ext>
            </a:extLst>
          </p:cNvPr>
          <p:cNvSpPr/>
          <p:nvPr/>
        </p:nvSpPr>
        <p:spPr>
          <a:xfrm>
            <a:off x="7069408" y="3050390"/>
            <a:ext cx="4279769" cy="806778"/>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en-US" b="1" dirty="0">
                <a:solidFill>
                  <a:schemeClr val="tx1"/>
                </a:solidFill>
              </a:rPr>
              <a:t>Introduce shared safety and quality instruction</a:t>
            </a:r>
          </a:p>
        </p:txBody>
      </p:sp>
      <p:sp>
        <p:nvSpPr>
          <p:cNvPr id="10" name="Rectangle 9">
            <a:extLst>
              <a:ext uri="{FF2B5EF4-FFF2-40B4-BE49-F238E27FC236}">
                <a16:creationId xmlns:a16="http://schemas.microsoft.com/office/drawing/2014/main" id="{3243EF0C-E191-AFD0-24C4-0943F31AF265}"/>
              </a:ext>
            </a:extLst>
          </p:cNvPr>
          <p:cNvSpPr/>
          <p:nvPr/>
        </p:nvSpPr>
        <p:spPr>
          <a:xfrm>
            <a:off x="7069408" y="4163618"/>
            <a:ext cx="4279769" cy="1511968"/>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en-US" b="1" dirty="0">
                <a:solidFill>
                  <a:schemeClr val="tx1"/>
                </a:solidFill>
              </a:rPr>
              <a:t>Provide common introductions to nuclear regulatory frameworks</a:t>
            </a:r>
          </a:p>
          <a:p>
            <a:pPr marL="285750" indent="-285750">
              <a:buFont typeface="Arial" panose="020B0604020202020204" pitchFamily="34" charset="0"/>
              <a:buChar char="•"/>
            </a:pPr>
            <a:r>
              <a:rPr lang="en-US" b="1" dirty="0">
                <a:solidFill>
                  <a:schemeClr val="tx1"/>
                </a:solidFill>
              </a:rPr>
              <a:t>Establish clear protocols for communication and decision‑making</a:t>
            </a:r>
            <a:r>
              <a:rPr lang="en-US" dirty="0">
                <a:solidFill>
                  <a:schemeClr val="tx1"/>
                </a:solidFill>
              </a:rPr>
              <a:t> </a:t>
            </a:r>
          </a:p>
        </p:txBody>
      </p:sp>
      <p:sp>
        <p:nvSpPr>
          <p:cNvPr id="11" name="Rectangle 10">
            <a:extLst>
              <a:ext uri="{FF2B5EF4-FFF2-40B4-BE49-F238E27FC236}">
                <a16:creationId xmlns:a16="http://schemas.microsoft.com/office/drawing/2014/main" id="{5F359CC5-1AD1-8807-8879-79A295688AB5}"/>
              </a:ext>
            </a:extLst>
          </p:cNvPr>
          <p:cNvSpPr/>
          <p:nvPr/>
        </p:nvSpPr>
        <p:spPr>
          <a:xfrm>
            <a:off x="7069409" y="2050525"/>
            <a:ext cx="4279769" cy="693415"/>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en-US" b="1" dirty="0">
                <a:solidFill>
                  <a:schemeClr val="tx1"/>
                </a:solidFill>
              </a:rPr>
              <a:t>Implement scenario‑based simulations involving multiple roles</a:t>
            </a:r>
          </a:p>
        </p:txBody>
      </p:sp>
      <p:sp>
        <p:nvSpPr>
          <p:cNvPr id="12" name="Rectangle 11">
            <a:extLst>
              <a:ext uri="{FF2B5EF4-FFF2-40B4-BE49-F238E27FC236}">
                <a16:creationId xmlns:a16="http://schemas.microsoft.com/office/drawing/2014/main" id="{E2B2A89B-DCEA-3EFF-BA3F-DAE26178F3FF}"/>
              </a:ext>
            </a:extLst>
          </p:cNvPr>
          <p:cNvSpPr/>
          <p:nvPr/>
        </p:nvSpPr>
        <p:spPr>
          <a:xfrm>
            <a:off x="1227146" y="4304576"/>
            <a:ext cx="4279769" cy="806778"/>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en-US" b="1" dirty="0">
                <a:solidFill>
                  <a:schemeClr val="tx1"/>
                </a:solidFill>
              </a:rPr>
              <a:t>Improve clarity regarding responsibilities and constraints</a:t>
            </a:r>
          </a:p>
        </p:txBody>
      </p:sp>
      <p:sp>
        <p:nvSpPr>
          <p:cNvPr id="13" name="Rectangle 12">
            <a:extLst>
              <a:ext uri="{FF2B5EF4-FFF2-40B4-BE49-F238E27FC236}">
                <a16:creationId xmlns:a16="http://schemas.microsoft.com/office/drawing/2014/main" id="{25AC4ADE-49C2-79E9-F8F8-9935CB255D71}"/>
              </a:ext>
            </a:extLst>
          </p:cNvPr>
          <p:cNvSpPr/>
          <p:nvPr/>
        </p:nvSpPr>
        <p:spPr>
          <a:xfrm>
            <a:off x="1227146" y="3085573"/>
            <a:ext cx="4279769" cy="806778"/>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en-US" b="1" dirty="0">
                <a:solidFill>
                  <a:schemeClr val="tx1"/>
                </a:solidFill>
              </a:rPr>
              <a:t>Enhance opportunities for shared safety and system‑level learning</a:t>
            </a:r>
            <a:r>
              <a:rPr lang="en-US" dirty="0">
                <a:solidFill>
                  <a:schemeClr val="tx1"/>
                </a:solidFill>
              </a:rPr>
              <a:t> </a:t>
            </a:r>
          </a:p>
        </p:txBody>
      </p:sp>
      <p:sp>
        <p:nvSpPr>
          <p:cNvPr id="14" name="Up Arrow 13">
            <a:extLst>
              <a:ext uri="{FF2B5EF4-FFF2-40B4-BE49-F238E27FC236}">
                <a16:creationId xmlns:a16="http://schemas.microsoft.com/office/drawing/2014/main" id="{4C2060BB-EC60-FF77-EA33-14ACBD25773A}"/>
              </a:ext>
            </a:extLst>
          </p:cNvPr>
          <p:cNvSpPr/>
          <p:nvPr/>
        </p:nvSpPr>
        <p:spPr>
          <a:xfrm rot="5400000">
            <a:off x="5995772" y="2898635"/>
            <a:ext cx="584777" cy="1090365"/>
          </a:xfrm>
          <a:prstGeom prst="upArrow">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Up Arrow 14">
            <a:extLst>
              <a:ext uri="{FF2B5EF4-FFF2-40B4-BE49-F238E27FC236}">
                <a16:creationId xmlns:a16="http://schemas.microsoft.com/office/drawing/2014/main" id="{9A4DDEAE-1B75-4CA1-E9ED-B4406DA409E7}"/>
              </a:ext>
            </a:extLst>
          </p:cNvPr>
          <p:cNvSpPr/>
          <p:nvPr/>
        </p:nvSpPr>
        <p:spPr>
          <a:xfrm rot="5400000">
            <a:off x="5995771" y="1864035"/>
            <a:ext cx="584777" cy="1090365"/>
          </a:xfrm>
          <a:prstGeom prst="upArrow">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6" name="Up Arrow 15">
            <a:extLst>
              <a:ext uri="{FF2B5EF4-FFF2-40B4-BE49-F238E27FC236}">
                <a16:creationId xmlns:a16="http://schemas.microsoft.com/office/drawing/2014/main" id="{DAACDDC2-A670-07A0-B176-C131391F4122}"/>
              </a:ext>
            </a:extLst>
          </p:cNvPr>
          <p:cNvSpPr/>
          <p:nvPr/>
        </p:nvSpPr>
        <p:spPr>
          <a:xfrm rot="5400000">
            <a:off x="5995771" y="4096130"/>
            <a:ext cx="584777" cy="1090365"/>
          </a:xfrm>
          <a:prstGeom prst="upArrow">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061298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D4994-09F7-ADCF-F9A6-69C117DFEA0A}"/>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1FDDBDE9-EFD0-5229-844E-BB82A98F1EA7}"/>
              </a:ext>
            </a:extLst>
          </p:cNvPr>
          <p:cNvSpPr>
            <a:spLocks noGrp="1"/>
          </p:cNvSpPr>
          <p:nvPr>
            <p:ph type="title"/>
          </p:nvPr>
        </p:nvSpPr>
        <p:spPr>
          <a:xfrm>
            <a:off x="1297171" y="140678"/>
            <a:ext cx="9558670" cy="759654"/>
          </a:xfrm>
        </p:spPr>
        <p:txBody>
          <a:bodyPr>
            <a:normAutofit fontScale="90000"/>
          </a:bodyPr>
          <a:lstStyle/>
          <a:p>
            <a:r>
              <a:rPr lang="en-US" dirty="0"/>
              <a:t>Alignment with plausible Deployment timelines</a:t>
            </a:r>
          </a:p>
        </p:txBody>
      </p:sp>
      <p:sp>
        <p:nvSpPr>
          <p:cNvPr id="2" name="TextBox 1">
            <a:extLst>
              <a:ext uri="{FF2B5EF4-FFF2-40B4-BE49-F238E27FC236}">
                <a16:creationId xmlns:a16="http://schemas.microsoft.com/office/drawing/2014/main" id="{0D354A3B-2B19-539F-052B-3FF1E9626837}"/>
              </a:ext>
            </a:extLst>
          </p:cNvPr>
          <p:cNvSpPr txBox="1"/>
          <p:nvPr/>
        </p:nvSpPr>
        <p:spPr>
          <a:xfrm>
            <a:off x="1297171" y="5579662"/>
            <a:ext cx="9737707" cy="861774"/>
          </a:xfrm>
          <a:prstGeom prst="rect">
            <a:avLst/>
          </a:prstGeom>
          <a:noFill/>
        </p:spPr>
        <p:txBody>
          <a:bodyPr wrap="square" rtlCol="0">
            <a:spAutoFit/>
          </a:bodyPr>
          <a:lstStyle/>
          <a:p>
            <a:r>
              <a:rPr lang="en-US" sz="1600" dirty="0"/>
              <a:t>Key Takeaways:  The proposed workforce strategy reflects these principles by sequencing actions in phases that correspond to increasing levels of deployment certainty, ensuring alignment between preparation and demand.</a:t>
            </a:r>
          </a:p>
          <a:p>
            <a:r>
              <a:rPr lang="en-US" sz="1600" dirty="0"/>
              <a:t> </a:t>
            </a:r>
          </a:p>
        </p:txBody>
      </p:sp>
      <p:sp>
        <p:nvSpPr>
          <p:cNvPr id="3" name="Rectangle 2">
            <a:extLst>
              <a:ext uri="{FF2B5EF4-FFF2-40B4-BE49-F238E27FC236}">
                <a16:creationId xmlns:a16="http://schemas.microsoft.com/office/drawing/2014/main" id="{F4ACD838-55B1-45DC-C57B-1FDE370903A4}"/>
              </a:ext>
            </a:extLst>
          </p:cNvPr>
          <p:cNvSpPr/>
          <p:nvPr/>
        </p:nvSpPr>
        <p:spPr>
          <a:xfrm>
            <a:off x="2647932" y="1278338"/>
            <a:ext cx="6896135" cy="916029"/>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lgn="ctr">
              <a:buFont typeface="Arial" panose="020B0604020202020204" pitchFamily="34" charset="0"/>
              <a:buChar char="•"/>
            </a:pPr>
            <a:r>
              <a:rPr lang="en-US" b="1" dirty="0">
                <a:solidFill>
                  <a:schemeClr val="tx1"/>
                </a:solidFill>
              </a:rPr>
              <a:t>Early preparation without irreversible commitment</a:t>
            </a:r>
            <a:endParaRPr lang="en-US" dirty="0">
              <a:solidFill>
                <a:schemeClr val="tx1"/>
              </a:solidFill>
            </a:endParaRPr>
          </a:p>
        </p:txBody>
      </p:sp>
      <p:sp>
        <p:nvSpPr>
          <p:cNvPr id="7" name="Rectangle 6">
            <a:extLst>
              <a:ext uri="{FF2B5EF4-FFF2-40B4-BE49-F238E27FC236}">
                <a16:creationId xmlns:a16="http://schemas.microsoft.com/office/drawing/2014/main" id="{C87E4723-3C92-F6D9-D68A-BDA515F816C9}"/>
              </a:ext>
            </a:extLst>
          </p:cNvPr>
          <p:cNvSpPr/>
          <p:nvPr/>
        </p:nvSpPr>
        <p:spPr>
          <a:xfrm>
            <a:off x="2647932" y="2586402"/>
            <a:ext cx="6896135" cy="916029"/>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lgn="ctr">
              <a:buFont typeface="Arial" panose="020B0604020202020204" pitchFamily="34" charset="0"/>
              <a:buChar char="•"/>
            </a:pPr>
            <a:r>
              <a:rPr lang="en-US" b="1" dirty="0">
                <a:solidFill>
                  <a:schemeClr val="tx1"/>
                </a:solidFill>
              </a:rPr>
              <a:t>Scalable growth as timelines clarify</a:t>
            </a:r>
            <a:endParaRPr lang="en-US" dirty="0">
              <a:solidFill>
                <a:schemeClr val="tx1"/>
              </a:solidFill>
            </a:endParaRPr>
          </a:p>
        </p:txBody>
      </p:sp>
      <p:sp>
        <p:nvSpPr>
          <p:cNvPr id="8" name="Rectangle 7">
            <a:extLst>
              <a:ext uri="{FF2B5EF4-FFF2-40B4-BE49-F238E27FC236}">
                <a16:creationId xmlns:a16="http://schemas.microsoft.com/office/drawing/2014/main" id="{93C4B2F6-B779-4449-9B2D-C81C83C47FA8}"/>
              </a:ext>
            </a:extLst>
          </p:cNvPr>
          <p:cNvSpPr/>
          <p:nvPr/>
        </p:nvSpPr>
        <p:spPr>
          <a:xfrm>
            <a:off x="2647932" y="3894466"/>
            <a:ext cx="6896136" cy="916029"/>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lgn="ctr">
              <a:buFont typeface="Arial" panose="020B0604020202020204" pitchFamily="34" charset="0"/>
              <a:buChar char="•"/>
            </a:pPr>
            <a:r>
              <a:rPr lang="en-US" b="1" dirty="0">
                <a:solidFill>
                  <a:schemeClr val="tx1"/>
                </a:solidFill>
              </a:rPr>
              <a:t>Flexibility in the face of uncertainty</a:t>
            </a:r>
            <a:endParaRPr lang="en-US" dirty="0">
              <a:solidFill>
                <a:schemeClr val="tx1"/>
              </a:solidFill>
            </a:endParaRPr>
          </a:p>
        </p:txBody>
      </p:sp>
    </p:spTree>
    <p:extLst>
      <p:ext uri="{BB962C8B-B14F-4D97-AF65-F5344CB8AC3E}">
        <p14:creationId xmlns:p14="http://schemas.microsoft.com/office/powerpoint/2010/main" val="3023919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9AA12-5168-C70E-E398-73B1A872B9D4}"/>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13CE5875-BE33-D834-70FF-E15052B4A610}"/>
              </a:ext>
            </a:extLst>
          </p:cNvPr>
          <p:cNvSpPr>
            <a:spLocks noGrp="1"/>
          </p:cNvSpPr>
          <p:nvPr>
            <p:ph type="title"/>
          </p:nvPr>
        </p:nvSpPr>
        <p:spPr>
          <a:xfrm>
            <a:off x="1573619" y="140678"/>
            <a:ext cx="9112102" cy="759654"/>
          </a:xfrm>
        </p:spPr>
        <p:txBody>
          <a:bodyPr>
            <a:noAutofit/>
          </a:bodyPr>
          <a:lstStyle/>
          <a:p>
            <a:r>
              <a:rPr lang="en-US" dirty="0"/>
              <a:t>Scope of work completed</a:t>
            </a:r>
          </a:p>
        </p:txBody>
      </p:sp>
      <p:sp>
        <p:nvSpPr>
          <p:cNvPr id="4" name="Content Placeholder 3">
            <a:extLst>
              <a:ext uri="{FF2B5EF4-FFF2-40B4-BE49-F238E27FC236}">
                <a16:creationId xmlns:a16="http://schemas.microsoft.com/office/drawing/2014/main" id="{9956896B-0C35-F4E1-3D17-0EAF3E569B22}"/>
              </a:ext>
            </a:extLst>
          </p:cNvPr>
          <p:cNvSpPr>
            <a:spLocks noGrp="1"/>
          </p:cNvSpPr>
          <p:nvPr>
            <p:ph idx="1"/>
          </p:nvPr>
        </p:nvSpPr>
        <p:spPr>
          <a:xfrm>
            <a:off x="6265808" y="2176131"/>
            <a:ext cx="5555404" cy="378533"/>
          </a:xfrm>
          <a:ln w="38100">
            <a:solidFill>
              <a:schemeClr val="tx1"/>
            </a:solidFill>
          </a:ln>
        </p:spPr>
        <p:txBody>
          <a:bodyPr>
            <a:normAutofit/>
          </a:bodyPr>
          <a:lstStyle/>
          <a:p>
            <a:pPr marL="0" lvl="0" indent="0">
              <a:buNone/>
            </a:pPr>
            <a:r>
              <a:rPr lang="en-US" b="1" dirty="0"/>
              <a:t>Alignment Priorities</a:t>
            </a:r>
          </a:p>
        </p:txBody>
      </p:sp>
      <p:sp>
        <p:nvSpPr>
          <p:cNvPr id="2" name="Content Placeholder 3">
            <a:extLst>
              <a:ext uri="{FF2B5EF4-FFF2-40B4-BE49-F238E27FC236}">
                <a16:creationId xmlns:a16="http://schemas.microsoft.com/office/drawing/2014/main" id="{2FC3DBC3-1658-EB86-B271-2AAE1F051D52}"/>
              </a:ext>
            </a:extLst>
          </p:cNvPr>
          <p:cNvSpPr txBox="1">
            <a:spLocks/>
          </p:cNvSpPr>
          <p:nvPr/>
        </p:nvSpPr>
        <p:spPr>
          <a:xfrm>
            <a:off x="232529" y="2176130"/>
            <a:ext cx="5693664" cy="378533"/>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b="1" dirty="0"/>
              <a:t>Scope</a:t>
            </a:r>
            <a:endParaRPr lang="en-US" dirty="0"/>
          </a:p>
        </p:txBody>
      </p:sp>
      <p:sp>
        <p:nvSpPr>
          <p:cNvPr id="3" name="Content Placeholder 3">
            <a:extLst>
              <a:ext uri="{FF2B5EF4-FFF2-40B4-BE49-F238E27FC236}">
                <a16:creationId xmlns:a16="http://schemas.microsoft.com/office/drawing/2014/main" id="{806BB038-320E-9C15-0411-8E8E33281D92}"/>
              </a:ext>
            </a:extLst>
          </p:cNvPr>
          <p:cNvSpPr txBox="1">
            <a:spLocks/>
          </p:cNvSpPr>
          <p:nvPr/>
        </p:nvSpPr>
        <p:spPr>
          <a:xfrm>
            <a:off x="6265808" y="2677323"/>
            <a:ext cx="5555404" cy="2281066"/>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b="1" dirty="0"/>
              <a:t>Decision-relevant insight</a:t>
            </a:r>
            <a:r>
              <a:rPr lang="en-US" dirty="0"/>
              <a:t> </a:t>
            </a:r>
          </a:p>
          <a:p>
            <a:r>
              <a:rPr lang="en-US" b="1" dirty="0"/>
              <a:t>Institutional coordination</a:t>
            </a:r>
            <a:endParaRPr lang="en-US" dirty="0"/>
          </a:p>
          <a:p>
            <a:r>
              <a:rPr lang="en-US" b="1" dirty="0"/>
              <a:t>Credibility with external partners</a:t>
            </a:r>
          </a:p>
        </p:txBody>
      </p:sp>
      <p:sp>
        <p:nvSpPr>
          <p:cNvPr id="5" name="Content Placeholder 3">
            <a:extLst>
              <a:ext uri="{FF2B5EF4-FFF2-40B4-BE49-F238E27FC236}">
                <a16:creationId xmlns:a16="http://schemas.microsoft.com/office/drawing/2014/main" id="{4B4781F2-41DF-3EF7-3CA1-8FB143DC81CF}"/>
              </a:ext>
            </a:extLst>
          </p:cNvPr>
          <p:cNvSpPr txBox="1">
            <a:spLocks/>
          </p:cNvSpPr>
          <p:nvPr/>
        </p:nvSpPr>
        <p:spPr>
          <a:xfrm>
            <a:off x="232529" y="2705712"/>
            <a:ext cx="5693664" cy="2707115"/>
          </a:xfrm>
          <a:prstGeom prst="rect">
            <a:avLst/>
          </a:prstGeom>
          <a:ln w="38100">
            <a:solidFill>
              <a:schemeClr val="tx1"/>
            </a:solidFill>
          </a:ln>
        </p:spPr>
        <p:txBody>
          <a:bodyPr vert="horz" lIns="91440" tIns="45720" rIns="91440" bIns="45720" rtlCol="0">
            <a:normAutofit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b="1" dirty="0"/>
              <a:t>Integrates multiple dimensions of  Workforce Readiness</a:t>
            </a:r>
          </a:p>
          <a:p>
            <a:r>
              <a:rPr lang="en-US" b="1" dirty="0"/>
              <a:t>Occupational demand and skills transferability</a:t>
            </a:r>
          </a:p>
          <a:p>
            <a:pPr lvl="0"/>
            <a:r>
              <a:rPr lang="en-US" b="1" dirty="0"/>
              <a:t>Perspectives from industry, labor, and education stakeholders</a:t>
            </a:r>
          </a:p>
          <a:p>
            <a:pPr lvl="0"/>
            <a:r>
              <a:rPr lang="en-US" b="1" dirty="0"/>
              <a:t>Cultural and organizational workforce dynamics</a:t>
            </a:r>
          </a:p>
          <a:p>
            <a:pPr lvl="0"/>
            <a:r>
              <a:rPr lang="en-US" b="1" dirty="0"/>
              <a:t>Near-term actions and longer-term structural requirements</a:t>
            </a:r>
            <a:r>
              <a:rPr lang="en-US" dirty="0"/>
              <a:t> </a:t>
            </a:r>
          </a:p>
        </p:txBody>
      </p:sp>
    </p:spTree>
    <p:extLst>
      <p:ext uri="{BB962C8B-B14F-4D97-AF65-F5344CB8AC3E}">
        <p14:creationId xmlns:p14="http://schemas.microsoft.com/office/powerpoint/2010/main" val="2285812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4691C-5335-8485-E457-D2532DFE9AEE}"/>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A45ECFA0-8BF4-9147-7DB2-28DD7D0CE5F5}"/>
              </a:ext>
            </a:extLst>
          </p:cNvPr>
          <p:cNvSpPr>
            <a:spLocks noGrp="1"/>
          </p:cNvSpPr>
          <p:nvPr>
            <p:ph type="title"/>
          </p:nvPr>
        </p:nvSpPr>
        <p:spPr>
          <a:xfrm>
            <a:off x="584063" y="123022"/>
            <a:ext cx="11023874" cy="759654"/>
          </a:xfrm>
        </p:spPr>
        <p:txBody>
          <a:bodyPr>
            <a:noAutofit/>
          </a:bodyPr>
          <a:lstStyle/>
          <a:p>
            <a:r>
              <a:rPr lang="en-US" dirty="0"/>
              <a:t>Nuclear-Relevant Workforce Identified in </a:t>
            </a:r>
            <a:r>
              <a:rPr lang="en-US" dirty="0" err="1"/>
              <a:t>iowa</a:t>
            </a:r>
            <a:endParaRPr lang="en-US" dirty="0"/>
          </a:p>
        </p:txBody>
      </p:sp>
      <p:sp>
        <p:nvSpPr>
          <p:cNvPr id="2" name="Content Placeholder 3">
            <a:extLst>
              <a:ext uri="{FF2B5EF4-FFF2-40B4-BE49-F238E27FC236}">
                <a16:creationId xmlns:a16="http://schemas.microsoft.com/office/drawing/2014/main" id="{962EF68F-D8C0-3DFF-AFE1-C2E7A0DC72C4}"/>
              </a:ext>
            </a:extLst>
          </p:cNvPr>
          <p:cNvSpPr txBox="1">
            <a:spLocks/>
          </p:cNvSpPr>
          <p:nvPr/>
        </p:nvSpPr>
        <p:spPr>
          <a:xfrm>
            <a:off x="5940443" y="1907714"/>
            <a:ext cx="5693664" cy="369108"/>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b="1" dirty="0"/>
              <a:t>Workforce Role Mapping</a:t>
            </a:r>
            <a:r>
              <a:rPr lang="en-US" dirty="0"/>
              <a:t> </a:t>
            </a:r>
          </a:p>
        </p:txBody>
      </p:sp>
      <p:sp>
        <p:nvSpPr>
          <p:cNvPr id="3" name="TextBox 2">
            <a:extLst>
              <a:ext uri="{FF2B5EF4-FFF2-40B4-BE49-F238E27FC236}">
                <a16:creationId xmlns:a16="http://schemas.microsoft.com/office/drawing/2014/main" id="{97907279-05C1-21C1-A51B-F4FD54DDF89F}"/>
              </a:ext>
            </a:extLst>
          </p:cNvPr>
          <p:cNvSpPr txBox="1"/>
          <p:nvPr/>
        </p:nvSpPr>
        <p:spPr>
          <a:xfrm>
            <a:off x="6343946" y="4579280"/>
            <a:ext cx="5304091" cy="1323439"/>
          </a:xfrm>
          <a:prstGeom prst="rect">
            <a:avLst/>
          </a:prstGeom>
          <a:noFill/>
        </p:spPr>
        <p:txBody>
          <a:bodyPr wrap="square" rtlCol="0">
            <a:spAutoFit/>
          </a:bodyPr>
          <a:lstStyle/>
          <a:p>
            <a:r>
              <a:rPr lang="en-US" sz="1600" dirty="0"/>
              <a:t>Key Takeaways:  The nuclear-relevant workforce landscape is assessed not as an abstract labor-market exercise but as a practical planning challenge tied to how Iowa’s workforce operates today and how it could evolve to support nuclear deployment in the future. </a:t>
            </a:r>
          </a:p>
        </p:txBody>
      </p:sp>
      <p:sp>
        <p:nvSpPr>
          <p:cNvPr id="10" name="Content Placeholder 3">
            <a:extLst>
              <a:ext uri="{FF2B5EF4-FFF2-40B4-BE49-F238E27FC236}">
                <a16:creationId xmlns:a16="http://schemas.microsoft.com/office/drawing/2014/main" id="{13255844-0C92-AED2-C415-B6A9B8E6E1E9}"/>
              </a:ext>
            </a:extLst>
          </p:cNvPr>
          <p:cNvSpPr txBox="1">
            <a:spLocks/>
          </p:cNvSpPr>
          <p:nvPr/>
        </p:nvSpPr>
        <p:spPr>
          <a:xfrm>
            <a:off x="5954373" y="2553629"/>
            <a:ext cx="5693664" cy="1349298"/>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lvl="0"/>
            <a:r>
              <a:rPr lang="en-US" dirty="0"/>
              <a:t>Maps existing jobs </a:t>
            </a:r>
            <a:r>
              <a:rPr lang="en-US" dirty="0">
                <a:sym typeface="Wingdings" pitchFamily="2" charset="2"/>
              </a:rPr>
              <a:t> nuclear roles</a:t>
            </a:r>
          </a:p>
          <a:p>
            <a:pPr lvl="0"/>
            <a:r>
              <a:rPr lang="en-US" dirty="0">
                <a:sym typeface="Wingdings" pitchFamily="2" charset="2"/>
              </a:rPr>
              <a:t>Highlights retraining potential</a:t>
            </a:r>
          </a:p>
          <a:p>
            <a:pPr lvl="0"/>
            <a:r>
              <a:rPr lang="en-US" dirty="0">
                <a:sym typeface="Wingdings" pitchFamily="2" charset="2"/>
              </a:rPr>
              <a:t>Identifies gaps</a:t>
            </a:r>
            <a:endParaRPr lang="en-US" dirty="0"/>
          </a:p>
          <a:p>
            <a:endParaRPr lang="en-US" dirty="0"/>
          </a:p>
        </p:txBody>
      </p:sp>
      <p:grpSp>
        <p:nvGrpSpPr>
          <p:cNvPr id="17" name="Group 16">
            <a:extLst>
              <a:ext uri="{FF2B5EF4-FFF2-40B4-BE49-F238E27FC236}">
                <a16:creationId xmlns:a16="http://schemas.microsoft.com/office/drawing/2014/main" id="{9F46AB76-3F62-7AC8-AA88-15ABA557A071}"/>
              </a:ext>
            </a:extLst>
          </p:cNvPr>
          <p:cNvGrpSpPr/>
          <p:nvPr/>
        </p:nvGrpSpPr>
        <p:grpSpPr>
          <a:xfrm>
            <a:off x="1750" y="1008000"/>
            <a:ext cx="5693664" cy="5988224"/>
            <a:chOff x="135923" y="1007999"/>
            <a:chExt cx="5559197" cy="5726979"/>
          </a:xfrm>
        </p:grpSpPr>
        <p:pic>
          <p:nvPicPr>
            <p:cNvPr id="6" name="Picture 5">
              <a:extLst>
                <a:ext uri="{FF2B5EF4-FFF2-40B4-BE49-F238E27FC236}">
                  <a16:creationId xmlns:a16="http://schemas.microsoft.com/office/drawing/2014/main" id="{3ACED5A9-ED66-4BDF-DC22-AAB812FB6A18}"/>
                </a:ext>
              </a:extLst>
            </p:cNvPr>
            <p:cNvPicPr>
              <a:picLocks noChangeAspect="1"/>
            </p:cNvPicPr>
            <p:nvPr/>
          </p:nvPicPr>
          <p:blipFill>
            <a:blip r:embed="rId3"/>
            <a:stretch>
              <a:fillRect/>
            </a:stretch>
          </p:blipFill>
          <p:spPr>
            <a:xfrm>
              <a:off x="135923" y="1007999"/>
              <a:ext cx="5559197" cy="5726979"/>
            </a:xfrm>
            <a:prstGeom prst="rect">
              <a:avLst/>
            </a:prstGeom>
          </p:spPr>
        </p:pic>
        <p:sp>
          <p:nvSpPr>
            <p:cNvPr id="11" name="TextBox 10">
              <a:extLst>
                <a:ext uri="{FF2B5EF4-FFF2-40B4-BE49-F238E27FC236}">
                  <a16:creationId xmlns:a16="http://schemas.microsoft.com/office/drawing/2014/main" id="{86056A2B-EAAA-48B2-89C4-9EE741B70280}"/>
                </a:ext>
              </a:extLst>
            </p:cNvPr>
            <p:cNvSpPr txBox="1"/>
            <p:nvPr/>
          </p:nvSpPr>
          <p:spPr>
            <a:xfrm>
              <a:off x="2700366" y="1606924"/>
              <a:ext cx="314412" cy="215444"/>
            </a:xfrm>
            <a:prstGeom prst="rect">
              <a:avLst/>
            </a:prstGeom>
            <a:solidFill>
              <a:schemeClr val="bg1"/>
            </a:solidFill>
          </p:spPr>
          <p:txBody>
            <a:bodyPr wrap="square" rtlCol="0">
              <a:spAutoFit/>
            </a:bodyPr>
            <a:lstStyle/>
            <a:p>
              <a:r>
                <a:rPr lang="en-US" sz="800" b="1" dirty="0">
                  <a:solidFill>
                    <a:srgbClr val="1A5D1F"/>
                  </a:solidFill>
                </a:rPr>
                <a:t>X</a:t>
              </a:r>
            </a:p>
          </p:txBody>
        </p:sp>
        <p:sp>
          <p:nvSpPr>
            <p:cNvPr id="12" name="TextBox 11">
              <a:extLst>
                <a:ext uri="{FF2B5EF4-FFF2-40B4-BE49-F238E27FC236}">
                  <a16:creationId xmlns:a16="http://schemas.microsoft.com/office/drawing/2014/main" id="{4C7A2028-317D-52BC-3E7E-84269A096A5E}"/>
                </a:ext>
              </a:extLst>
            </p:cNvPr>
            <p:cNvSpPr txBox="1"/>
            <p:nvPr/>
          </p:nvSpPr>
          <p:spPr>
            <a:xfrm>
              <a:off x="3260101" y="1606924"/>
              <a:ext cx="264711" cy="215444"/>
            </a:xfrm>
            <a:prstGeom prst="rect">
              <a:avLst/>
            </a:prstGeom>
            <a:solidFill>
              <a:schemeClr val="bg1"/>
            </a:solidFill>
          </p:spPr>
          <p:txBody>
            <a:bodyPr wrap="square" rtlCol="0">
              <a:spAutoFit/>
            </a:bodyPr>
            <a:lstStyle/>
            <a:p>
              <a:r>
                <a:rPr lang="en-US" sz="800" b="1" dirty="0">
                  <a:solidFill>
                    <a:srgbClr val="1A5D1F"/>
                  </a:solidFill>
                </a:rPr>
                <a:t>X</a:t>
              </a:r>
            </a:p>
          </p:txBody>
        </p:sp>
        <p:sp>
          <p:nvSpPr>
            <p:cNvPr id="13" name="TextBox 12">
              <a:extLst>
                <a:ext uri="{FF2B5EF4-FFF2-40B4-BE49-F238E27FC236}">
                  <a16:creationId xmlns:a16="http://schemas.microsoft.com/office/drawing/2014/main" id="{4CBA23CB-CA22-0B78-6789-7D3685882C81}"/>
                </a:ext>
              </a:extLst>
            </p:cNvPr>
            <p:cNvSpPr txBox="1"/>
            <p:nvPr/>
          </p:nvSpPr>
          <p:spPr>
            <a:xfrm>
              <a:off x="2971801" y="1606924"/>
              <a:ext cx="264711" cy="215444"/>
            </a:xfrm>
            <a:prstGeom prst="rect">
              <a:avLst/>
            </a:prstGeom>
            <a:solidFill>
              <a:schemeClr val="bg1"/>
            </a:solidFill>
          </p:spPr>
          <p:txBody>
            <a:bodyPr wrap="square" rtlCol="0">
              <a:spAutoFit/>
            </a:bodyPr>
            <a:lstStyle/>
            <a:p>
              <a:r>
                <a:rPr lang="en-US" sz="800" b="1" dirty="0">
                  <a:solidFill>
                    <a:srgbClr val="1A5D1F"/>
                  </a:solidFill>
                </a:rPr>
                <a:t>X</a:t>
              </a:r>
            </a:p>
          </p:txBody>
        </p:sp>
        <p:sp>
          <p:nvSpPr>
            <p:cNvPr id="14" name="TextBox 13">
              <a:extLst>
                <a:ext uri="{FF2B5EF4-FFF2-40B4-BE49-F238E27FC236}">
                  <a16:creationId xmlns:a16="http://schemas.microsoft.com/office/drawing/2014/main" id="{9160F0D4-7784-358C-6900-984CB045B9D8}"/>
                </a:ext>
              </a:extLst>
            </p:cNvPr>
            <p:cNvSpPr txBox="1"/>
            <p:nvPr/>
          </p:nvSpPr>
          <p:spPr>
            <a:xfrm>
              <a:off x="3538260" y="1606924"/>
              <a:ext cx="264711" cy="215444"/>
            </a:xfrm>
            <a:prstGeom prst="rect">
              <a:avLst/>
            </a:prstGeom>
            <a:solidFill>
              <a:schemeClr val="bg1"/>
            </a:solidFill>
          </p:spPr>
          <p:txBody>
            <a:bodyPr wrap="square" rtlCol="0">
              <a:spAutoFit/>
            </a:bodyPr>
            <a:lstStyle/>
            <a:p>
              <a:r>
                <a:rPr lang="en-US" sz="800" b="1" dirty="0">
                  <a:solidFill>
                    <a:srgbClr val="1A5D1F"/>
                  </a:solidFill>
                </a:rPr>
                <a:t>X</a:t>
              </a:r>
            </a:p>
          </p:txBody>
        </p:sp>
        <p:sp>
          <p:nvSpPr>
            <p:cNvPr id="15" name="TextBox 14">
              <a:extLst>
                <a:ext uri="{FF2B5EF4-FFF2-40B4-BE49-F238E27FC236}">
                  <a16:creationId xmlns:a16="http://schemas.microsoft.com/office/drawing/2014/main" id="{858E01DB-48F9-16DC-0DF4-93C0BE6DFF48}"/>
                </a:ext>
              </a:extLst>
            </p:cNvPr>
            <p:cNvSpPr txBox="1"/>
            <p:nvPr/>
          </p:nvSpPr>
          <p:spPr>
            <a:xfrm>
              <a:off x="3816419" y="1606924"/>
              <a:ext cx="264711" cy="215444"/>
            </a:xfrm>
            <a:prstGeom prst="rect">
              <a:avLst/>
            </a:prstGeom>
            <a:solidFill>
              <a:schemeClr val="bg1"/>
            </a:solidFill>
          </p:spPr>
          <p:txBody>
            <a:bodyPr wrap="square" rtlCol="0">
              <a:spAutoFit/>
            </a:bodyPr>
            <a:lstStyle/>
            <a:p>
              <a:r>
                <a:rPr lang="en-US" sz="800" b="1" dirty="0">
                  <a:solidFill>
                    <a:srgbClr val="1A5D1F"/>
                  </a:solidFill>
                </a:rPr>
                <a:t>X</a:t>
              </a:r>
            </a:p>
          </p:txBody>
        </p:sp>
        <p:sp>
          <p:nvSpPr>
            <p:cNvPr id="16" name="TextBox 15">
              <a:extLst>
                <a:ext uri="{FF2B5EF4-FFF2-40B4-BE49-F238E27FC236}">
                  <a16:creationId xmlns:a16="http://schemas.microsoft.com/office/drawing/2014/main" id="{AF86E4B1-7257-97FB-DE5C-A0D5B8924FC4}"/>
                </a:ext>
              </a:extLst>
            </p:cNvPr>
            <p:cNvSpPr txBox="1"/>
            <p:nvPr/>
          </p:nvSpPr>
          <p:spPr>
            <a:xfrm>
              <a:off x="2336423" y="1606924"/>
              <a:ext cx="370667" cy="215444"/>
            </a:xfrm>
            <a:prstGeom prst="rect">
              <a:avLst/>
            </a:prstGeom>
            <a:solidFill>
              <a:schemeClr val="bg1"/>
            </a:solidFill>
          </p:spPr>
          <p:txBody>
            <a:bodyPr wrap="square" rtlCol="0">
              <a:spAutoFit/>
            </a:bodyPr>
            <a:lstStyle/>
            <a:p>
              <a:endParaRPr lang="en-US" sz="800" b="1" dirty="0"/>
            </a:p>
          </p:txBody>
        </p:sp>
      </p:grpSp>
    </p:spTree>
    <p:extLst>
      <p:ext uri="{BB962C8B-B14F-4D97-AF65-F5344CB8AC3E}">
        <p14:creationId xmlns:p14="http://schemas.microsoft.com/office/powerpoint/2010/main" val="68015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00424-AF44-2AEE-B056-B4C8127159F8}"/>
            </a:ext>
          </a:extLst>
        </p:cNvPr>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7CA669A4-0FE3-4FF6-98E2-0BEDCF287171}"/>
              </a:ext>
            </a:extLst>
          </p:cNvPr>
          <p:cNvGraphicFramePr>
            <a:graphicFrameLocks noGrp="1"/>
          </p:cNvGraphicFramePr>
          <p:nvPr>
            <p:extLst>
              <p:ext uri="{D42A27DB-BD31-4B8C-83A1-F6EECF244321}">
                <p14:modId xmlns:p14="http://schemas.microsoft.com/office/powerpoint/2010/main" val="3878199987"/>
              </p:ext>
            </p:extLst>
          </p:nvPr>
        </p:nvGraphicFramePr>
        <p:xfrm>
          <a:off x="636702" y="130045"/>
          <a:ext cx="10918596" cy="6115699"/>
        </p:xfrm>
        <a:graphic>
          <a:graphicData uri="http://schemas.openxmlformats.org/drawingml/2006/table">
            <a:tbl>
              <a:tblPr firstRow="1" firstCol="1" bandRow="1">
                <a:tableStyleId>{E8034E78-7F5D-4C2E-B375-FC64B27BC917}</a:tableStyleId>
              </a:tblPr>
              <a:tblGrid>
                <a:gridCol w="2729649">
                  <a:extLst>
                    <a:ext uri="{9D8B030D-6E8A-4147-A177-3AD203B41FA5}">
                      <a16:colId xmlns:a16="http://schemas.microsoft.com/office/drawing/2014/main" val="3493150589"/>
                    </a:ext>
                  </a:extLst>
                </a:gridCol>
                <a:gridCol w="2729649">
                  <a:extLst>
                    <a:ext uri="{9D8B030D-6E8A-4147-A177-3AD203B41FA5}">
                      <a16:colId xmlns:a16="http://schemas.microsoft.com/office/drawing/2014/main" val="2873150281"/>
                    </a:ext>
                  </a:extLst>
                </a:gridCol>
                <a:gridCol w="2729649">
                  <a:extLst>
                    <a:ext uri="{9D8B030D-6E8A-4147-A177-3AD203B41FA5}">
                      <a16:colId xmlns:a16="http://schemas.microsoft.com/office/drawing/2014/main" val="38261188"/>
                    </a:ext>
                  </a:extLst>
                </a:gridCol>
                <a:gridCol w="2729649">
                  <a:extLst>
                    <a:ext uri="{9D8B030D-6E8A-4147-A177-3AD203B41FA5}">
                      <a16:colId xmlns:a16="http://schemas.microsoft.com/office/drawing/2014/main" val="1890001302"/>
                    </a:ext>
                  </a:extLst>
                </a:gridCol>
              </a:tblGrid>
              <a:tr h="703305">
                <a:tc>
                  <a:txBody>
                    <a:bodyPr/>
                    <a:lstStyle/>
                    <a:p>
                      <a:pPr marL="0" marR="0" algn="ctr">
                        <a:lnSpc>
                          <a:spcPct val="107000"/>
                        </a:lnSpc>
                        <a:buNone/>
                      </a:pPr>
                      <a:r>
                        <a:rPr lang="en-US" sz="1600" kern="100" dirty="0">
                          <a:effectLst/>
                        </a:rPr>
                        <a:t>Skill Area</a:t>
                      </a:r>
                      <a:endParaRPr lang="en-US" sz="1600" kern="100" dirty="0">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gn="ctr">
                        <a:lnSpc>
                          <a:spcPct val="107000"/>
                        </a:lnSpc>
                        <a:buNone/>
                      </a:pPr>
                      <a:r>
                        <a:rPr lang="en-US" sz="1600" kern="100">
                          <a:effectLst/>
                        </a:rPr>
                        <a:t>Existing Iowa Skill Sources</a:t>
                      </a:r>
                      <a:endParaRPr lang="en-US" sz="1600" kern="100">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gn="ctr">
                        <a:lnSpc>
                          <a:spcPct val="107000"/>
                        </a:lnSpc>
                        <a:buNone/>
                      </a:pPr>
                      <a:r>
                        <a:rPr lang="en-US" sz="1600" kern="100">
                          <a:effectLst/>
                        </a:rPr>
                        <a:t>Relevant Credentials (Current)</a:t>
                      </a:r>
                      <a:endParaRPr lang="en-US" sz="1600" kern="100">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gn="ctr">
                        <a:lnSpc>
                          <a:spcPct val="107000"/>
                        </a:lnSpc>
                        <a:buNone/>
                      </a:pPr>
                      <a:r>
                        <a:rPr lang="en-US" sz="1600" kern="100" dirty="0">
                          <a:effectLst/>
                        </a:rPr>
                        <a:t>Additional Nuclear‑Specific Additions</a:t>
                      </a:r>
                      <a:endParaRPr lang="en-US" sz="1600" kern="100" dirty="0">
                        <a:effectLst/>
                        <a:latin typeface="Times New Roman" panose="02020603050405020304" pitchFamily="18" charset="0"/>
                        <a:ea typeface="Times New Roman" panose="02020603050405020304" pitchFamily="18" charset="0"/>
                      </a:endParaRPr>
                    </a:p>
                  </a:txBody>
                  <a:tcPr marL="6760" marR="6760" marT="6760" marB="6760" anchor="ctr"/>
                </a:tc>
                <a:extLst>
                  <a:ext uri="{0D108BD9-81ED-4DB2-BD59-A6C34878D82A}">
                    <a16:rowId xmlns:a16="http://schemas.microsoft.com/office/drawing/2014/main" val="2330771644"/>
                  </a:ext>
                </a:extLst>
              </a:tr>
              <a:tr h="541279">
                <a:tc>
                  <a:txBody>
                    <a:bodyPr/>
                    <a:lstStyle/>
                    <a:p>
                      <a:pPr marL="0" marR="0">
                        <a:lnSpc>
                          <a:spcPct val="107000"/>
                        </a:lnSpc>
                        <a:buNone/>
                      </a:pPr>
                      <a:r>
                        <a:rPr lang="en-US" sz="1600" kern="100" dirty="0">
                          <a:solidFill>
                            <a:sysClr val="windowText" lastClr="000000"/>
                          </a:solidFill>
                          <a:effectLst/>
                        </a:rPr>
                        <a:t>Electrical Installation &amp; Maintenance</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Electricians, industrial maintenance</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Journeyman Electrician, NCCER, IEC</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Nuclear safety culture, procedural compliance</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extLst>
                  <a:ext uri="{0D108BD9-81ED-4DB2-BD59-A6C34878D82A}">
                    <a16:rowId xmlns:a16="http://schemas.microsoft.com/office/drawing/2014/main" val="2871994019"/>
                  </a:ext>
                </a:extLst>
              </a:tr>
              <a:tr h="541213">
                <a:tc>
                  <a:txBody>
                    <a:bodyPr/>
                    <a:lstStyle/>
                    <a:p>
                      <a:pPr marL="0" marR="0">
                        <a:lnSpc>
                          <a:spcPct val="107000"/>
                        </a:lnSpc>
                        <a:buNone/>
                      </a:pPr>
                      <a:r>
                        <a:rPr lang="en-US" sz="1600" kern="100">
                          <a:solidFill>
                            <a:sysClr val="windowText" lastClr="000000"/>
                          </a:solidFill>
                          <a:effectLst/>
                        </a:rPr>
                        <a:t>Welding &amp; Fabrication</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Welders, pipefitters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AWS welding certs, union credentials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Nuclear QA documentation, code compliance</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extLst>
                  <a:ext uri="{0D108BD9-81ED-4DB2-BD59-A6C34878D82A}">
                    <a16:rowId xmlns:a16="http://schemas.microsoft.com/office/drawing/2014/main" val="2766014055"/>
                  </a:ext>
                </a:extLst>
              </a:tr>
              <a:tr h="541213">
                <a:tc>
                  <a:txBody>
                    <a:bodyPr/>
                    <a:lstStyle/>
                    <a:p>
                      <a:pPr marL="0" marR="0">
                        <a:lnSpc>
                          <a:spcPct val="107000"/>
                        </a:lnSpc>
                        <a:buNone/>
                      </a:pPr>
                      <a:r>
                        <a:rPr lang="en-US" sz="1600" kern="100" dirty="0">
                          <a:solidFill>
                            <a:sysClr val="windowText" lastClr="000000"/>
                          </a:solidFill>
                          <a:effectLst/>
                        </a:rPr>
                        <a:t>Mechanical Systems</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Millwrights, maintenance techs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Industrial maintenance certs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Configuration control, work package execution</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extLst>
                  <a:ext uri="{0D108BD9-81ED-4DB2-BD59-A6C34878D82A}">
                    <a16:rowId xmlns:a16="http://schemas.microsoft.com/office/drawing/2014/main" val="1965203149"/>
                  </a:ext>
                </a:extLst>
              </a:tr>
              <a:tr h="541279">
                <a:tc>
                  <a:txBody>
                    <a:bodyPr/>
                    <a:lstStyle/>
                    <a:p>
                      <a:pPr marL="0" marR="0">
                        <a:lnSpc>
                          <a:spcPct val="107000"/>
                        </a:lnSpc>
                        <a:buNone/>
                      </a:pPr>
                      <a:r>
                        <a:rPr lang="en-US" sz="1600" kern="100">
                          <a:solidFill>
                            <a:sysClr val="windowText" lastClr="000000"/>
                          </a:solidFill>
                          <a:effectLst/>
                        </a:rPr>
                        <a:t>Instrumentation &amp; Controls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dirty="0">
                          <a:solidFill>
                            <a:sysClr val="windowText" lastClr="000000"/>
                          </a:solidFill>
                          <a:effectLst/>
                        </a:rPr>
                        <a:t>I&amp;C technicians, automation techs</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Control systems certificates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Nuclear I&amp;C standards, system testing</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extLst>
                  <a:ext uri="{0D108BD9-81ED-4DB2-BD59-A6C34878D82A}">
                    <a16:rowId xmlns:a16="http://schemas.microsoft.com/office/drawing/2014/main" val="3896217681"/>
                  </a:ext>
                </a:extLst>
              </a:tr>
              <a:tr h="541279">
                <a:tc>
                  <a:txBody>
                    <a:bodyPr/>
                    <a:lstStyle/>
                    <a:p>
                      <a:pPr marL="0" marR="0">
                        <a:lnSpc>
                          <a:spcPct val="107000"/>
                        </a:lnSpc>
                        <a:buNone/>
                      </a:pPr>
                      <a:r>
                        <a:rPr lang="en-US" sz="1600" kern="100" dirty="0">
                          <a:solidFill>
                            <a:sysClr val="windowText" lastClr="000000"/>
                          </a:solidFill>
                          <a:effectLst/>
                        </a:rPr>
                        <a:t>Operations &amp; Process Control</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Power plant operators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NERC, process ops credentials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Reactor operations fundamentals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extLst>
                  <a:ext uri="{0D108BD9-81ED-4DB2-BD59-A6C34878D82A}">
                    <a16:rowId xmlns:a16="http://schemas.microsoft.com/office/drawing/2014/main" val="1774132595"/>
                  </a:ext>
                </a:extLst>
              </a:tr>
              <a:tr h="541279">
                <a:tc>
                  <a:txBody>
                    <a:bodyPr/>
                    <a:lstStyle/>
                    <a:p>
                      <a:pPr marL="0" marR="0">
                        <a:lnSpc>
                          <a:spcPct val="107000"/>
                        </a:lnSpc>
                        <a:buNone/>
                      </a:pPr>
                      <a:r>
                        <a:rPr lang="en-US" sz="1600" kern="100" dirty="0">
                          <a:solidFill>
                            <a:sysClr val="windowText" lastClr="000000"/>
                          </a:solidFill>
                          <a:effectLst/>
                        </a:rPr>
                        <a:t>Radiation Protection</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dirty="0">
                          <a:solidFill>
                            <a:sysClr val="windowText" lastClr="000000"/>
                          </a:solidFill>
                          <a:effectLst/>
                        </a:rPr>
                        <a:t>Health physics techs</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Radiation safety training</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dirty="0">
                          <a:solidFill>
                            <a:sysClr val="windowText" lastClr="000000"/>
                          </a:solidFill>
                          <a:effectLst/>
                        </a:rPr>
                        <a:t>Nuclear radiation protection standards</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extLst>
                  <a:ext uri="{0D108BD9-81ED-4DB2-BD59-A6C34878D82A}">
                    <a16:rowId xmlns:a16="http://schemas.microsoft.com/office/drawing/2014/main" val="1743670067"/>
                  </a:ext>
                </a:extLst>
              </a:tr>
              <a:tr h="541213">
                <a:tc>
                  <a:txBody>
                    <a:bodyPr/>
                    <a:lstStyle/>
                    <a:p>
                      <a:pPr marL="0" marR="0">
                        <a:lnSpc>
                          <a:spcPct val="107000"/>
                        </a:lnSpc>
                        <a:buNone/>
                      </a:pPr>
                      <a:r>
                        <a:rPr lang="en-US" sz="1600" kern="100" dirty="0">
                          <a:solidFill>
                            <a:sysClr val="windowText" lastClr="000000"/>
                          </a:solidFill>
                          <a:effectLst/>
                        </a:rPr>
                        <a:t>Safety &amp; Quality</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EHS, QA/QC professionals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OSHA, ISO, QA certs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dirty="0">
                          <a:solidFill>
                            <a:sysClr val="windowText" lastClr="000000"/>
                          </a:solidFill>
                          <a:effectLst/>
                        </a:rPr>
                        <a:t>Nuclear QA (10 CFR Appendix B concepts)</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extLst>
                  <a:ext uri="{0D108BD9-81ED-4DB2-BD59-A6C34878D82A}">
                    <a16:rowId xmlns:a16="http://schemas.microsoft.com/office/drawing/2014/main" val="912655238"/>
                  </a:ext>
                </a:extLst>
              </a:tr>
              <a:tr h="541213">
                <a:tc>
                  <a:txBody>
                    <a:bodyPr/>
                    <a:lstStyle/>
                    <a:p>
                      <a:pPr marL="0" marR="0">
                        <a:lnSpc>
                          <a:spcPct val="107000"/>
                        </a:lnSpc>
                        <a:buNone/>
                      </a:pPr>
                      <a:r>
                        <a:rPr lang="en-US" sz="1600" kern="100">
                          <a:solidFill>
                            <a:sysClr val="windowText" lastClr="000000"/>
                          </a:solidFill>
                          <a:effectLst/>
                        </a:rPr>
                        <a:t>Engineering Analysis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Mechanical / Electrical Engineers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ABET engineering degrees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dirty="0">
                          <a:solidFill>
                            <a:sysClr val="windowText" lastClr="000000"/>
                          </a:solidFill>
                          <a:effectLst/>
                        </a:rPr>
                        <a:t>Nuclear design basis, configuration management</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extLst>
                  <a:ext uri="{0D108BD9-81ED-4DB2-BD59-A6C34878D82A}">
                    <a16:rowId xmlns:a16="http://schemas.microsoft.com/office/drawing/2014/main" val="3922286738"/>
                  </a:ext>
                </a:extLst>
              </a:tr>
              <a:tr h="541213">
                <a:tc>
                  <a:txBody>
                    <a:bodyPr/>
                    <a:lstStyle/>
                    <a:p>
                      <a:pPr marL="0" marR="0">
                        <a:lnSpc>
                          <a:spcPct val="107000"/>
                        </a:lnSpc>
                        <a:buNone/>
                      </a:pPr>
                      <a:r>
                        <a:rPr lang="en-US" sz="1600" kern="100" dirty="0">
                          <a:solidFill>
                            <a:sysClr val="windowText" lastClr="000000"/>
                          </a:solidFill>
                          <a:effectLst/>
                        </a:rPr>
                        <a:t>Planning &amp; Scheduling</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Industrial planners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a:solidFill>
                            <a:sysClr val="windowText" lastClr="000000"/>
                          </a:solidFill>
                          <a:effectLst/>
                        </a:rPr>
                        <a:t>PMP, scheduling certs</a:t>
                      </a:r>
                      <a:endParaRPr lang="en-US" sz="1600" kern="10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dirty="0">
                          <a:solidFill>
                            <a:sysClr val="windowText" lastClr="000000"/>
                          </a:solidFill>
                          <a:effectLst/>
                        </a:rPr>
                        <a:t>Outage planning, nuclear work sequencing</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extLst>
                  <a:ext uri="{0D108BD9-81ED-4DB2-BD59-A6C34878D82A}">
                    <a16:rowId xmlns:a16="http://schemas.microsoft.com/office/drawing/2014/main" val="753954260"/>
                  </a:ext>
                </a:extLst>
              </a:tr>
              <a:tr h="541213">
                <a:tc>
                  <a:txBody>
                    <a:bodyPr/>
                    <a:lstStyle/>
                    <a:p>
                      <a:pPr marL="0" marR="0">
                        <a:lnSpc>
                          <a:spcPct val="107000"/>
                        </a:lnSpc>
                        <a:buNone/>
                      </a:pPr>
                      <a:r>
                        <a:rPr lang="en-US" sz="1600" kern="100" dirty="0">
                          <a:solidFill>
                            <a:sysClr val="windowText" lastClr="000000"/>
                          </a:solidFill>
                          <a:effectLst/>
                        </a:rPr>
                        <a:t>Training &amp; Instruction</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dirty="0">
                          <a:solidFill>
                            <a:sysClr val="windowText" lastClr="000000"/>
                          </a:solidFill>
                          <a:effectLst/>
                        </a:rPr>
                        <a:t>Technical instructors</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dirty="0">
                          <a:solidFill>
                            <a:sysClr val="windowText" lastClr="000000"/>
                          </a:solidFill>
                          <a:effectLst/>
                        </a:rPr>
                        <a:t>Instructor certifications</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tc>
                  <a:txBody>
                    <a:bodyPr/>
                    <a:lstStyle/>
                    <a:p>
                      <a:pPr marL="0" marR="0">
                        <a:lnSpc>
                          <a:spcPct val="107000"/>
                        </a:lnSpc>
                        <a:buNone/>
                      </a:pPr>
                      <a:r>
                        <a:rPr lang="en-US" sz="1600" kern="100" dirty="0">
                          <a:solidFill>
                            <a:sysClr val="windowText" lastClr="000000"/>
                          </a:solidFill>
                          <a:effectLst/>
                        </a:rPr>
                        <a:t>Nuclear training accreditation standards</a:t>
                      </a:r>
                      <a:endParaRPr lang="en-US" sz="1600" kern="100" dirty="0">
                        <a:solidFill>
                          <a:sysClr val="windowText" lastClr="000000"/>
                        </a:solidFill>
                        <a:effectLst/>
                        <a:latin typeface="Times New Roman" panose="02020603050405020304" pitchFamily="18" charset="0"/>
                        <a:ea typeface="Times New Roman" panose="02020603050405020304" pitchFamily="18" charset="0"/>
                      </a:endParaRPr>
                    </a:p>
                  </a:txBody>
                  <a:tcPr marL="6760" marR="6760" marT="6760" marB="6760" anchor="ctr"/>
                </a:tc>
                <a:extLst>
                  <a:ext uri="{0D108BD9-81ED-4DB2-BD59-A6C34878D82A}">
                    <a16:rowId xmlns:a16="http://schemas.microsoft.com/office/drawing/2014/main" val="3808559313"/>
                  </a:ext>
                </a:extLst>
              </a:tr>
            </a:tbl>
          </a:graphicData>
        </a:graphic>
      </p:graphicFrame>
      <p:sp>
        <p:nvSpPr>
          <p:cNvPr id="8" name="TextBox 7">
            <a:extLst>
              <a:ext uri="{FF2B5EF4-FFF2-40B4-BE49-F238E27FC236}">
                <a16:creationId xmlns:a16="http://schemas.microsoft.com/office/drawing/2014/main" id="{01FA5F69-BFF5-CD3E-794D-2710A07130FA}"/>
              </a:ext>
            </a:extLst>
          </p:cNvPr>
          <p:cNvSpPr txBox="1"/>
          <p:nvPr/>
        </p:nvSpPr>
        <p:spPr>
          <a:xfrm>
            <a:off x="1582420" y="6389401"/>
            <a:ext cx="9027157" cy="338554"/>
          </a:xfrm>
          <a:prstGeom prst="rect">
            <a:avLst/>
          </a:prstGeom>
          <a:noFill/>
        </p:spPr>
        <p:txBody>
          <a:bodyPr wrap="square" rtlCol="0">
            <a:spAutoFit/>
          </a:bodyPr>
          <a:lstStyle/>
          <a:p>
            <a:r>
              <a:rPr lang="en-US" sz="1600" dirty="0"/>
              <a:t>Key Takeaways: Most nuclear skills already exist in Iowa</a:t>
            </a:r>
          </a:p>
        </p:txBody>
      </p:sp>
    </p:spTree>
    <p:extLst>
      <p:ext uri="{BB962C8B-B14F-4D97-AF65-F5344CB8AC3E}">
        <p14:creationId xmlns:p14="http://schemas.microsoft.com/office/powerpoint/2010/main" val="2746523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310AD-5AB5-5FA8-D0BC-DE5617C6C771}"/>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C268EE10-2705-225F-F836-387F3E98DCC5}"/>
              </a:ext>
            </a:extLst>
          </p:cNvPr>
          <p:cNvSpPr>
            <a:spLocks noGrp="1"/>
          </p:cNvSpPr>
          <p:nvPr>
            <p:ph type="title"/>
          </p:nvPr>
        </p:nvSpPr>
        <p:spPr>
          <a:xfrm>
            <a:off x="1788963" y="130045"/>
            <a:ext cx="8614073" cy="759654"/>
          </a:xfrm>
        </p:spPr>
        <p:txBody>
          <a:bodyPr>
            <a:normAutofit fontScale="90000"/>
          </a:bodyPr>
          <a:lstStyle/>
          <a:p>
            <a:r>
              <a:rPr lang="en-US" dirty="0"/>
              <a:t>Education &amp; Workforce partner capacity</a:t>
            </a:r>
          </a:p>
        </p:txBody>
      </p:sp>
      <p:sp>
        <p:nvSpPr>
          <p:cNvPr id="5" name="Content Placeholder 3">
            <a:extLst>
              <a:ext uri="{FF2B5EF4-FFF2-40B4-BE49-F238E27FC236}">
                <a16:creationId xmlns:a16="http://schemas.microsoft.com/office/drawing/2014/main" id="{C9AE75FE-34F1-511D-D27B-386FC828D909}"/>
              </a:ext>
            </a:extLst>
          </p:cNvPr>
          <p:cNvSpPr txBox="1">
            <a:spLocks/>
          </p:cNvSpPr>
          <p:nvPr/>
        </p:nvSpPr>
        <p:spPr>
          <a:xfrm>
            <a:off x="529927" y="1286758"/>
            <a:ext cx="4988370" cy="456656"/>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b="1" dirty="0"/>
              <a:t>Existing Capabilities</a:t>
            </a:r>
            <a:endParaRPr lang="en-US" dirty="0"/>
          </a:p>
        </p:txBody>
      </p:sp>
      <p:sp>
        <p:nvSpPr>
          <p:cNvPr id="2" name="TextBox 1">
            <a:extLst>
              <a:ext uri="{FF2B5EF4-FFF2-40B4-BE49-F238E27FC236}">
                <a16:creationId xmlns:a16="http://schemas.microsoft.com/office/drawing/2014/main" id="{E5B14980-1138-77D8-4341-C3C85F8C7889}"/>
              </a:ext>
            </a:extLst>
          </p:cNvPr>
          <p:cNvSpPr txBox="1"/>
          <p:nvPr/>
        </p:nvSpPr>
        <p:spPr>
          <a:xfrm>
            <a:off x="529927" y="5383526"/>
            <a:ext cx="4988370" cy="830997"/>
          </a:xfrm>
          <a:prstGeom prst="rect">
            <a:avLst/>
          </a:prstGeom>
          <a:noFill/>
          <a:ln w="38100">
            <a:solidFill>
              <a:schemeClr val="tx1"/>
            </a:solidFill>
          </a:ln>
        </p:spPr>
        <p:txBody>
          <a:bodyPr wrap="square" rtlCol="0">
            <a:spAutoFit/>
          </a:bodyPr>
          <a:lstStyle/>
          <a:p>
            <a:r>
              <a:rPr lang="en-US" sz="1600" dirty="0"/>
              <a:t>Nuclear workforce development is less about inventing new educational pathways and more about strategically enhancing and contextualizing existing ones. </a:t>
            </a:r>
          </a:p>
        </p:txBody>
      </p:sp>
      <p:sp>
        <p:nvSpPr>
          <p:cNvPr id="3" name="Content Placeholder 3">
            <a:extLst>
              <a:ext uri="{FF2B5EF4-FFF2-40B4-BE49-F238E27FC236}">
                <a16:creationId xmlns:a16="http://schemas.microsoft.com/office/drawing/2014/main" id="{650DE9E8-5DE2-4F93-7941-5FA92E22D9C7}"/>
              </a:ext>
            </a:extLst>
          </p:cNvPr>
          <p:cNvSpPr txBox="1">
            <a:spLocks/>
          </p:cNvSpPr>
          <p:nvPr/>
        </p:nvSpPr>
        <p:spPr>
          <a:xfrm>
            <a:off x="529927" y="1999437"/>
            <a:ext cx="4988370" cy="2726944"/>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lvl="0"/>
            <a:r>
              <a:rPr lang="en-US" b="1" dirty="0"/>
              <a:t>Industrial maintenance and mechanical systems</a:t>
            </a:r>
          </a:p>
          <a:p>
            <a:pPr lvl="0"/>
            <a:r>
              <a:rPr lang="en-US" b="1" dirty="0"/>
              <a:t>Welding, fabrication, and materials handling</a:t>
            </a:r>
          </a:p>
          <a:p>
            <a:pPr lvl="0"/>
            <a:r>
              <a:rPr lang="en-US" b="1" dirty="0"/>
              <a:t>Engineering and applied technology programs</a:t>
            </a:r>
          </a:p>
          <a:p>
            <a:pPr lvl="0"/>
            <a:r>
              <a:rPr lang="en-US" b="1" dirty="0"/>
              <a:t>Safety, quality assurance, and procedural compliance training</a:t>
            </a:r>
          </a:p>
        </p:txBody>
      </p:sp>
      <p:sp>
        <p:nvSpPr>
          <p:cNvPr id="8" name="Down Arrow 7">
            <a:extLst>
              <a:ext uri="{FF2B5EF4-FFF2-40B4-BE49-F238E27FC236}">
                <a16:creationId xmlns:a16="http://schemas.microsoft.com/office/drawing/2014/main" id="{8E843E16-83BC-F34D-10D5-88C1E04E5A1A}"/>
              </a:ext>
            </a:extLst>
          </p:cNvPr>
          <p:cNvSpPr/>
          <p:nvPr/>
        </p:nvSpPr>
        <p:spPr>
          <a:xfrm flipH="1">
            <a:off x="2647039" y="4864230"/>
            <a:ext cx="754145" cy="386499"/>
          </a:xfrm>
          <a:prstGeom prst="downArrow">
            <a:avLst>
              <a:gd name="adj1" fmla="val 50000"/>
              <a:gd name="adj2" fmla="val 50000"/>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C6D74C3B-AB6C-DBFE-F9FA-0B72EE5D2FEF}"/>
              </a:ext>
            </a:extLst>
          </p:cNvPr>
          <p:cNvPicPr>
            <a:picLocks noChangeAspect="1"/>
          </p:cNvPicPr>
          <p:nvPr/>
        </p:nvPicPr>
        <p:blipFill>
          <a:blip r:embed="rId3"/>
          <a:stretch>
            <a:fillRect/>
          </a:stretch>
        </p:blipFill>
        <p:spPr>
          <a:xfrm>
            <a:off x="5640501" y="1515086"/>
            <a:ext cx="6449490" cy="4354086"/>
          </a:xfrm>
          <a:prstGeom prst="rect">
            <a:avLst/>
          </a:prstGeom>
        </p:spPr>
      </p:pic>
    </p:spTree>
    <p:extLst>
      <p:ext uri="{BB962C8B-B14F-4D97-AF65-F5344CB8AC3E}">
        <p14:creationId xmlns:p14="http://schemas.microsoft.com/office/powerpoint/2010/main" val="3018080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52CD6-520D-2113-7784-E79E61873407}"/>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753F6105-6526-4A18-1980-12D990C68A63}"/>
              </a:ext>
            </a:extLst>
          </p:cNvPr>
          <p:cNvSpPr>
            <a:spLocks noGrp="1"/>
          </p:cNvSpPr>
          <p:nvPr>
            <p:ph type="title"/>
          </p:nvPr>
        </p:nvSpPr>
        <p:spPr>
          <a:xfrm>
            <a:off x="1788963" y="130045"/>
            <a:ext cx="8614073" cy="759654"/>
          </a:xfrm>
        </p:spPr>
        <p:txBody>
          <a:bodyPr>
            <a:normAutofit fontScale="90000"/>
          </a:bodyPr>
          <a:lstStyle/>
          <a:p>
            <a:r>
              <a:rPr lang="en-US" dirty="0"/>
              <a:t>Education &amp; Workforce partner capacity</a:t>
            </a:r>
          </a:p>
        </p:txBody>
      </p:sp>
      <p:sp>
        <p:nvSpPr>
          <p:cNvPr id="5" name="Content Placeholder 3">
            <a:extLst>
              <a:ext uri="{FF2B5EF4-FFF2-40B4-BE49-F238E27FC236}">
                <a16:creationId xmlns:a16="http://schemas.microsoft.com/office/drawing/2014/main" id="{D3D22256-7B9D-6ABE-CD9F-F846974C3C42}"/>
              </a:ext>
            </a:extLst>
          </p:cNvPr>
          <p:cNvSpPr txBox="1">
            <a:spLocks/>
          </p:cNvSpPr>
          <p:nvPr/>
        </p:nvSpPr>
        <p:spPr>
          <a:xfrm>
            <a:off x="6765355" y="1035135"/>
            <a:ext cx="4988370" cy="456656"/>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b="1" dirty="0"/>
              <a:t>Interview Findings</a:t>
            </a:r>
          </a:p>
        </p:txBody>
      </p:sp>
      <p:sp>
        <p:nvSpPr>
          <p:cNvPr id="6" name="Content Placeholder 3">
            <a:extLst>
              <a:ext uri="{FF2B5EF4-FFF2-40B4-BE49-F238E27FC236}">
                <a16:creationId xmlns:a16="http://schemas.microsoft.com/office/drawing/2014/main" id="{C842E11C-3F95-503A-4A96-287CCC874766}"/>
              </a:ext>
            </a:extLst>
          </p:cNvPr>
          <p:cNvSpPr txBox="1">
            <a:spLocks/>
          </p:cNvSpPr>
          <p:nvPr/>
        </p:nvSpPr>
        <p:spPr>
          <a:xfrm>
            <a:off x="280020" y="1029497"/>
            <a:ext cx="5856697" cy="456656"/>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b="1" dirty="0"/>
              <a:t>Faculty, Facilities, and Credentialing Considerations</a:t>
            </a:r>
            <a:endParaRPr lang="en-US" dirty="0"/>
          </a:p>
        </p:txBody>
      </p:sp>
      <p:sp>
        <p:nvSpPr>
          <p:cNvPr id="2" name="TextBox 1">
            <a:extLst>
              <a:ext uri="{FF2B5EF4-FFF2-40B4-BE49-F238E27FC236}">
                <a16:creationId xmlns:a16="http://schemas.microsoft.com/office/drawing/2014/main" id="{11B6AEBF-AA3A-9FBD-5F7D-52417AC37F95}"/>
              </a:ext>
            </a:extLst>
          </p:cNvPr>
          <p:cNvSpPr txBox="1"/>
          <p:nvPr/>
        </p:nvSpPr>
        <p:spPr>
          <a:xfrm>
            <a:off x="6765356" y="5527626"/>
            <a:ext cx="4988370" cy="1200329"/>
          </a:xfrm>
          <a:prstGeom prst="rect">
            <a:avLst/>
          </a:prstGeom>
          <a:noFill/>
          <a:ln w="38100">
            <a:solidFill>
              <a:schemeClr val="tx1"/>
            </a:solidFill>
          </a:ln>
        </p:spPr>
        <p:txBody>
          <a:bodyPr wrap="square" rtlCol="0">
            <a:spAutoFit/>
          </a:bodyPr>
          <a:lstStyle/>
          <a:p>
            <a:r>
              <a:rPr lang="en-US" dirty="0"/>
              <a:t>Iowa is positioned to make informed decisions about when incremental adjustments are sufficient and when more substantial institutional investments will be required to support nuclear deployment.</a:t>
            </a:r>
            <a:r>
              <a:rPr lang="en-US" sz="1600" dirty="0"/>
              <a:t> </a:t>
            </a:r>
          </a:p>
        </p:txBody>
      </p:sp>
      <p:sp>
        <p:nvSpPr>
          <p:cNvPr id="3" name="Content Placeholder 3">
            <a:extLst>
              <a:ext uri="{FF2B5EF4-FFF2-40B4-BE49-F238E27FC236}">
                <a16:creationId xmlns:a16="http://schemas.microsoft.com/office/drawing/2014/main" id="{20EBCF4E-124C-6BB4-861D-C777D1BAEF0A}"/>
              </a:ext>
            </a:extLst>
          </p:cNvPr>
          <p:cNvSpPr txBox="1">
            <a:spLocks/>
          </p:cNvSpPr>
          <p:nvPr/>
        </p:nvSpPr>
        <p:spPr>
          <a:xfrm>
            <a:off x="6765356" y="1618948"/>
            <a:ext cx="4988370" cy="3251534"/>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lvl="0"/>
            <a:r>
              <a:rPr lang="en-US" sz="2000" b="1" dirty="0"/>
              <a:t>Leverage before building</a:t>
            </a:r>
            <a:r>
              <a:rPr lang="en-US" sz="2000" dirty="0"/>
              <a:t> </a:t>
            </a:r>
          </a:p>
          <a:p>
            <a:pPr lvl="0"/>
            <a:r>
              <a:rPr lang="en-US" sz="2000" b="1" dirty="0"/>
              <a:t>Sustainability over speed</a:t>
            </a:r>
            <a:r>
              <a:rPr lang="en-US" sz="2000" dirty="0"/>
              <a:t> </a:t>
            </a:r>
          </a:p>
          <a:p>
            <a:pPr lvl="0"/>
            <a:r>
              <a:rPr lang="en-US" sz="2000" b="1" dirty="0"/>
              <a:t>Credibility with industry and regulators</a:t>
            </a:r>
            <a:r>
              <a:rPr lang="en-US" sz="2000" dirty="0"/>
              <a:t> </a:t>
            </a:r>
            <a:endParaRPr lang="en-US" sz="2000" b="1" dirty="0"/>
          </a:p>
        </p:txBody>
      </p:sp>
      <p:sp>
        <p:nvSpPr>
          <p:cNvPr id="4" name="Content Placeholder 3">
            <a:extLst>
              <a:ext uri="{FF2B5EF4-FFF2-40B4-BE49-F238E27FC236}">
                <a16:creationId xmlns:a16="http://schemas.microsoft.com/office/drawing/2014/main" id="{EAC11366-5C66-F9DD-30C0-94EC8C87FD6F}"/>
              </a:ext>
            </a:extLst>
          </p:cNvPr>
          <p:cNvSpPr txBox="1">
            <a:spLocks/>
          </p:cNvSpPr>
          <p:nvPr/>
        </p:nvSpPr>
        <p:spPr>
          <a:xfrm>
            <a:off x="280024" y="1618949"/>
            <a:ext cx="5856696" cy="3251534"/>
          </a:xfrm>
          <a:prstGeom prst="rect">
            <a:avLst/>
          </a:prstGeom>
          <a:ln w="38100">
            <a:solidFill>
              <a:schemeClr val="tx1"/>
            </a:solidFill>
          </a:ln>
        </p:spPr>
        <p:txBody>
          <a:bodyPr vert="horz" lIns="91440" tIns="45720" rIns="91440" bIns="45720" rtlCol="0">
            <a:normAutofit fontScale="92500" lnSpcReduction="2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lvl="0"/>
            <a:r>
              <a:rPr lang="en-US" sz="2000" b="1" dirty="0"/>
              <a:t>Faculty readiness and availability</a:t>
            </a:r>
            <a:r>
              <a:rPr lang="en-US" sz="2000" dirty="0"/>
              <a:t> </a:t>
            </a:r>
          </a:p>
          <a:p>
            <a:pPr lvl="0"/>
            <a:r>
              <a:rPr lang="en-US" sz="2000" b="1" dirty="0"/>
              <a:t>Facilities and equipment</a:t>
            </a:r>
          </a:p>
          <a:p>
            <a:pPr lvl="1"/>
            <a:r>
              <a:rPr lang="en-US" sz="1800" dirty="0"/>
              <a:t>IBEW 405 (Cedar Rapids) – Currently has ~240 apprentices with a growth of between 10 and 25% over the last 5 years</a:t>
            </a:r>
          </a:p>
          <a:p>
            <a:pPr lvl="1"/>
            <a:r>
              <a:rPr lang="en-US" sz="1800" dirty="0"/>
              <a:t>Pipefitters (Des Moines) – Currently has ~200-300 apprentices with a growth of between 15 and 30% over the last 5 years</a:t>
            </a:r>
          </a:p>
          <a:p>
            <a:pPr lvl="0"/>
            <a:r>
              <a:rPr lang="en-US" sz="2000" b="1" dirty="0"/>
              <a:t>Credentialing and alignment</a:t>
            </a:r>
          </a:p>
          <a:p>
            <a:pPr lvl="1"/>
            <a:r>
              <a:rPr lang="en-US" sz="1800" dirty="0"/>
              <a:t>10 CFR 50.120</a:t>
            </a:r>
          </a:p>
          <a:p>
            <a:pPr lvl="1"/>
            <a:r>
              <a:rPr lang="en-US" sz="1800" dirty="0"/>
              <a:t>Systematic Approach to Training (SAT)</a:t>
            </a:r>
          </a:p>
        </p:txBody>
      </p:sp>
      <p:sp>
        <p:nvSpPr>
          <p:cNvPr id="7" name="TextBox 6">
            <a:extLst>
              <a:ext uri="{FF2B5EF4-FFF2-40B4-BE49-F238E27FC236}">
                <a16:creationId xmlns:a16="http://schemas.microsoft.com/office/drawing/2014/main" id="{B890B5B3-A08B-057B-3529-0CDCB8AEA865}"/>
              </a:ext>
            </a:extLst>
          </p:cNvPr>
          <p:cNvSpPr txBox="1"/>
          <p:nvPr/>
        </p:nvSpPr>
        <p:spPr>
          <a:xfrm>
            <a:off x="280022" y="5527626"/>
            <a:ext cx="5856696" cy="646331"/>
          </a:xfrm>
          <a:prstGeom prst="rect">
            <a:avLst/>
          </a:prstGeom>
          <a:noFill/>
          <a:ln w="38100">
            <a:solidFill>
              <a:schemeClr val="tx1"/>
            </a:solidFill>
          </a:ln>
        </p:spPr>
        <p:txBody>
          <a:bodyPr wrap="square" rtlCol="0">
            <a:spAutoFit/>
          </a:bodyPr>
          <a:lstStyle/>
          <a:p>
            <a:r>
              <a:rPr lang="en-US" dirty="0"/>
              <a:t>Nuclear workforce development requires </a:t>
            </a:r>
            <a:r>
              <a:rPr lang="en-US" i="1" dirty="0"/>
              <a:t>institutional commitment and planning</a:t>
            </a:r>
            <a:r>
              <a:rPr lang="en-US" dirty="0"/>
              <a:t>, not one-time curriculum updates.</a:t>
            </a:r>
          </a:p>
        </p:txBody>
      </p:sp>
      <p:sp>
        <p:nvSpPr>
          <p:cNvPr id="8" name="Down Arrow 7">
            <a:extLst>
              <a:ext uri="{FF2B5EF4-FFF2-40B4-BE49-F238E27FC236}">
                <a16:creationId xmlns:a16="http://schemas.microsoft.com/office/drawing/2014/main" id="{F8C89AC6-D158-615E-4293-6DF9F2A6CF36}"/>
              </a:ext>
            </a:extLst>
          </p:cNvPr>
          <p:cNvSpPr/>
          <p:nvPr/>
        </p:nvSpPr>
        <p:spPr>
          <a:xfrm flipH="1">
            <a:off x="8882468" y="5006410"/>
            <a:ext cx="754145" cy="386499"/>
          </a:xfrm>
          <a:prstGeom prst="downArrow">
            <a:avLst>
              <a:gd name="adj1" fmla="val 50000"/>
              <a:gd name="adj2" fmla="val 50000"/>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own Arrow 9">
            <a:extLst>
              <a:ext uri="{FF2B5EF4-FFF2-40B4-BE49-F238E27FC236}">
                <a16:creationId xmlns:a16="http://schemas.microsoft.com/office/drawing/2014/main" id="{74F53F8D-689B-6ADE-1252-E0583547A4CF}"/>
              </a:ext>
            </a:extLst>
          </p:cNvPr>
          <p:cNvSpPr/>
          <p:nvPr/>
        </p:nvSpPr>
        <p:spPr>
          <a:xfrm flipH="1">
            <a:off x="2831297" y="5008331"/>
            <a:ext cx="754145" cy="386499"/>
          </a:xfrm>
          <a:prstGeom prst="downArrow">
            <a:avLst>
              <a:gd name="adj1" fmla="val 50000"/>
              <a:gd name="adj2" fmla="val 50000"/>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5357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3A339-C26B-1203-ACFE-6C4A1BC2F865}"/>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C613ACAC-16F1-5CDA-C655-59542300261B}"/>
              </a:ext>
            </a:extLst>
          </p:cNvPr>
          <p:cNvSpPr>
            <a:spLocks noGrp="1"/>
          </p:cNvSpPr>
          <p:nvPr>
            <p:ph type="title"/>
          </p:nvPr>
        </p:nvSpPr>
        <p:spPr>
          <a:xfrm>
            <a:off x="529926" y="161943"/>
            <a:ext cx="10791666" cy="759654"/>
          </a:xfrm>
        </p:spPr>
        <p:txBody>
          <a:bodyPr>
            <a:normAutofit fontScale="90000"/>
          </a:bodyPr>
          <a:lstStyle/>
          <a:p>
            <a:r>
              <a:rPr lang="en-US" dirty="0"/>
              <a:t>Identified Workforce Development gaps &amp; Strategy</a:t>
            </a:r>
          </a:p>
        </p:txBody>
      </p:sp>
      <p:sp>
        <p:nvSpPr>
          <p:cNvPr id="4" name="Content Placeholder 3">
            <a:extLst>
              <a:ext uri="{FF2B5EF4-FFF2-40B4-BE49-F238E27FC236}">
                <a16:creationId xmlns:a16="http://schemas.microsoft.com/office/drawing/2014/main" id="{55DDBC98-F61A-0FE9-6372-6342033BF6C9}"/>
              </a:ext>
            </a:extLst>
          </p:cNvPr>
          <p:cNvSpPr>
            <a:spLocks noGrp="1"/>
          </p:cNvSpPr>
          <p:nvPr>
            <p:ph idx="1"/>
          </p:nvPr>
        </p:nvSpPr>
        <p:spPr>
          <a:xfrm>
            <a:off x="529927" y="1575881"/>
            <a:ext cx="4868854" cy="457387"/>
          </a:xfrm>
          <a:ln w="38100">
            <a:solidFill>
              <a:schemeClr val="tx1"/>
            </a:solidFill>
          </a:ln>
        </p:spPr>
        <p:txBody>
          <a:bodyPr>
            <a:normAutofit/>
          </a:bodyPr>
          <a:lstStyle/>
          <a:p>
            <a:pPr marL="0" indent="0">
              <a:buNone/>
            </a:pPr>
            <a:r>
              <a:rPr lang="en-US" sz="2000" b="1" dirty="0"/>
              <a:t>Near‑Term Actions</a:t>
            </a:r>
            <a:endParaRPr lang="en-US" sz="2000" dirty="0"/>
          </a:p>
        </p:txBody>
      </p:sp>
      <p:sp>
        <p:nvSpPr>
          <p:cNvPr id="5" name="Content Placeholder 3">
            <a:extLst>
              <a:ext uri="{FF2B5EF4-FFF2-40B4-BE49-F238E27FC236}">
                <a16:creationId xmlns:a16="http://schemas.microsoft.com/office/drawing/2014/main" id="{877F2C18-99C8-8A12-A9A3-22AB06BA7181}"/>
              </a:ext>
            </a:extLst>
          </p:cNvPr>
          <p:cNvSpPr txBox="1">
            <a:spLocks/>
          </p:cNvSpPr>
          <p:nvPr/>
        </p:nvSpPr>
        <p:spPr>
          <a:xfrm>
            <a:off x="6685083" y="1575881"/>
            <a:ext cx="4919313" cy="457387"/>
          </a:xfrm>
          <a:prstGeom prst="rect">
            <a:avLst/>
          </a:prstGeom>
          <a:ln w="38100">
            <a:solidFill>
              <a:schemeClr val="tx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sz="2000" b="1" dirty="0"/>
              <a:t>Longer‑Term Actions</a:t>
            </a:r>
            <a:endParaRPr lang="en-US" sz="2000" dirty="0"/>
          </a:p>
        </p:txBody>
      </p:sp>
      <p:sp>
        <p:nvSpPr>
          <p:cNvPr id="2" name="TextBox 1">
            <a:extLst>
              <a:ext uri="{FF2B5EF4-FFF2-40B4-BE49-F238E27FC236}">
                <a16:creationId xmlns:a16="http://schemas.microsoft.com/office/drawing/2014/main" id="{72A977EB-7B32-409B-6402-70DACAD25EEE}"/>
              </a:ext>
            </a:extLst>
          </p:cNvPr>
          <p:cNvSpPr txBox="1"/>
          <p:nvPr/>
        </p:nvSpPr>
        <p:spPr>
          <a:xfrm>
            <a:off x="1227145" y="5751484"/>
            <a:ext cx="9737707" cy="1107996"/>
          </a:xfrm>
          <a:prstGeom prst="rect">
            <a:avLst/>
          </a:prstGeom>
          <a:noFill/>
        </p:spPr>
        <p:txBody>
          <a:bodyPr wrap="square" rtlCol="0">
            <a:spAutoFit/>
          </a:bodyPr>
          <a:lstStyle/>
          <a:p>
            <a:r>
              <a:rPr lang="en-US" sz="1600" dirty="0"/>
              <a:t>Key Takeaways: By grounding both near‑ and long‑term strategies in interview insights, this framework positions Iowa to advance workforce readiness in a manner that is credible, flexible, and responsive while preserving the ability to scale if nuclear deployment proceeds.</a:t>
            </a:r>
          </a:p>
          <a:p>
            <a:endParaRPr lang="en-US" sz="1600" dirty="0"/>
          </a:p>
        </p:txBody>
      </p:sp>
      <p:sp>
        <p:nvSpPr>
          <p:cNvPr id="3" name="Rectangle 2">
            <a:extLst>
              <a:ext uri="{FF2B5EF4-FFF2-40B4-BE49-F238E27FC236}">
                <a16:creationId xmlns:a16="http://schemas.microsoft.com/office/drawing/2014/main" id="{7C1B055B-5203-C556-CC07-9B3E5B444E15}"/>
              </a:ext>
            </a:extLst>
          </p:cNvPr>
          <p:cNvSpPr/>
          <p:nvPr/>
        </p:nvSpPr>
        <p:spPr>
          <a:xfrm>
            <a:off x="529927" y="2196447"/>
            <a:ext cx="4868854" cy="2029866"/>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en-US" sz="2000" b="1" dirty="0">
                <a:solidFill>
                  <a:schemeClr val="tx1"/>
                </a:solidFill>
              </a:rPr>
              <a:t>Align existing curricula with nuclear‑relevant competencies</a:t>
            </a:r>
          </a:p>
          <a:p>
            <a:pPr marL="285750" lvl="0" indent="-285750">
              <a:buFont typeface="Arial" panose="020B0604020202020204" pitchFamily="34" charset="0"/>
              <a:buChar char="•"/>
            </a:pPr>
            <a:r>
              <a:rPr lang="en-US" sz="2000" b="1" dirty="0">
                <a:solidFill>
                  <a:schemeClr val="tx1"/>
                </a:solidFill>
              </a:rPr>
              <a:t>Upskill faculty </a:t>
            </a:r>
          </a:p>
          <a:p>
            <a:pPr marL="285750" lvl="0" indent="-285750">
              <a:buFont typeface="Arial" panose="020B0604020202020204" pitchFamily="34" charset="0"/>
              <a:buChar char="•"/>
            </a:pPr>
            <a:r>
              <a:rPr lang="en-US" sz="2000" b="1" dirty="0">
                <a:solidFill>
                  <a:schemeClr val="tx1"/>
                </a:solidFill>
              </a:rPr>
              <a:t>Conduct outreach to adjacent sectors</a:t>
            </a:r>
          </a:p>
          <a:p>
            <a:pPr marL="285750" lvl="0" indent="-285750">
              <a:buFont typeface="Arial" panose="020B0604020202020204" pitchFamily="34" charset="0"/>
              <a:buChar char="•"/>
            </a:pPr>
            <a:r>
              <a:rPr lang="en-US" sz="2000" b="1" dirty="0">
                <a:solidFill>
                  <a:schemeClr val="tx1"/>
                </a:solidFill>
              </a:rPr>
              <a:t>Introduce cross‑disciplinary training</a:t>
            </a:r>
            <a:r>
              <a:rPr lang="en-US" sz="2000" dirty="0">
                <a:solidFill>
                  <a:schemeClr val="tx1"/>
                </a:solidFill>
              </a:rPr>
              <a:t> </a:t>
            </a:r>
          </a:p>
        </p:txBody>
      </p:sp>
      <p:sp>
        <p:nvSpPr>
          <p:cNvPr id="6" name="Rectangle 5">
            <a:extLst>
              <a:ext uri="{FF2B5EF4-FFF2-40B4-BE49-F238E27FC236}">
                <a16:creationId xmlns:a16="http://schemas.microsoft.com/office/drawing/2014/main" id="{6C592925-B633-3ADB-5D69-9A149A14D1F1}"/>
              </a:ext>
            </a:extLst>
          </p:cNvPr>
          <p:cNvSpPr/>
          <p:nvPr/>
        </p:nvSpPr>
        <p:spPr>
          <a:xfrm>
            <a:off x="6685083" y="2196446"/>
            <a:ext cx="4919313" cy="2628287"/>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en-US" sz="2000" b="1" dirty="0">
                <a:solidFill>
                  <a:schemeClr val="tx1"/>
                </a:solidFill>
              </a:rPr>
              <a:t>Develop faculty pipeline</a:t>
            </a:r>
          </a:p>
          <a:p>
            <a:pPr marL="285750" lvl="0" indent="-285750">
              <a:buFont typeface="Arial" panose="020B0604020202020204" pitchFamily="34" charset="0"/>
              <a:buChar char="•"/>
            </a:pPr>
            <a:r>
              <a:rPr lang="en-US" sz="2000" b="1" dirty="0">
                <a:solidFill>
                  <a:schemeClr val="tx1"/>
                </a:solidFill>
              </a:rPr>
              <a:t>Define nuclear‑specific credential pathways</a:t>
            </a:r>
          </a:p>
          <a:p>
            <a:pPr marL="742950" lvl="1" indent="-285750">
              <a:buFont typeface="Arial" panose="020B0604020202020204" pitchFamily="34" charset="0"/>
              <a:buChar char="•"/>
            </a:pPr>
            <a:r>
              <a:rPr lang="en-US" sz="2000" dirty="0">
                <a:solidFill>
                  <a:schemeClr val="tx1"/>
                </a:solidFill>
              </a:rPr>
              <a:t>10 CFR 50.120</a:t>
            </a:r>
          </a:p>
          <a:p>
            <a:pPr marL="742950" lvl="1" indent="-285750">
              <a:buFont typeface="Arial" panose="020B0604020202020204" pitchFamily="34" charset="0"/>
              <a:buChar char="•"/>
            </a:pPr>
            <a:r>
              <a:rPr lang="en-US" sz="2000" dirty="0">
                <a:solidFill>
                  <a:schemeClr val="tx1"/>
                </a:solidFill>
              </a:rPr>
              <a:t>ASME NQA-1</a:t>
            </a:r>
          </a:p>
          <a:p>
            <a:pPr marL="285750" lvl="0" indent="-285750">
              <a:buFont typeface="Arial" panose="020B0604020202020204" pitchFamily="34" charset="0"/>
              <a:buChar char="•"/>
            </a:pPr>
            <a:r>
              <a:rPr lang="en-US" sz="2000" b="1" dirty="0">
                <a:solidFill>
                  <a:schemeClr val="tx1"/>
                </a:solidFill>
              </a:rPr>
              <a:t>Build training infrastructure</a:t>
            </a:r>
          </a:p>
          <a:p>
            <a:pPr marL="285750" lvl="0" indent="-285750">
              <a:buFont typeface="Arial" panose="020B0604020202020204" pitchFamily="34" charset="0"/>
              <a:buChar char="•"/>
            </a:pPr>
            <a:r>
              <a:rPr lang="en-US" sz="2000" b="1" dirty="0">
                <a:solidFill>
                  <a:schemeClr val="tx1"/>
                </a:solidFill>
              </a:rPr>
              <a:t>Coordinate multi‑year workforce pipeline</a:t>
            </a:r>
            <a:endParaRPr lang="en-US" sz="2000" dirty="0">
              <a:solidFill>
                <a:schemeClr val="tx1"/>
              </a:solidFill>
            </a:endParaRPr>
          </a:p>
        </p:txBody>
      </p:sp>
    </p:spTree>
    <p:extLst>
      <p:ext uri="{BB962C8B-B14F-4D97-AF65-F5344CB8AC3E}">
        <p14:creationId xmlns:p14="http://schemas.microsoft.com/office/powerpoint/2010/main" val="2386311063"/>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D735D-9E37-5572-B9BA-7DDBDCB01687}"/>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49CF611C-FD15-9D1E-BDD1-BB56AA3F3DD0}"/>
              </a:ext>
            </a:extLst>
          </p:cNvPr>
          <p:cNvSpPr>
            <a:spLocks noGrp="1"/>
          </p:cNvSpPr>
          <p:nvPr>
            <p:ph type="title"/>
          </p:nvPr>
        </p:nvSpPr>
        <p:spPr>
          <a:xfrm>
            <a:off x="2231136" y="140678"/>
            <a:ext cx="7729728" cy="759654"/>
          </a:xfrm>
        </p:spPr>
        <p:txBody>
          <a:bodyPr/>
          <a:lstStyle/>
          <a:p>
            <a:r>
              <a:rPr lang="en-US" dirty="0"/>
              <a:t>Conclusion</a:t>
            </a:r>
          </a:p>
        </p:txBody>
      </p:sp>
      <p:sp>
        <p:nvSpPr>
          <p:cNvPr id="2" name="TextBox 1">
            <a:extLst>
              <a:ext uri="{FF2B5EF4-FFF2-40B4-BE49-F238E27FC236}">
                <a16:creationId xmlns:a16="http://schemas.microsoft.com/office/drawing/2014/main" id="{D3E821DC-04AE-92DD-5C80-A6BD6465A5A9}"/>
              </a:ext>
            </a:extLst>
          </p:cNvPr>
          <p:cNvSpPr txBox="1"/>
          <p:nvPr/>
        </p:nvSpPr>
        <p:spPr>
          <a:xfrm>
            <a:off x="1227146" y="5152522"/>
            <a:ext cx="9737707" cy="1015663"/>
          </a:xfrm>
          <a:prstGeom prst="rect">
            <a:avLst/>
          </a:prstGeom>
          <a:noFill/>
          <a:ln w="38100">
            <a:solidFill>
              <a:schemeClr val="tx1"/>
            </a:solidFill>
          </a:ln>
        </p:spPr>
        <p:txBody>
          <a:bodyPr wrap="square" rtlCol="0">
            <a:spAutoFit/>
          </a:bodyPr>
          <a:lstStyle/>
          <a:p>
            <a:r>
              <a:rPr lang="en-US" sz="2000" dirty="0"/>
              <a:t>Closing message: By combining evidence‑based analysis with stakeholder perspectives, Iowa is positioned to move forward with nuclear workforce planning in a way that is credible, flexible, and strategically grounded.</a:t>
            </a:r>
          </a:p>
        </p:txBody>
      </p:sp>
      <p:sp>
        <p:nvSpPr>
          <p:cNvPr id="6" name="Rectangle 5">
            <a:extLst>
              <a:ext uri="{FF2B5EF4-FFF2-40B4-BE49-F238E27FC236}">
                <a16:creationId xmlns:a16="http://schemas.microsoft.com/office/drawing/2014/main" id="{C27150EA-9558-B149-B0C2-B4D305A48DAB}"/>
              </a:ext>
            </a:extLst>
          </p:cNvPr>
          <p:cNvSpPr/>
          <p:nvPr/>
        </p:nvSpPr>
        <p:spPr>
          <a:xfrm>
            <a:off x="1227147" y="1310325"/>
            <a:ext cx="9737706" cy="759655"/>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rPr>
              <a:t>Key Themes</a:t>
            </a:r>
            <a:endParaRPr lang="en-US" sz="2800" b="1" dirty="0"/>
          </a:p>
        </p:txBody>
      </p:sp>
      <p:sp>
        <p:nvSpPr>
          <p:cNvPr id="10" name="Rectangle 9">
            <a:extLst>
              <a:ext uri="{FF2B5EF4-FFF2-40B4-BE49-F238E27FC236}">
                <a16:creationId xmlns:a16="http://schemas.microsoft.com/office/drawing/2014/main" id="{B14F8241-40C7-54F0-DEF1-4171933FC302}"/>
              </a:ext>
            </a:extLst>
          </p:cNvPr>
          <p:cNvSpPr/>
          <p:nvPr/>
        </p:nvSpPr>
        <p:spPr>
          <a:xfrm>
            <a:off x="1227146" y="2254577"/>
            <a:ext cx="9737706" cy="2713348"/>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en-US" sz="2400" b="1" dirty="0">
                <a:solidFill>
                  <a:schemeClr val="tx1"/>
                </a:solidFill>
              </a:rPr>
              <a:t>The importance of functional, capability‑based workforce analysis</a:t>
            </a:r>
          </a:p>
          <a:p>
            <a:pPr marL="285750" lvl="0" indent="-285750">
              <a:buFont typeface="Arial" panose="020B0604020202020204" pitchFamily="34" charset="0"/>
              <a:buChar char="•"/>
            </a:pPr>
            <a:r>
              <a:rPr lang="en-US" sz="2400" b="1" dirty="0">
                <a:solidFill>
                  <a:schemeClr val="tx1"/>
                </a:solidFill>
              </a:rPr>
              <a:t>The presence of strong baseline workforce and education assets in Iowa</a:t>
            </a:r>
          </a:p>
          <a:p>
            <a:pPr marL="285750" lvl="0" indent="-285750">
              <a:buFont typeface="Arial" panose="020B0604020202020204" pitchFamily="34" charset="0"/>
              <a:buChar char="•"/>
            </a:pPr>
            <a:r>
              <a:rPr lang="en-US" sz="2400" b="1" dirty="0">
                <a:solidFill>
                  <a:schemeClr val="tx1"/>
                </a:solidFill>
              </a:rPr>
              <a:t>The need for intentional skill transfer pathways and integrated training</a:t>
            </a:r>
          </a:p>
          <a:p>
            <a:pPr marL="285750" lvl="0" indent="-285750">
              <a:buFont typeface="Arial" panose="020B0604020202020204" pitchFamily="34" charset="0"/>
              <a:buChar char="•"/>
            </a:pPr>
            <a:r>
              <a:rPr lang="en-US" sz="2400" b="1" dirty="0">
                <a:solidFill>
                  <a:schemeClr val="tx1"/>
                </a:solidFill>
              </a:rPr>
              <a:t>The value of sequencing actions to align with evolving </a:t>
            </a:r>
            <a:r>
              <a:rPr lang="en-US" b="1" dirty="0"/>
              <a:t>deployment </a:t>
            </a:r>
            <a:r>
              <a:rPr lang="en-US" sz="2400" b="1" dirty="0">
                <a:solidFill>
                  <a:schemeClr val="tx1"/>
                </a:solidFill>
              </a:rPr>
              <a:t>timelines</a:t>
            </a:r>
            <a:endParaRPr lang="en-US" b="1" dirty="0">
              <a:solidFill>
                <a:schemeClr val="tx1"/>
              </a:solidFill>
            </a:endParaRPr>
          </a:p>
        </p:txBody>
      </p:sp>
    </p:spTree>
    <p:extLst>
      <p:ext uri="{BB962C8B-B14F-4D97-AF65-F5344CB8AC3E}">
        <p14:creationId xmlns:p14="http://schemas.microsoft.com/office/powerpoint/2010/main" val="25450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5041AB2-A9B4-4D3F-B120-38E7860A8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334" y="804334"/>
            <a:ext cx="10583332" cy="5249332"/>
          </a:xfrm>
          <a:prstGeom prst="rect">
            <a:avLst/>
          </a:prstGeom>
          <a:solidFill>
            <a:srgbClr val="FFFFFF"/>
          </a:solidFill>
          <a:ln w="190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2B45535A-FC99-0EE4-5B98-2777754EB082}"/>
              </a:ext>
            </a:extLst>
          </p:cNvPr>
          <p:cNvSpPr/>
          <p:nvPr/>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table">
            <a:extLst>
              <a:ext uri="{FF2B5EF4-FFF2-40B4-BE49-F238E27FC236}">
                <a16:creationId xmlns:a16="http://schemas.microsoft.com/office/drawing/2014/main" id="{801FB0A8-E666-6FCF-0D50-A1B3BE31E6EB}"/>
              </a:ext>
            </a:extLst>
          </p:cNvPr>
          <p:cNvPicPr>
            <a:picLocks/>
          </p:cNvPicPr>
          <p:nvPr/>
        </p:nvPicPr>
        <p:blipFill>
          <a:blip r:embed="rId3"/>
          <a:stretch>
            <a:fillRect/>
          </a:stretch>
        </p:blipFill>
        <p:spPr>
          <a:xfrm>
            <a:off x="2793331" y="0"/>
            <a:ext cx="6605337" cy="6858000"/>
          </a:xfrm>
          <a:prstGeom prst="rect">
            <a:avLst/>
          </a:prstGeom>
        </p:spPr>
      </p:pic>
    </p:spTree>
    <p:extLst>
      <p:ext uri="{BB962C8B-B14F-4D97-AF65-F5344CB8AC3E}">
        <p14:creationId xmlns:p14="http://schemas.microsoft.com/office/powerpoint/2010/main" val="2459265506"/>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71C241A9-A460-4AD1-916F-25308628A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0265D9C8320644B26F99052C4BB7A7" ma:contentTypeVersion="22" ma:contentTypeDescription="Create a new document." ma:contentTypeScope="" ma:versionID="fbeac89a1f9ad4107a40236bc544f989">
  <xsd:schema xmlns:xsd="http://www.w3.org/2001/XMLSchema" xmlns:xs="http://www.w3.org/2001/XMLSchema" xmlns:p="http://schemas.microsoft.com/office/2006/metadata/properties" xmlns:ns2="d2cbfc94-a69a-4175-9de2-749d5ca1cf7f" xmlns:ns3="1d9aa3b6-f5fb-4571-8701-56f20689897b" targetNamespace="http://schemas.microsoft.com/office/2006/metadata/properties" ma:root="true" ma:fieldsID="9acd476a6f27c9420c6e0f347fc76199" ns2:_="" ns3:_="">
    <xsd:import namespace="d2cbfc94-a69a-4175-9de2-749d5ca1cf7f"/>
    <xsd:import namespace="1d9aa3b6-f5fb-4571-8701-56f20689897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Notes" minOccurs="0"/>
                <xsd:element ref="ns2:Source" minOccurs="0"/>
                <xsd:element ref="ns2:MediaServiceBillingMetadata" minOccurs="0"/>
                <xsd:element ref="ns2:Archived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cbfc94-a69a-4175-9de2-749d5ca1cf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73c2f1c-0c45-49b9-b292-96ca38f5026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Notes" ma:index="26" nillable="true" ma:displayName="Notes" ma:format="Dropdown" ma:internalName="Notes">
      <xsd:simpleType>
        <xsd:restriction base="dms:Text">
          <xsd:maxLength value="255"/>
        </xsd:restriction>
      </xsd:simpleType>
    </xsd:element>
    <xsd:element name="Source" ma:index="27" nillable="true" ma:displayName="Source" ma:format="Hyperlink" ma:internalName="Sourc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BillingMetadata" ma:index="28" nillable="true" ma:displayName="MediaServiceBillingMetadata" ma:hidden="true" ma:internalName="MediaServiceBillingMetadata" ma:readOnly="true">
      <xsd:simpleType>
        <xsd:restriction base="dms:Note"/>
      </xsd:simpleType>
    </xsd:element>
    <xsd:element name="Archived_x003f_" ma:index="29" nillable="true" ma:displayName="Archived?" ma:default="0" ma:format="Dropdown" ma:internalName="Archived_x003f_">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d9aa3b6-f5fb-4571-8701-56f20689897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6d208dc-b9ed-48a1-9bb4-1354ef616089}" ma:internalName="TaxCatchAll" ma:showField="CatchAllData" ma:web="1d9aa3b6-f5fb-4571-8701-56f2068989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d9aa3b6-f5fb-4571-8701-56f20689897b" xsi:nil="true"/>
    <Archived_x003f_ xmlns="d2cbfc94-a69a-4175-9de2-749d5ca1cf7f">false</Archived_x003f_>
    <lcf76f155ced4ddcb4097134ff3c332f xmlns="d2cbfc94-a69a-4175-9de2-749d5ca1cf7f">
      <Terms xmlns="http://schemas.microsoft.com/office/infopath/2007/PartnerControls"/>
    </lcf76f155ced4ddcb4097134ff3c332f>
    <Notes xmlns="d2cbfc94-a69a-4175-9de2-749d5ca1cf7f" xsi:nil="true"/>
    <Source xmlns="d2cbfc94-a69a-4175-9de2-749d5ca1cf7f">
      <Url xsi:nil="true"/>
      <Description xsi:nil="true"/>
    </Source>
  </documentManagement>
</p:properties>
</file>

<file path=customXml/itemProps1.xml><?xml version="1.0" encoding="utf-8"?>
<ds:datastoreItem xmlns:ds="http://schemas.openxmlformats.org/officeDocument/2006/customXml" ds:itemID="{AB2FC636-9C66-4AEB-A78D-A03F39CDC377}"/>
</file>

<file path=customXml/itemProps2.xml><?xml version="1.0" encoding="utf-8"?>
<ds:datastoreItem xmlns:ds="http://schemas.openxmlformats.org/officeDocument/2006/customXml" ds:itemID="{63422876-CBD5-42E8-8CBE-98281DF755D6}"/>
</file>

<file path=customXml/itemProps3.xml><?xml version="1.0" encoding="utf-8"?>
<ds:datastoreItem xmlns:ds="http://schemas.openxmlformats.org/officeDocument/2006/customXml" ds:itemID="{68C173A3-7A6B-4705-A96C-F5D63060AC7A}"/>
</file>

<file path=docProps/app.xml><?xml version="1.0" encoding="utf-8"?>
<Properties xmlns="http://schemas.openxmlformats.org/officeDocument/2006/extended-properties" xmlns:vt="http://schemas.openxmlformats.org/officeDocument/2006/docPropsVTypes">
  <Template>Parcel</Template>
  <TotalTime>1396</TotalTime>
  <Words>3767</Words>
  <Application>Microsoft Macintosh PowerPoint</Application>
  <PresentationFormat>Widescreen</PresentationFormat>
  <Paragraphs>348</Paragraphs>
  <Slides>16</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Arial</vt:lpstr>
      <vt:lpstr>Gill Sans MT</vt:lpstr>
      <vt:lpstr>Times New Roman</vt:lpstr>
      <vt:lpstr>Wingdings</vt:lpstr>
      <vt:lpstr>Parcel</vt:lpstr>
      <vt:lpstr>Introduction &amp; Purpose</vt:lpstr>
      <vt:lpstr>Scope of work completed</vt:lpstr>
      <vt:lpstr>Nuclear-Relevant Workforce Identified in iowa</vt:lpstr>
      <vt:lpstr>PowerPoint Presentation</vt:lpstr>
      <vt:lpstr>Education &amp; Workforce partner capacity</vt:lpstr>
      <vt:lpstr>Education &amp; Workforce partner capacity</vt:lpstr>
      <vt:lpstr>Identified Workforce Development gaps &amp; Strategy</vt:lpstr>
      <vt:lpstr>Conclusion</vt:lpstr>
      <vt:lpstr>PowerPoint Presentation</vt:lpstr>
      <vt:lpstr>PowerPoint Presentation</vt:lpstr>
      <vt:lpstr>Thank you!</vt:lpstr>
      <vt:lpstr>Extra Slides</vt:lpstr>
      <vt:lpstr>Nuclear-Relevant Workforce Identified in Iowa</vt:lpstr>
      <vt:lpstr>PowerPoint Presentation</vt:lpstr>
      <vt:lpstr>Cross-disciplinary collaboration and integrated training</vt:lpstr>
      <vt:lpstr>Alignment with plausible Deployment timelines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 Boyer</dc:creator>
  <cp:lastModifiedBy>William Boyer</cp:lastModifiedBy>
  <cp:revision>11</cp:revision>
  <dcterms:created xsi:type="dcterms:W3CDTF">2026-05-11T00:48:25Z</dcterms:created>
  <dcterms:modified xsi:type="dcterms:W3CDTF">2026-05-14T19:02:27Z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0x010100AD0265D9C8320644B26F99052C4BB7A7</vt:lpwstr>
  </property>
</Properties>
</file>