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authors.xml" ContentType="application/vnd.ms-powerpoint.authors+xml"/>
  <Override PartName="/ppt/charts/style2.xml" ContentType="application/vnd.ms-office.chart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Masters/notesMaster1.xml" ContentType="application/vnd.openxmlformats-officedocument.presentationml.notesMaster+xml"/>
  <Override PartName="/ppt/theme/theme1.xml" ContentType="application/vnd.openxmlformats-officedocument.theme+xml"/>
  <Override PartName="/ppt/charts/colors2.xml" ContentType="application/vnd.ms-office.chartcolor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notesMasterIdLst>
    <p:notesMasterId r:id="rId55"/>
  </p:notesMasterIdLst>
  <p:sldIdLst>
    <p:sldId id="2147475389" r:id="rId3"/>
    <p:sldId id="2147475396" r:id="rId4"/>
    <p:sldId id="2147475404" r:id="rId5"/>
    <p:sldId id="2147475405" r:id="rId6"/>
    <p:sldId id="2147475406" r:id="rId7"/>
    <p:sldId id="2147475407" r:id="rId8"/>
    <p:sldId id="2147475525" r:id="rId9"/>
    <p:sldId id="2147475408" r:id="rId10"/>
    <p:sldId id="2147475409" r:id="rId11"/>
    <p:sldId id="2147475502" r:id="rId12"/>
    <p:sldId id="2147475398" r:id="rId13"/>
    <p:sldId id="2147475393" r:id="rId14"/>
    <p:sldId id="2147475402" r:id="rId15"/>
    <p:sldId id="2147475505" r:id="rId16"/>
    <p:sldId id="2147475504" r:id="rId17"/>
    <p:sldId id="2147475403" r:id="rId18"/>
    <p:sldId id="2147475503" r:id="rId19"/>
    <p:sldId id="2147475392" r:id="rId20"/>
    <p:sldId id="2147475390" r:id="rId21"/>
    <p:sldId id="2147475394" r:id="rId22"/>
    <p:sldId id="2147475410" r:id="rId23"/>
    <p:sldId id="2147475487" r:id="rId24"/>
    <p:sldId id="2147475524" r:id="rId25"/>
    <p:sldId id="2147475506" r:id="rId26"/>
    <p:sldId id="2147475507" r:id="rId27"/>
    <p:sldId id="2147475397" r:id="rId28"/>
    <p:sldId id="2147475497" r:id="rId29"/>
    <p:sldId id="2147475485" r:id="rId30"/>
    <p:sldId id="2147475498" r:id="rId31"/>
    <p:sldId id="2147475523" r:id="rId32"/>
    <p:sldId id="2147475508" r:id="rId33"/>
    <p:sldId id="2147475509" r:id="rId34"/>
    <p:sldId id="2147475492" r:id="rId35"/>
    <p:sldId id="2147475518" r:id="rId36"/>
    <p:sldId id="2147475512" r:id="rId37"/>
    <p:sldId id="2147475513" r:id="rId38"/>
    <p:sldId id="2147475514" r:id="rId39"/>
    <p:sldId id="2147475493" r:id="rId40"/>
    <p:sldId id="2147475510" r:id="rId41"/>
    <p:sldId id="2147475511" r:id="rId42"/>
    <p:sldId id="2147475515" r:id="rId43"/>
    <p:sldId id="2147475517" r:id="rId44"/>
    <p:sldId id="2147475516" r:id="rId45"/>
    <p:sldId id="2147475494" r:id="rId46"/>
    <p:sldId id="2147475519" r:id="rId47"/>
    <p:sldId id="2147475521" r:id="rId48"/>
    <p:sldId id="2147475520" r:id="rId49"/>
    <p:sldId id="2147475522" r:id="rId50"/>
    <p:sldId id="2147475526" r:id="rId51"/>
    <p:sldId id="2147475527" r:id="rId52"/>
    <p:sldId id="2147475528" r:id="rId53"/>
    <p:sldId id="2147475529" r:id="rId54"/>
  </p:sldIdLst>
  <p:sldSz cx="12192000" cy="6858000"/>
  <p:notesSz cx="6667500"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CBE968-C14F-FD60-4A97-2117E5B6F0BF}" name="Brown, Annika" initials="BA" userId="S::annbrown@oed.in.gov::c7aef51b-ebd2-4bea-ba60-53efae314b80" providerId="AD"/>
  <p188:author id="{5C7C9D86-5DB5-1931-F210-38FD1B6B5D98}" name="Becca Gillespie" initials="BG" userId="S::Becca@energysystemsnetwork.com::63341965-80cd-4d13-a9f1-606a5f56cfa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74A7"/>
    <a:srgbClr val="5D9900"/>
    <a:srgbClr val="8DC73F"/>
    <a:srgbClr val="008AC0"/>
    <a:srgbClr val="E5ECEF"/>
    <a:srgbClr val="383F5C"/>
    <a:srgbClr val="20577F"/>
    <a:srgbClr val="005D93"/>
    <a:srgbClr val="F5D4E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4" autoAdjust="0"/>
    <p:restoredTop sz="92072" autoAdjust="0"/>
  </p:normalViewPr>
  <p:slideViewPr>
    <p:cSldViewPr snapToGrid="0">
      <p:cViewPr varScale="1">
        <p:scale>
          <a:sx n="82" d="100"/>
          <a:sy n="82" d="100"/>
        </p:scale>
        <p:origin x="9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customXml" Target="../customXml/item4.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customXml" Target="../customXml/item2.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ecca.gillespie\Box\ESN-BIC\ESN%20(Energy%20Systems%20Network)\Projects\Nuclear\Iowa\Analysis\IOWA%20energy%20sta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ecca.gillespie\Box\ESN-BIC\ESN%20(Energy%20Systems%20Network)\Projects\Nuclear\Iowa\Analysis\IOWA%20energy%20sta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ecca.gillespie\Box\ESN-BIC\ESN%20(Energy%20Systems%20Network)\Projects\Nuclear\Iowa\Report%20Writing\Sources\TerraPowe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becca.gillespie\Box\ESN-BIC\ESN%20(Energy%20Systems%20Network)\Projects\Nuclear\Iowa\Report%20Writing\Sources\TerraPowe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file:///C:\Users\becca.gillespie\Box\ESN%20(Energy%20Systems%20Network)\Projects\Nuclear\FinanceStudy\SimpleFinancialAnalysis_v5.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becca.gillespie\Box\ESN%20(Energy%20Systems%20Network)\Projects\Nuclear\FinanceStudy\SimpleFinancialAnalysis_v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0339687254764"/>
          <c:y val="5.0925925925925923E-2"/>
          <c:w val="0.8392188345059548"/>
          <c:h val="0.805586176727909"/>
        </c:manualLayout>
      </c:layout>
      <c:scatterChart>
        <c:scatterStyle val="smoothMarker"/>
        <c:varyColors val="0"/>
        <c:ser>
          <c:idx val="0"/>
          <c:order val="0"/>
          <c:tx>
            <c:strRef>
              <c:f>RetailSales!$A$26</c:f>
              <c:strCache>
                <c:ptCount val="1"/>
                <c:pt idx="0">
                  <c:v>Residential</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RetailSales!$B$25:$L$25</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xVal>
          <c:yVal>
            <c:numRef>
              <c:f>RetailSales!$B$26:$L$26</c:f>
              <c:numCache>
                <c:formatCode>General</c:formatCode>
                <c:ptCount val="11"/>
                <c:pt idx="0">
                  <c:v>13786</c:v>
                </c:pt>
                <c:pt idx="1">
                  <c:v>14094</c:v>
                </c:pt>
                <c:pt idx="2">
                  <c:v>13722</c:v>
                </c:pt>
                <c:pt idx="3">
                  <c:v>14840</c:v>
                </c:pt>
                <c:pt idx="4">
                  <c:v>14495</c:v>
                </c:pt>
                <c:pt idx="5">
                  <c:v>14567</c:v>
                </c:pt>
                <c:pt idx="6">
                  <c:v>14652</c:v>
                </c:pt>
                <c:pt idx="7">
                  <c:v>15193</c:v>
                </c:pt>
                <c:pt idx="8">
                  <c:v>14582</c:v>
                </c:pt>
                <c:pt idx="9">
                  <c:v>14469</c:v>
                </c:pt>
                <c:pt idx="10">
                  <c:v>15133</c:v>
                </c:pt>
              </c:numCache>
            </c:numRef>
          </c:yVal>
          <c:smooth val="1"/>
          <c:extLst>
            <c:ext xmlns:c16="http://schemas.microsoft.com/office/drawing/2014/chart" uri="{C3380CC4-5D6E-409C-BE32-E72D297353CC}">
              <c16:uniqueId val="{00000000-128E-4DD5-9BEE-3A94C0A7A34C}"/>
            </c:ext>
          </c:extLst>
        </c:ser>
        <c:ser>
          <c:idx val="1"/>
          <c:order val="1"/>
          <c:tx>
            <c:strRef>
              <c:f>RetailSales!$A$27</c:f>
              <c:strCache>
                <c:ptCount val="1"/>
                <c:pt idx="0">
                  <c:v>Commercial</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RetailSales!$B$25:$L$25</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xVal>
          <c:yVal>
            <c:numRef>
              <c:f>RetailSales!$B$27:$L$27</c:f>
              <c:numCache>
                <c:formatCode>General</c:formatCode>
                <c:ptCount val="11"/>
                <c:pt idx="0">
                  <c:v>12072</c:v>
                </c:pt>
                <c:pt idx="1">
                  <c:v>12291</c:v>
                </c:pt>
                <c:pt idx="2">
                  <c:v>12135</c:v>
                </c:pt>
                <c:pt idx="3">
                  <c:v>12418</c:v>
                </c:pt>
                <c:pt idx="4">
                  <c:v>12310</c:v>
                </c:pt>
                <c:pt idx="5">
                  <c:v>11606</c:v>
                </c:pt>
                <c:pt idx="6">
                  <c:v>12135</c:v>
                </c:pt>
                <c:pt idx="7">
                  <c:v>12470</c:v>
                </c:pt>
                <c:pt idx="8">
                  <c:v>12601</c:v>
                </c:pt>
                <c:pt idx="9">
                  <c:v>12815</c:v>
                </c:pt>
                <c:pt idx="10">
                  <c:v>13310</c:v>
                </c:pt>
              </c:numCache>
            </c:numRef>
          </c:yVal>
          <c:smooth val="1"/>
          <c:extLst>
            <c:ext xmlns:c16="http://schemas.microsoft.com/office/drawing/2014/chart" uri="{C3380CC4-5D6E-409C-BE32-E72D297353CC}">
              <c16:uniqueId val="{00000001-128E-4DD5-9BEE-3A94C0A7A34C}"/>
            </c:ext>
          </c:extLst>
        </c:ser>
        <c:ser>
          <c:idx val="2"/>
          <c:order val="2"/>
          <c:tx>
            <c:strRef>
              <c:f>RetailSales!$A$28</c:f>
              <c:strCache>
                <c:ptCount val="1"/>
                <c:pt idx="0">
                  <c:v>Industrial</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RetailSales!$B$25:$L$25</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xVal>
          <c:yVal>
            <c:numRef>
              <c:f>RetailSales!$B$28:$L$28</c:f>
              <c:numCache>
                <c:formatCode>General</c:formatCode>
                <c:ptCount val="11"/>
                <c:pt idx="0">
                  <c:v>21289</c:v>
                </c:pt>
                <c:pt idx="1">
                  <c:v>22046</c:v>
                </c:pt>
                <c:pt idx="2">
                  <c:v>23065</c:v>
                </c:pt>
                <c:pt idx="3">
                  <c:v>23953</c:v>
                </c:pt>
                <c:pt idx="4">
                  <c:v>24239</c:v>
                </c:pt>
                <c:pt idx="5">
                  <c:v>24467</c:v>
                </c:pt>
                <c:pt idx="6">
                  <c:v>26106</c:v>
                </c:pt>
                <c:pt idx="7">
                  <c:v>26541</c:v>
                </c:pt>
                <c:pt idx="8">
                  <c:v>27217</c:v>
                </c:pt>
                <c:pt idx="9">
                  <c:v>27647</c:v>
                </c:pt>
                <c:pt idx="10">
                  <c:v>30126</c:v>
                </c:pt>
              </c:numCache>
            </c:numRef>
          </c:yVal>
          <c:smooth val="1"/>
          <c:extLst>
            <c:ext xmlns:c16="http://schemas.microsoft.com/office/drawing/2014/chart" uri="{C3380CC4-5D6E-409C-BE32-E72D297353CC}">
              <c16:uniqueId val="{00000002-128E-4DD5-9BEE-3A94C0A7A34C}"/>
            </c:ext>
          </c:extLst>
        </c:ser>
        <c:dLbls>
          <c:showLegendKey val="0"/>
          <c:showVal val="0"/>
          <c:showCatName val="0"/>
          <c:showSerName val="0"/>
          <c:showPercent val="0"/>
          <c:showBubbleSize val="0"/>
        </c:dLbls>
        <c:axId val="381333023"/>
        <c:axId val="381333503"/>
      </c:scatterChart>
      <c:valAx>
        <c:axId val="381333023"/>
        <c:scaling>
          <c:orientation val="minMax"/>
          <c:max val="2025"/>
          <c:min val="20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1333503"/>
        <c:crosses val="autoZero"/>
        <c:crossBetween val="midCat"/>
      </c:valAx>
      <c:valAx>
        <c:axId val="3813335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Annual Retail Sales (GWh)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1333023"/>
        <c:crosses val="autoZero"/>
        <c:crossBetween val="midCat"/>
      </c:valAx>
      <c:spPr>
        <a:noFill/>
        <a:ln>
          <a:noFill/>
        </a:ln>
        <a:effectLst/>
      </c:spPr>
    </c:plotArea>
    <c:legend>
      <c:legendPos val="b"/>
      <c:layout>
        <c:manualLayout>
          <c:xMode val="edge"/>
          <c:yMode val="edge"/>
          <c:x val="0.16017650918635171"/>
          <c:y val="7.9281860600758203E-2"/>
          <c:w val="0.63520253718285213"/>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12088165136248"/>
          <c:y val="5.0925925925925923E-2"/>
          <c:w val="0.87027176393936478"/>
          <c:h val="0.75841611965022682"/>
        </c:manualLayout>
      </c:layout>
      <c:barChart>
        <c:barDir val="col"/>
        <c:grouping val="stacked"/>
        <c:varyColors val="0"/>
        <c:ser>
          <c:idx val="0"/>
          <c:order val="0"/>
          <c:tx>
            <c:strRef>
              <c:f>Sheet5!$A$17</c:f>
              <c:strCache>
                <c:ptCount val="1"/>
                <c:pt idx="0">
                  <c:v>Operations</c:v>
                </c:pt>
              </c:strCache>
            </c:strRef>
          </c:tx>
          <c:spPr>
            <a:solidFill>
              <a:schemeClr val="accent1"/>
            </a:solidFill>
            <a:ln>
              <a:noFill/>
            </a:ln>
            <a:effectLst/>
          </c:spPr>
          <c:invertIfNegative val="0"/>
          <c:cat>
            <c:strRef>
              <c:f>Sheet5!$B$16:$E$16</c:f>
              <c:strCache>
                <c:ptCount val="4"/>
                <c:pt idx="0">
                  <c:v>Nuclear</c:v>
                </c:pt>
                <c:pt idx="1">
                  <c:v>Fossil Steam</c:v>
                </c:pt>
                <c:pt idx="2">
                  <c:v>Hydro-electric</c:v>
                </c:pt>
                <c:pt idx="3">
                  <c:v>Gas Turbine and Small Scale</c:v>
                </c:pt>
              </c:strCache>
            </c:strRef>
          </c:cat>
          <c:val>
            <c:numRef>
              <c:f>Sheet5!$B$17:$E$17</c:f>
              <c:numCache>
                <c:formatCode>General</c:formatCode>
                <c:ptCount val="4"/>
                <c:pt idx="0">
                  <c:v>9.8699999999999992</c:v>
                </c:pt>
                <c:pt idx="1">
                  <c:v>6.98</c:v>
                </c:pt>
                <c:pt idx="2">
                  <c:v>8.9700000000000006</c:v>
                </c:pt>
                <c:pt idx="3">
                  <c:v>2.25</c:v>
                </c:pt>
              </c:numCache>
            </c:numRef>
          </c:val>
          <c:extLst>
            <c:ext xmlns:c16="http://schemas.microsoft.com/office/drawing/2014/chart" uri="{C3380CC4-5D6E-409C-BE32-E72D297353CC}">
              <c16:uniqueId val="{00000000-706D-4524-B74A-2B524C9EA56B}"/>
            </c:ext>
          </c:extLst>
        </c:ser>
        <c:ser>
          <c:idx val="1"/>
          <c:order val="1"/>
          <c:tx>
            <c:strRef>
              <c:f>Sheet5!$A$18</c:f>
              <c:strCache>
                <c:ptCount val="1"/>
                <c:pt idx="0">
                  <c:v>Maintenance</c:v>
                </c:pt>
              </c:strCache>
            </c:strRef>
          </c:tx>
          <c:spPr>
            <a:solidFill>
              <a:schemeClr val="accent2"/>
            </a:solidFill>
            <a:ln>
              <a:noFill/>
            </a:ln>
            <a:effectLst/>
          </c:spPr>
          <c:invertIfNegative val="0"/>
          <c:cat>
            <c:strRef>
              <c:f>Sheet5!$B$16:$E$16</c:f>
              <c:strCache>
                <c:ptCount val="4"/>
                <c:pt idx="0">
                  <c:v>Nuclear</c:v>
                </c:pt>
                <c:pt idx="1">
                  <c:v>Fossil Steam</c:v>
                </c:pt>
                <c:pt idx="2">
                  <c:v>Hydro-electric</c:v>
                </c:pt>
                <c:pt idx="3">
                  <c:v>Gas Turbine and Small Scale</c:v>
                </c:pt>
              </c:strCache>
            </c:strRef>
          </c:cat>
          <c:val>
            <c:numRef>
              <c:f>Sheet5!$B$18:$E$18</c:f>
              <c:numCache>
                <c:formatCode>General</c:formatCode>
                <c:ptCount val="4"/>
                <c:pt idx="0">
                  <c:v>6.84</c:v>
                </c:pt>
                <c:pt idx="1">
                  <c:v>5.81</c:v>
                </c:pt>
                <c:pt idx="2">
                  <c:v>6.1</c:v>
                </c:pt>
                <c:pt idx="3">
                  <c:v>2.11</c:v>
                </c:pt>
              </c:numCache>
            </c:numRef>
          </c:val>
          <c:extLst>
            <c:ext xmlns:c16="http://schemas.microsoft.com/office/drawing/2014/chart" uri="{C3380CC4-5D6E-409C-BE32-E72D297353CC}">
              <c16:uniqueId val="{00000001-706D-4524-B74A-2B524C9EA56B}"/>
            </c:ext>
          </c:extLst>
        </c:ser>
        <c:ser>
          <c:idx val="2"/>
          <c:order val="2"/>
          <c:tx>
            <c:strRef>
              <c:f>Sheet5!$A$19</c:f>
              <c:strCache>
                <c:ptCount val="1"/>
                <c:pt idx="0">
                  <c:v>Fuel</c:v>
                </c:pt>
              </c:strCache>
            </c:strRef>
          </c:tx>
          <c:spPr>
            <a:solidFill>
              <a:schemeClr val="accent3"/>
            </a:solidFill>
            <a:ln>
              <a:noFill/>
            </a:ln>
            <a:effectLst/>
          </c:spPr>
          <c:invertIfNegative val="0"/>
          <c:cat>
            <c:strRef>
              <c:f>Sheet5!$B$16:$E$16</c:f>
              <c:strCache>
                <c:ptCount val="4"/>
                <c:pt idx="0">
                  <c:v>Nuclear</c:v>
                </c:pt>
                <c:pt idx="1">
                  <c:v>Fossil Steam</c:v>
                </c:pt>
                <c:pt idx="2">
                  <c:v>Hydro-electric</c:v>
                </c:pt>
                <c:pt idx="3">
                  <c:v>Gas Turbine and Small Scale</c:v>
                </c:pt>
              </c:strCache>
            </c:strRef>
          </c:cat>
          <c:val>
            <c:numRef>
              <c:f>Sheet5!$B$19:$E$19</c:f>
              <c:numCache>
                <c:formatCode>General</c:formatCode>
                <c:ptCount val="4"/>
                <c:pt idx="0">
                  <c:v>6.37</c:v>
                </c:pt>
                <c:pt idx="1">
                  <c:v>28.52</c:v>
                </c:pt>
                <c:pt idx="2">
                  <c:v>0</c:v>
                </c:pt>
                <c:pt idx="3">
                  <c:v>18.59</c:v>
                </c:pt>
              </c:numCache>
            </c:numRef>
          </c:val>
          <c:extLst>
            <c:ext xmlns:c16="http://schemas.microsoft.com/office/drawing/2014/chart" uri="{C3380CC4-5D6E-409C-BE32-E72D297353CC}">
              <c16:uniqueId val="{00000002-706D-4524-B74A-2B524C9EA56B}"/>
            </c:ext>
          </c:extLst>
        </c:ser>
        <c:dLbls>
          <c:showLegendKey val="0"/>
          <c:showVal val="0"/>
          <c:showCatName val="0"/>
          <c:showSerName val="0"/>
          <c:showPercent val="0"/>
          <c:showBubbleSize val="0"/>
        </c:dLbls>
        <c:gapWidth val="150"/>
        <c:overlap val="100"/>
        <c:axId val="1259258463"/>
        <c:axId val="1259258943"/>
      </c:barChart>
      <c:catAx>
        <c:axId val="1259258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9258943"/>
        <c:crosses val="autoZero"/>
        <c:auto val="1"/>
        <c:lblAlgn val="ctr"/>
        <c:lblOffset val="100"/>
        <c:noMultiLvlLbl val="0"/>
      </c:catAx>
      <c:valAx>
        <c:axId val="12592589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Cost (mils per kWh)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9258463"/>
        <c:crosses val="autoZero"/>
        <c:crossBetween val="between"/>
      </c:valAx>
      <c:spPr>
        <a:noFill/>
        <a:ln>
          <a:noFill/>
        </a:ln>
        <a:effectLst/>
      </c:spPr>
    </c:plotArea>
    <c:legend>
      <c:legendPos val="b"/>
      <c:layout>
        <c:manualLayout>
          <c:xMode val="edge"/>
          <c:yMode val="edge"/>
          <c:x val="0.53328745914329945"/>
          <c:y val="5.4408103618162694E-2"/>
          <c:w val="0.42882867750941078"/>
          <c:h val="0.313893820895948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33671666111366E-2"/>
          <c:y val="4.6296296296296294E-2"/>
          <c:w val="0.79241865723674887"/>
          <c:h val="0.77780839895013121"/>
        </c:manualLayout>
      </c:layout>
      <c:barChart>
        <c:barDir val="col"/>
        <c:grouping val="stacked"/>
        <c:varyColors val="0"/>
        <c:ser>
          <c:idx val="0"/>
          <c:order val="0"/>
          <c:tx>
            <c:strRef>
              <c:f>Sheet1!$B$7</c:f>
              <c:strCache>
                <c:ptCount val="1"/>
                <c:pt idx="0">
                  <c:v>In Migrant Construction Workers</c:v>
                </c:pt>
              </c:strCache>
            </c:strRef>
          </c:tx>
          <c:spPr>
            <a:solidFill>
              <a:schemeClr val="accent1"/>
            </a:solidFill>
            <a:ln>
              <a:noFill/>
            </a:ln>
            <a:effectLst/>
          </c:spPr>
          <c:invertIfNegative val="0"/>
          <c:cat>
            <c:numRef>
              <c:f>Sheet1!$A$8:$A$83</c:f>
              <c:numCache>
                <c:formatCode>General</c:formatCode>
                <c:ptCount val="76"/>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pt idx="41">
                  <c:v>26</c:v>
                </c:pt>
                <c:pt idx="42">
                  <c:v>27</c:v>
                </c:pt>
                <c:pt idx="43">
                  <c:v>28</c:v>
                </c:pt>
                <c:pt idx="44">
                  <c:v>29</c:v>
                </c:pt>
                <c:pt idx="45">
                  <c:v>30</c:v>
                </c:pt>
                <c:pt idx="46">
                  <c:v>31</c:v>
                </c:pt>
                <c:pt idx="47">
                  <c:v>32</c:v>
                </c:pt>
                <c:pt idx="48">
                  <c:v>33</c:v>
                </c:pt>
                <c:pt idx="49">
                  <c:v>34</c:v>
                </c:pt>
                <c:pt idx="50">
                  <c:v>35</c:v>
                </c:pt>
                <c:pt idx="51">
                  <c:v>36</c:v>
                </c:pt>
                <c:pt idx="52">
                  <c:v>37</c:v>
                </c:pt>
                <c:pt idx="53">
                  <c:v>38</c:v>
                </c:pt>
                <c:pt idx="54">
                  <c:v>39</c:v>
                </c:pt>
                <c:pt idx="55">
                  <c:v>40</c:v>
                </c:pt>
                <c:pt idx="56">
                  <c:v>41</c:v>
                </c:pt>
                <c:pt idx="57">
                  <c:v>42</c:v>
                </c:pt>
                <c:pt idx="58">
                  <c:v>43</c:v>
                </c:pt>
                <c:pt idx="59">
                  <c:v>44</c:v>
                </c:pt>
                <c:pt idx="60">
                  <c:v>45</c:v>
                </c:pt>
                <c:pt idx="61">
                  <c:v>46</c:v>
                </c:pt>
                <c:pt idx="62">
                  <c:v>47</c:v>
                </c:pt>
                <c:pt idx="63">
                  <c:v>48</c:v>
                </c:pt>
                <c:pt idx="64">
                  <c:v>49</c:v>
                </c:pt>
                <c:pt idx="65">
                  <c:v>50</c:v>
                </c:pt>
                <c:pt idx="66">
                  <c:v>51</c:v>
                </c:pt>
                <c:pt idx="67">
                  <c:v>52</c:v>
                </c:pt>
                <c:pt idx="68">
                  <c:v>53</c:v>
                </c:pt>
                <c:pt idx="69">
                  <c:v>54</c:v>
                </c:pt>
                <c:pt idx="70">
                  <c:v>55</c:v>
                </c:pt>
                <c:pt idx="71">
                  <c:v>56</c:v>
                </c:pt>
                <c:pt idx="72">
                  <c:v>57</c:v>
                </c:pt>
                <c:pt idx="73">
                  <c:v>58</c:v>
                </c:pt>
                <c:pt idx="74">
                  <c:v>59</c:v>
                </c:pt>
                <c:pt idx="75">
                  <c:v>60</c:v>
                </c:pt>
              </c:numCache>
            </c:numRef>
          </c:cat>
          <c:val>
            <c:numRef>
              <c:f>Sheet1!$B$8:$B$83</c:f>
              <c:numCache>
                <c:formatCode>General</c:formatCode>
                <c:ptCount val="76"/>
                <c:pt idx="0">
                  <c:v>1</c:v>
                </c:pt>
                <c:pt idx="1">
                  <c:v>36</c:v>
                </c:pt>
                <c:pt idx="2">
                  <c:v>43</c:v>
                </c:pt>
                <c:pt idx="3">
                  <c:v>62</c:v>
                </c:pt>
                <c:pt idx="4">
                  <c:v>81</c:v>
                </c:pt>
                <c:pt idx="5">
                  <c:v>117</c:v>
                </c:pt>
                <c:pt idx="6">
                  <c:v>143</c:v>
                </c:pt>
                <c:pt idx="7">
                  <c:v>198</c:v>
                </c:pt>
                <c:pt idx="8">
                  <c:v>252</c:v>
                </c:pt>
                <c:pt idx="9">
                  <c:v>299</c:v>
                </c:pt>
                <c:pt idx="10">
                  <c:v>382</c:v>
                </c:pt>
                <c:pt idx="11">
                  <c:v>482</c:v>
                </c:pt>
                <c:pt idx="12">
                  <c:v>525</c:v>
                </c:pt>
                <c:pt idx="13">
                  <c:v>590</c:v>
                </c:pt>
                <c:pt idx="14">
                  <c:v>644</c:v>
                </c:pt>
                <c:pt idx="15">
                  <c:v>733</c:v>
                </c:pt>
                <c:pt idx="16">
                  <c:v>886</c:v>
                </c:pt>
                <c:pt idx="17">
                  <c:v>929</c:v>
                </c:pt>
                <c:pt idx="18">
                  <c:v>1061</c:v>
                </c:pt>
                <c:pt idx="19">
                  <c:v>1195</c:v>
                </c:pt>
                <c:pt idx="20">
                  <c:v>1297</c:v>
                </c:pt>
                <c:pt idx="21">
                  <c:v>1373</c:v>
                </c:pt>
                <c:pt idx="22">
                  <c:v>1477</c:v>
                </c:pt>
                <c:pt idx="23">
                  <c:v>1506</c:v>
                </c:pt>
                <c:pt idx="24">
                  <c:v>1527</c:v>
                </c:pt>
                <c:pt idx="25">
                  <c:v>1537</c:v>
                </c:pt>
                <c:pt idx="26">
                  <c:v>1557</c:v>
                </c:pt>
                <c:pt idx="27">
                  <c:v>1551</c:v>
                </c:pt>
                <c:pt idx="28">
                  <c:v>1559</c:v>
                </c:pt>
                <c:pt idx="29">
                  <c:v>1567</c:v>
                </c:pt>
                <c:pt idx="30">
                  <c:v>1563</c:v>
                </c:pt>
                <c:pt idx="31">
                  <c:v>1565</c:v>
                </c:pt>
                <c:pt idx="32">
                  <c:v>1536</c:v>
                </c:pt>
                <c:pt idx="33">
                  <c:v>1570</c:v>
                </c:pt>
                <c:pt idx="34">
                  <c:v>1552</c:v>
                </c:pt>
                <c:pt idx="35">
                  <c:v>1547</c:v>
                </c:pt>
                <c:pt idx="36">
                  <c:v>1569</c:v>
                </c:pt>
                <c:pt idx="37">
                  <c:v>1549</c:v>
                </c:pt>
                <c:pt idx="38">
                  <c:v>1549</c:v>
                </c:pt>
                <c:pt idx="39">
                  <c:v>1553</c:v>
                </c:pt>
                <c:pt idx="40">
                  <c:v>1553</c:v>
                </c:pt>
                <c:pt idx="41">
                  <c:v>1550</c:v>
                </c:pt>
                <c:pt idx="42">
                  <c:v>1519</c:v>
                </c:pt>
                <c:pt idx="43">
                  <c:v>1465</c:v>
                </c:pt>
                <c:pt idx="44">
                  <c:v>1400</c:v>
                </c:pt>
                <c:pt idx="45">
                  <c:v>1300</c:v>
                </c:pt>
                <c:pt idx="46">
                  <c:v>1165</c:v>
                </c:pt>
                <c:pt idx="47">
                  <c:v>1111</c:v>
                </c:pt>
                <c:pt idx="48">
                  <c:v>1019</c:v>
                </c:pt>
                <c:pt idx="49">
                  <c:v>920</c:v>
                </c:pt>
                <c:pt idx="50">
                  <c:v>863</c:v>
                </c:pt>
                <c:pt idx="51">
                  <c:v>750</c:v>
                </c:pt>
                <c:pt idx="52">
                  <c:v>686</c:v>
                </c:pt>
                <c:pt idx="53">
                  <c:v>542</c:v>
                </c:pt>
                <c:pt idx="54">
                  <c:v>441</c:v>
                </c:pt>
                <c:pt idx="55">
                  <c:v>356</c:v>
                </c:pt>
                <c:pt idx="56">
                  <c:v>326</c:v>
                </c:pt>
                <c:pt idx="57">
                  <c:v>252</c:v>
                </c:pt>
                <c:pt idx="58">
                  <c:v>210</c:v>
                </c:pt>
                <c:pt idx="59">
                  <c:v>132</c:v>
                </c:pt>
                <c:pt idx="60">
                  <c:v>114</c:v>
                </c:pt>
                <c:pt idx="61">
                  <c:v>110</c:v>
                </c:pt>
                <c:pt idx="62">
                  <c:v>71</c:v>
                </c:pt>
                <c:pt idx="63">
                  <c:v>31</c:v>
                </c:pt>
                <c:pt idx="64">
                  <c:v>20</c:v>
                </c:pt>
                <c:pt idx="65">
                  <c:v>13</c:v>
                </c:pt>
                <c:pt idx="66">
                  <c:v>13</c:v>
                </c:pt>
                <c:pt idx="67">
                  <c:v>13</c:v>
                </c:pt>
                <c:pt idx="68">
                  <c:v>13</c:v>
                </c:pt>
                <c:pt idx="69">
                  <c:v>5</c:v>
                </c:pt>
                <c:pt idx="70">
                  <c:v>5</c:v>
                </c:pt>
                <c:pt idx="71">
                  <c:v>0</c:v>
                </c:pt>
                <c:pt idx="72">
                  <c:v>0</c:v>
                </c:pt>
                <c:pt idx="73">
                  <c:v>0</c:v>
                </c:pt>
                <c:pt idx="74">
                  <c:v>0</c:v>
                </c:pt>
                <c:pt idx="75">
                  <c:v>0</c:v>
                </c:pt>
              </c:numCache>
            </c:numRef>
          </c:val>
          <c:extLst>
            <c:ext xmlns:c16="http://schemas.microsoft.com/office/drawing/2014/chart" uri="{C3380CC4-5D6E-409C-BE32-E72D297353CC}">
              <c16:uniqueId val="{00000000-A4F5-4FD5-A573-8AC34A13D58A}"/>
            </c:ext>
          </c:extLst>
        </c:ser>
        <c:ser>
          <c:idx val="1"/>
          <c:order val="1"/>
          <c:tx>
            <c:strRef>
              <c:f>Sheet1!$C$7</c:f>
              <c:strCache>
                <c:ptCount val="1"/>
                <c:pt idx="0">
                  <c:v>Local Construction Workers</c:v>
                </c:pt>
              </c:strCache>
            </c:strRef>
          </c:tx>
          <c:spPr>
            <a:solidFill>
              <a:schemeClr val="accent2"/>
            </a:solidFill>
            <a:ln>
              <a:noFill/>
            </a:ln>
            <a:effectLst/>
          </c:spPr>
          <c:invertIfNegative val="0"/>
          <c:cat>
            <c:numRef>
              <c:f>Sheet1!$A$8:$A$83</c:f>
              <c:numCache>
                <c:formatCode>General</c:formatCode>
                <c:ptCount val="76"/>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pt idx="41">
                  <c:v>26</c:v>
                </c:pt>
                <c:pt idx="42">
                  <c:v>27</c:v>
                </c:pt>
                <c:pt idx="43">
                  <c:v>28</c:v>
                </c:pt>
                <c:pt idx="44">
                  <c:v>29</c:v>
                </c:pt>
                <c:pt idx="45">
                  <c:v>30</c:v>
                </c:pt>
                <c:pt idx="46">
                  <c:v>31</c:v>
                </c:pt>
                <c:pt idx="47">
                  <c:v>32</c:v>
                </c:pt>
                <c:pt idx="48">
                  <c:v>33</c:v>
                </c:pt>
                <c:pt idx="49">
                  <c:v>34</c:v>
                </c:pt>
                <c:pt idx="50">
                  <c:v>35</c:v>
                </c:pt>
                <c:pt idx="51">
                  <c:v>36</c:v>
                </c:pt>
                <c:pt idx="52">
                  <c:v>37</c:v>
                </c:pt>
                <c:pt idx="53">
                  <c:v>38</c:v>
                </c:pt>
                <c:pt idx="54">
                  <c:v>39</c:v>
                </c:pt>
                <c:pt idx="55">
                  <c:v>40</c:v>
                </c:pt>
                <c:pt idx="56">
                  <c:v>41</c:v>
                </c:pt>
                <c:pt idx="57">
                  <c:v>42</c:v>
                </c:pt>
                <c:pt idx="58">
                  <c:v>43</c:v>
                </c:pt>
                <c:pt idx="59">
                  <c:v>44</c:v>
                </c:pt>
                <c:pt idx="60">
                  <c:v>45</c:v>
                </c:pt>
                <c:pt idx="61">
                  <c:v>46</c:v>
                </c:pt>
                <c:pt idx="62">
                  <c:v>47</c:v>
                </c:pt>
                <c:pt idx="63">
                  <c:v>48</c:v>
                </c:pt>
                <c:pt idx="64">
                  <c:v>49</c:v>
                </c:pt>
                <c:pt idx="65">
                  <c:v>50</c:v>
                </c:pt>
                <c:pt idx="66">
                  <c:v>51</c:v>
                </c:pt>
                <c:pt idx="67">
                  <c:v>52</c:v>
                </c:pt>
                <c:pt idx="68">
                  <c:v>53</c:v>
                </c:pt>
                <c:pt idx="69">
                  <c:v>54</c:v>
                </c:pt>
                <c:pt idx="70">
                  <c:v>55</c:v>
                </c:pt>
                <c:pt idx="71">
                  <c:v>56</c:v>
                </c:pt>
                <c:pt idx="72">
                  <c:v>57</c:v>
                </c:pt>
                <c:pt idx="73">
                  <c:v>58</c:v>
                </c:pt>
                <c:pt idx="74">
                  <c:v>59</c:v>
                </c:pt>
                <c:pt idx="75">
                  <c:v>60</c:v>
                </c:pt>
              </c:numCache>
            </c:numRef>
          </c:cat>
          <c:val>
            <c:numRef>
              <c:f>Sheet1!$C$8:$C$83</c:f>
              <c:numCache>
                <c:formatCode>General</c:formatCode>
                <c:ptCount val="76"/>
                <c:pt idx="0">
                  <c:v>0</c:v>
                </c:pt>
                <c:pt idx="1">
                  <c:v>2</c:v>
                </c:pt>
                <c:pt idx="2">
                  <c:v>2</c:v>
                </c:pt>
                <c:pt idx="3">
                  <c:v>3</c:v>
                </c:pt>
                <c:pt idx="4">
                  <c:v>4</c:v>
                </c:pt>
                <c:pt idx="5">
                  <c:v>6</c:v>
                </c:pt>
                <c:pt idx="6">
                  <c:v>8</c:v>
                </c:pt>
                <c:pt idx="7">
                  <c:v>10</c:v>
                </c:pt>
                <c:pt idx="8">
                  <c:v>13</c:v>
                </c:pt>
                <c:pt idx="9">
                  <c:v>16</c:v>
                </c:pt>
                <c:pt idx="10">
                  <c:v>20</c:v>
                </c:pt>
                <c:pt idx="11">
                  <c:v>25</c:v>
                </c:pt>
                <c:pt idx="12">
                  <c:v>28</c:v>
                </c:pt>
                <c:pt idx="13">
                  <c:v>31</c:v>
                </c:pt>
                <c:pt idx="14">
                  <c:v>34</c:v>
                </c:pt>
                <c:pt idx="15">
                  <c:v>39</c:v>
                </c:pt>
                <c:pt idx="16">
                  <c:v>47</c:v>
                </c:pt>
                <c:pt idx="17">
                  <c:v>49</c:v>
                </c:pt>
                <c:pt idx="18">
                  <c:v>56</c:v>
                </c:pt>
                <c:pt idx="19">
                  <c:v>63</c:v>
                </c:pt>
                <c:pt idx="20">
                  <c:v>68</c:v>
                </c:pt>
                <c:pt idx="21">
                  <c:v>72</c:v>
                </c:pt>
                <c:pt idx="22">
                  <c:v>78</c:v>
                </c:pt>
                <c:pt idx="23">
                  <c:v>79</c:v>
                </c:pt>
                <c:pt idx="24">
                  <c:v>80</c:v>
                </c:pt>
                <c:pt idx="25">
                  <c:v>81</c:v>
                </c:pt>
                <c:pt idx="26">
                  <c:v>82</c:v>
                </c:pt>
                <c:pt idx="27">
                  <c:v>82</c:v>
                </c:pt>
                <c:pt idx="28">
                  <c:v>82</c:v>
                </c:pt>
                <c:pt idx="29">
                  <c:v>82</c:v>
                </c:pt>
                <c:pt idx="30">
                  <c:v>82</c:v>
                </c:pt>
                <c:pt idx="31">
                  <c:v>82</c:v>
                </c:pt>
                <c:pt idx="32">
                  <c:v>81</c:v>
                </c:pt>
                <c:pt idx="33">
                  <c:v>83</c:v>
                </c:pt>
                <c:pt idx="34">
                  <c:v>82</c:v>
                </c:pt>
                <c:pt idx="35">
                  <c:v>81</c:v>
                </c:pt>
                <c:pt idx="36">
                  <c:v>83</c:v>
                </c:pt>
                <c:pt idx="37">
                  <c:v>82</c:v>
                </c:pt>
                <c:pt idx="38">
                  <c:v>82</c:v>
                </c:pt>
                <c:pt idx="39">
                  <c:v>82</c:v>
                </c:pt>
                <c:pt idx="40">
                  <c:v>82</c:v>
                </c:pt>
                <c:pt idx="41">
                  <c:v>82</c:v>
                </c:pt>
                <c:pt idx="42">
                  <c:v>80</c:v>
                </c:pt>
                <c:pt idx="43">
                  <c:v>77</c:v>
                </c:pt>
                <c:pt idx="44">
                  <c:v>74</c:v>
                </c:pt>
                <c:pt idx="45">
                  <c:v>68</c:v>
                </c:pt>
                <c:pt idx="46">
                  <c:v>61</c:v>
                </c:pt>
                <c:pt idx="47">
                  <c:v>58</c:v>
                </c:pt>
                <c:pt idx="48">
                  <c:v>54</c:v>
                </c:pt>
                <c:pt idx="49">
                  <c:v>48</c:v>
                </c:pt>
                <c:pt idx="50">
                  <c:v>45</c:v>
                </c:pt>
                <c:pt idx="51">
                  <c:v>39</c:v>
                </c:pt>
                <c:pt idx="52">
                  <c:v>36</c:v>
                </c:pt>
                <c:pt idx="53">
                  <c:v>28</c:v>
                </c:pt>
                <c:pt idx="54">
                  <c:v>23</c:v>
                </c:pt>
                <c:pt idx="55">
                  <c:v>19</c:v>
                </c:pt>
                <c:pt idx="56">
                  <c:v>17</c:v>
                </c:pt>
                <c:pt idx="57">
                  <c:v>13</c:v>
                </c:pt>
                <c:pt idx="58">
                  <c:v>11</c:v>
                </c:pt>
                <c:pt idx="59">
                  <c:v>7</c:v>
                </c:pt>
                <c:pt idx="60">
                  <c:v>6</c:v>
                </c:pt>
                <c:pt idx="61">
                  <c:v>6</c:v>
                </c:pt>
                <c:pt idx="62">
                  <c:v>4</c:v>
                </c:pt>
                <c:pt idx="63">
                  <c:v>2</c:v>
                </c:pt>
                <c:pt idx="64">
                  <c:v>1</c:v>
                </c:pt>
                <c:pt idx="65">
                  <c:v>1</c:v>
                </c:pt>
                <c:pt idx="66">
                  <c:v>1</c:v>
                </c:pt>
                <c:pt idx="67">
                  <c:v>1</c:v>
                </c:pt>
                <c:pt idx="68">
                  <c:v>1</c:v>
                </c:pt>
                <c:pt idx="69">
                  <c:v>0</c:v>
                </c:pt>
                <c:pt idx="70">
                  <c:v>0</c:v>
                </c:pt>
                <c:pt idx="71">
                  <c:v>0</c:v>
                </c:pt>
                <c:pt idx="72">
                  <c:v>0</c:v>
                </c:pt>
                <c:pt idx="73">
                  <c:v>0</c:v>
                </c:pt>
                <c:pt idx="74">
                  <c:v>0</c:v>
                </c:pt>
                <c:pt idx="75">
                  <c:v>0</c:v>
                </c:pt>
              </c:numCache>
            </c:numRef>
          </c:val>
          <c:extLst>
            <c:ext xmlns:c16="http://schemas.microsoft.com/office/drawing/2014/chart" uri="{C3380CC4-5D6E-409C-BE32-E72D297353CC}">
              <c16:uniqueId val="{00000001-A4F5-4FD5-A573-8AC34A13D58A}"/>
            </c:ext>
          </c:extLst>
        </c:ser>
        <c:ser>
          <c:idx val="2"/>
          <c:order val="2"/>
          <c:tx>
            <c:strRef>
              <c:f>Sheet1!$D$7</c:f>
              <c:strCache>
                <c:ptCount val="1"/>
                <c:pt idx="0">
                  <c:v>Operations Personell</c:v>
                </c:pt>
              </c:strCache>
            </c:strRef>
          </c:tx>
          <c:spPr>
            <a:solidFill>
              <a:schemeClr val="accent3"/>
            </a:solidFill>
            <a:ln>
              <a:noFill/>
            </a:ln>
            <a:effectLst/>
          </c:spPr>
          <c:invertIfNegative val="0"/>
          <c:cat>
            <c:numRef>
              <c:f>Sheet1!$A$8:$A$83</c:f>
              <c:numCache>
                <c:formatCode>General</c:formatCode>
                <c:ptCount val="76"/>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pt idx="41">
                  <c:v>26</c:v>
                </c:pt>
                <c:pt idx="42">
                  <c:v>27</c:v>
                </c:pt>
                <c:pt idx="43">
                  <c:v>28</c:v>
                </c:pt>
                <c:pt idx="44">
                  <c:v>29</c:v>
                </c:pt>
                <c:pt idx="45">
                  <c:v>30</c:v>
                </c:pt>
                <c:pt idx="46">
                  <c:v>31</c:v>
                </c:pt>
                <c:pt idx="47">
                  <c:v>32</c:v>
                </c:pt>
                <c:pt idx="48">
                  <c:v>33</c:v>
                </c:pt>
                <c:pt idx="49">
                  <c:v>34</c:v>
                </c:pt>
                <c:pt idx="50">
                  <c:v>35</c:v>
                </c:pt>
                <c:pt idx="51">
                  <c:v>36</c:v>
                </c:pt>
                <c:pt idx="52">
                  <c:v>37</c:v>
                </c:pt>
                <c:pt idx="53">
                  <c:v>38</c:v>
                </c:pt>
                <c:pt idx="54">
                  <c:v>39</c:v>
                </c:pt>
                <c:pt idx="55">
                  <c:v>40</c:v>
                </c:pt>
                <c:pt idx="56">
                  <c:v>41</c:v>
                </c:pt>
                <c:pt idx="57">
                  <c:v>42</c:v>
                </c:pt>
                <c:pt idx="58">
                  <c:v>43</c:v>
                </c:pt>
                <c:pt idx="59">
                  <c:v>44</c:v>
                </c:pt>
                <c:pt idx="60">
                  <c:v>45</c:v>
                </c:pt>
                <c:pt idx="61">
                  <c:v>46</c:v>
                </c:pt>
                <c:pt idx="62">
                  <c:v>47</c:v>
                </c:pt>
                <c:pt idx="63">
                  <c:v>48</c:v>
                </c:pt>
                <c:pt idx="64">
                  <c:v>49</c:v>
                </c:pt>
                <c:pt idx="65">
                  <c:v>50</c:v>
                </c:pt>
                <c:pt idx="66">
                  <c:v>51</c:v>
                </c:pt>
                <c:pt idx="67">
                  <c:v>52</c:v>
                </c:pt>
                <c:pt idx="68">
                  <c:v>53</c:v>
                </c:pt>
                <c:pt idx="69">
                  <c:v>54</c:v>
                </c:pt>
                <c:pt idx="70">
                  <c:v>55</c:v>
                </c:pt>
                <c:pt idx="71">
                  <c:v>56</c:v>
                </c:pt>
                <c:pt idx="72">
                  <c:v>57</c:v>
                </c:pt>
                <c:pt idx="73">
                  <c:v>58</c:v>
                </c:pt>
                <c:pt idx="74">
                  <c:v>59</c:v>
                </c:pt>
                <c:pt idx="75">
                  <c:v>60</c:v>
                </c:pt>
              </c:numCache>
            </c:numRef>
          </c:cat>
          <c:val>
            <c:numRef>
              <c:f>Sheet1!$D$8:$D$83</c:f>
              <c:numCache>
                <c:formatCode>General</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10</c:v>
                </c:pt>
                <c:pt idx="24">
                  <c:v>10</c:v>
                </c:pt>
                <c:pt idx="25">
                  <c:v>10</c:v>
                </c:pt>
                <c:pt idx="26">
                  <c:v>20</c:v>
                </c:pt>
                <c:pt idx="27">
                  <c:v>20</c:v>
                </c:pt>
                <c:pt idx="28">
                  <c:v>20</c:v>
                </c:pt>
                <c:pt idx="29">
                  <c:v>20</c:v>
                </c:pt>
                <c:pt idx="30">
                  <c:v>20</c:v>
                </c:pt>
                <c:pt idx="31">
                  <c:v>20</c:v>
                </c:pt>
                <c:pt idx="32">
                  <c:v>20</c:v>
                </c:pt>
                <c:pt idx="33">
                  <c:v>40</c:v>
                </c:pt>
                <c:pt idx="34">
                  <c:v>40</c:v>
                </c:pt>
                <c:pt idx="35">
                  <c:v>40</c:v>
                </c:pt>
                <c:pt idx="36">
                  <c:v>40</c:v>
                </c:pt>
                <c:pt idx="37">
                  <c:v>60</c:v>
                </c:pt>
                <c:pt idx="38">
                  <c:v>60</c:v>
                </c:pt>
                <c:pt idx="39">
                  <c:v>60</c:v>
                </c:pt>
                <c:pt idx="40">
                  <c:v>60</c:v>
                </c:pt>
                <c:pt idx="41">
                  <c:v>80</c:v>
                </c:pt>
                <c:pt idx="42">
                  <c:v>80</c:v>
                </c:pt>
                <c:pt idx="43">
                  <c:v>80</c:v>
                </c:pt>
                <c:pt idx="44">
                  <c:v>100</c:v>
                </c:pt>
                <c:pt idx="45">
                  <c:v>100</c:v>
                </c:pt>
                <c:pt idx="46">
                  <c:v>100</c:v>
                </c:pt>
                <c:pt idx="47">
                  <c:v>120</c:v>
                </c:pt>
                <c:pt idx="48">
                  <c:v>120</c:v>
                </c:pt>
                <c:pt idx="49">
                  <c:v>120</c:v>
                </c:pt>
                <c:pt idx="50">
                  <c:v>140</c:v>
                </c:pt>
                <c:pt idx="51">
                  <c:v>140</c:v>
                </c:pt>
                <c:pt idx="52">
                  <c:v>140</c:v>
                </c:pt>
                <c:pt idx="53">
                  <c:v>180</c:v>
                </c:pt>
                <c:pt idx="54">
                  <c:v>180</c:v>
                </c:pt>
                <c:pt idx="55">
                  <c:v>180</c:v>
                </c:pt>
                <c:pt idx="56">
                  <c:v>200</c:v>
                </c:pt>
                <c:pt idx="57">
                  <c:v>200</c:v>
                </c:pt>
                <c:pt idx="58">
                  <c:v>225</c:v>
                </c:pt>
                <c:pt idx="59">
                  <c:v>225</c:v>
                </c:pt>
                <c:pt idx="60">
                  <c:v>250</c:v>
                </c:pt>
                <c:pt idx="61">
                  <c:v>250</c:v>
                </c:pt>
                <c:pt idx="62">
                  <c:v>250</c:v>
                </c:pt>
                <c:pt idx="63">
                  <c:v>250</c:v>
                </c:pt>
                <c:pt idx="64">
                  <c:v>250</c:v>
                </c:pt>
                <c:pt idx="65">
                  <c:v>250</c:v>
                </c:pt>
                <c:pt idx="66">
                  <c:v>250</c:v>
                </c:pt>
                <c:pt idx="67">
                  <c:v>250</c:v>
                </c:pt>
                <c:pt idx="68">
                  <c:v>250</c:v>
                </c:pt>
                <c:pt idx="69">
                  <c:v>250</c:v>
                </c:pt>
                <c:pt idx="70">
                  <c:v>250</c:v>
                </c:pt>
                <c:pt idx="71">
                  <c:v>250</c:v>
                </c:pt>
                <c:pt idx="72">
                  <c:v>250</c:v>
                </c:pt>
                <c:pt idx="73">
                  <c:v>250</c:v>
                </c:pt>
                <c:pt idx="74">
                  <c:v>250</c:v>
                </c:pt>
                <c:pt idx="75">
                  <c:v>250</c:v>
                </c:pt>
              </c:numCache>
            </c:numRef>
          </c:val>
          <c:extLst>
            <c:ext xmlns:c16="http://schemas.microsoft.com/office/drawing/2014/chart" uri="{C3380CC4-5D6E-409C-BE32-E72D297353CC}">
              <c16:uniqueId val="{00000002-A4F5-4FD5-A573-8AC34A13D58A}"/>
            </c:ext>
          </c:extLst>
        </c:ser>
        <c:dLbls>
          <c:showLegendKey val="0"/>
          <c:showVal val="0"/>
          <c:showCatName val="0"/>
          <c:showSerName val="0"/>
          <c:showPercent val="0"/>
          <c:showBubbleSize val="0"/>
        </c:dLbls>
        <c:gapWidth val="150"/>
        <c:overlap val="100"/>
        <c:axId val="672338223"/>
        <c:axId val="672338703"/>
      </c:barChart>
      <c:lineChart>
        <c:grouping val="standard"/>
        <c:varyColors val="0"/>
        <c:ser>
          <c:idx val="3"/>
          <c:order val="3"/>
          <c:tx>
            <c:strRef>
              <c:f>Sheet1!$E$7</c:f>
              <c:strCache>
                <c:ptCount val="1"/>
                <c:pt idx="0">
                  <c:v>Total Wages Spent in Region</c:v>
                </c:pt>
              </c:strCache>
            </c:strRef>
          </c:tx>
          <c:spPr>
            <a:ln w="28575" cap="rnd">
              <a:solidFill>
                <a:schemeClr val="tx1"/>
              </a:solidFill>
              <a:round/>
            </a:ln>
            <a:effectLst/>
          </c:spPr>
          <c:marker>
            <c:symbol val="none"/>
          </c:marker>
          <c:cat>
            <c:numRef>
              <c:f>Sheet1!$A$8:$A$83</c:f>
              <c:numCache>
                <c:formatCode>General</c:formatCode>
                <c:ptCount val="76"/>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pt idx="41">
                  <c:v>26</c:v>
                </c:pt>
                <c:pt idx="42">
                  <c:v>27</c:v>
                </c:pt>
                <c:pt idx="43">
                  <c:v>28</c:v>
                </c:pt>
                <c:pt idx="44">
                  <c:v>29</c:v>
                </c:pt>
                <c:pt idx="45">
                  <c:v>30</c:v>
                </c:pt>
                <c:pt idx="46">
                  <c:v>31</c:v>
                </c:pt>
                <c:pt idx="47">
                  <c:v>32</c:v>
                </c:pt>
                <c:pt idx="48">
                  <c:v>33</c:v>
                </c:pt>
                <c:pt idx="49">
                  <c:v>34</c:v>
                </c:pt>
                <c:pt idx="50">
                  <c:v>35</c:v>
                </c:pt>
                <c:pt idx="51">
                  <c:v>36</c:v>
                </c:pt>
                <c:pt idx="52">
                  <c:v>37</c:v>
                </c:pt>
                <c:pt idx="53">
                  <c:v>38</c:v>
                </c:pt>
                <c:pt idx="54">
                  <c:v>39</c:v>
                </c:pt>
                <c:pt idx="55">
                  <c:v>40</c:v>
                </c:pt>
                <c:pt idx="56">
                  <c:v>41</c:v>
                </c:pt>
                <c:pt idx="57">
                  <c:v>42</c:v>
                </c:pt>
                <c:pt idx="58">
                  <c:v>43</c:v>
                </c:pt>
                <c:pt idx="59">
                  <c:v>44</c:v>
                </c:pt>
                <c:pt idx="60">
                  <c:v>45</c:v>
                </c:pt>
                <c:pt idx="61">
                  <c:v>46</c:v>
                </c:pt>
                <c:pt idx="62">
                  <c:v>47</c:v>
                </c:pt>
                <c:pt idx="63">
                  <c:v>48</c:v>
                </c:pt>
                <c:pt idx="64">
                  <c:v>49</c:v>
                </c:pt>
                <c:pt idx="65">
                  <c:v>50</c:v>
                </c:pt>
                <c:pt idx="66">
                  <c:v>51</c:v>
                </c:pt>
                <c:pt idx="67">
                  <c:v>52</c:v>
                </c:pt>
                <c:pt idx="68">
                  <c:v>53</c:v>
                </c:pt>
                <c:pt idx="69">
                  <c:v>54</c:v>
                </c:pt>
                <c:pt idx="70">
                  <c:v>55</c:v>
                </c:pt>
                <c:pt idx="71">
                  <c:v>56</c:v>
                </c:pt>
                <c:pt idx="72">
                  <c:v>57</c:v>
                </c:pt>
                <c:pt idx="73">
                  <c:v>58</c:v>
                </c:pt>
                <c:pt idx="74">
                  <c:v>59</c:v>
                </c:pt>
                <c:pt idx="75">
                  <c:v>60</c:v>
                </c:pt>
              </c:numCache>
            </c:numRef>
          </c:cat>
          <c:val>
            <c:numRef>
              <c:f>Sheet1!$E$8:$E$83</c:f>
              <c:numCache>
                <c:formatCode>General</c:formatCode>
                <c:ptCount val="76"/>
                <c:pt idx="0">
                  <c:v>2613.5</c:v>
                </c:pt>
                <c:pt idx="1">
                  <c:v>94086</c:v>
                </c:pt>
                <c:pt idx="2">
                  <c:v>112380.5</c:v>
                </c:pt>
                <c:pt idx="3">
                  <c:v>162037</c:v>
                </c:pt>
                <c:pt idx="4">
                  <c:v>211693.5</c:v>
                </c:pt>
                <c:pt idx="5">
                  <c:v>305779.5</c:v>
                </c:pt>
                <c:pt idx="6">
                  <c:v>373730.5</c:v>
                </c:pt>
                <c:pt idx="7">
                  <c:v>517473</c:v>
                </c:pt>
                <c:pt idx="8">
                  <c:v>658602</c:v>
                </c:pt>
                <c:pt idx="9">
                  <c:v>781436.5</c:v>
                </c:pt>
                <c:pt idx="10">
                  <c:v>998357</c:v>
                </c:pt>
                <c:pt idx="11">
                  <c:v>1259707</c:v>
                </c:pt>
                <c:pt idx="12">
                  <c:v>1372087.5</c:v>
                </c:pt>
                <c:pt idx="13">
                  <c:v>1541965</c:v>
                </c:pt>
                <c:pt idx="14">
                  <c:v>1683094</c:v>
                </c:pt>
                <c:pt idx="15">
                  <c:v>1915695.5</c:v>
                </c:pt>
                <c:pt idx="16">
                  <c:v>2315561</c:v>
                </c:pt>
                <c:pt idx="17">
                  <c:v>2427941.5</c:v>
                </c:pt>
                <c:pt idx="18">
                  <c:v>2772923.5</c:v>
                </c:pt>
                <c:pt idx="19">
                  <c:v>3123132.5</c:v>
                </c:pt>
                <c:pt idx="20">
                  <c:v>3389709.5</c:v>
                </c:pt>
                <c:pt idx="21">
                  <c:v>3588335.5</c:v>
                </c:pt>
                <c:pt idx="22">
                  <c:v>3860139.5</c:v>
                </c:pt>
                <c:pt idx="23">
                  <c:v>4000866</c:v>
                </c:pt>
                <c:pt idx="24">
                  <c:v>4055749.5</c:v>
                </c:pt>
                <c:pt idx="25">
                  <c:v>4081884.5</c:v>
                </c:pt>
                <c:pt idx="26">
                  <c:v>4199089.5</c:v>
                </c:pt>
                <c:pt idx="27">
                  <c:v>4183408.5</c:v>
                </c:pt>
                <c:pt idx="28">
                  <c:v>4204316.5</c:v>
                </c:pt>
                <c:pt idx="29">
                  <c:v>4225224.5</c:v>
                </c:pt>
                <c:pt idx="30">
                  <c:v>4214770.5</c:v>
                </c:pt>
                <c:pt idx="31">
                  <c:v>4219997.5</c:v>
                </c:pt>
                <c:pt idx="32">
                  <c:v>4144206</c:v>
                </c:pt>
                <c:pt idx="33">
                  <c:v>4362935</c:v>
                </c:pt>
                <c:pt idx="34">
                  <c:v>4315892</c:v>
                </c:pt>
                <c:pt idx="35">
                  <c:v>4302824.5</c:v>
                </c:pt>
                <c:pt idx="36">
                  <c:v>4360321.5</c:v>
                </c:pt>
                <c:pt idx="37">
                  <c:v>4437921.5</c:v>
                </c:pt>
                <c:pt idx="38">
                  <c:v>4437921.5</c:v>
                </c:pt>
                <c:pt idx="39">
                  <c:v>4448375.5</c:v>
                </c:pt>
                <c:pt idx="40">
                  <c:v>4448375.5</c:v>
                </c:pt>
                <c:pt idx="41">
                  <c:v>4570405</c:v>
                </c:pt>
                <c:pt idx="42">
                  <c:v>4489386.5</c:v>
                </c:pt>
                <c:pt idx="43">
                  <c:v>4348257.5</c:v>
                </c:pt>
                <c:pt idx="44">
                  <c:v>4308250</c:v>
                </c:pt>
                <c:pt idx="45">
                  <c:v>4046900</c:v>
                </c:pt>
                <c:pt idx="46">
                  <c:v>3694077.5</c:v>
                </c:pt>
                <c:pt idx="47">
                  <c:v>3682818.5</c:v>
                </c:pt>
                <c:pt idx="48">
                  <c:v>3442376.5</c:v>
                </c:pt>
                <c:pt idx="49">
                  <c:v>3183640</c:v>
                </c:pt>
                <c:pt idx="50">
                  <c:v>3164540.5</c:v>
                </c:pt>
                <c:pt idx="51">
                  <c:v>2869215</c:v>
                </c:pt>
                <c:pt idx="52">
                  <c:v>2701951</c:v>
                </c:pt>
                <c:pt idx="53">
                  <c:v>2585347</c:v>
                </c:pt>
                <c:pt idx="54">
                  <c:v>2321383.5</c:v>
                </c:pt>
                <c:pt idx="55">
                  <c:v>2099236</c:v>
                </c:pt>
                <c:pt idx="56">
                  <c:v>2150701</c:v>
                </c:pt>
                <c:pt idx="57">
                  <c:v>1957302</c:v>
                </c:pt>
                <c:pt idx="58">
                  <c:v>2009872.5</c:v>
                </c:pt>
                <c:pt idx="59">
                  <c:v>1806019.5</c:v>
                </c:pt>
                <c:pt idx="60">
                  <c:v>1921314</c:v>
                </c:pt>
                <c:pt idx="61">
                  <c:v>1910860</c:v>
                </c:pt>
                <c:pt idx="62">
                  <c:v>1808933.5</c:v>
                </c:pt>
                <c:pt idx="63">
                  <c:v>1704393.5</c:v>
                </c:pt>
                <c:pt idx="64">
                  <c:v>1675645</c:v>
                </c:pt>
                <c:pt idx="65">
                  <c:v>1657350.5</c:v>
                </c:pt>
                <c:pt idx="66">
                  <c:v>1657350.5</c:v>
                </c:pt>
                <c:pt idx="67">
                  <c:v>1657350.5</c:v>
                </c:pt>
                <c:pt idx="68">
                  <c:v>1657350.5</c:v>
                </c:pt>
                <c:pt idx="69">
                  <c:v>1636442.5</c:v>
                </c:pt>
                <c:pt idx="70">
                  <c:v>1636442.5</c:v>
                </c:pt>
                <c:pt idx="71">
                  <c:v>1623375</c:v>
                </c:pt>
                <c:pt idx="72">
                  <c:v>1623375</c:v>
                </c:pt>
                <c:pt idx="73">
                  <c:v>1623375</c:v>
                </c:pt>
                <c:pt idx="74">
                  <c:v>1623375</c:v>
                </c:pt>
                <c:pt idx="75">
                  <c:v>1623375</c:v>
                </c:pt>
              </c:numCache>
            </c:numRef>
          </c:val>
          <c:smooth val="0"/>
          <c:extLst>
            <c:ext xmlns:c16="http://schemas.microsoft.com/office/drawing/2014/chart" uri="{C3380CC4-5D6E-409C-BE32-E72D297353CC}">
              <c16:uniqueId val="{00000003-A4F5-4FD5-A573-8AC34A13D58A}"/>
            </c:ext>
          </c:extLst>
        </c:ser>
        <c:dLbls>
          <c:showLegendKey val="0"/>
          <c:showVal val="0"/>
          <c:showCatName val="0"/>
          <c:showSerName val="0"/>
          <c:showPercent val="0"/>
          <c:showBubbleSize val="0"/>
        </c:dLbls>
        <c:marker val="1"/>
        <c:smooth val="0"/>
        <c:axId val="1355600623"/>
        <c:axId val="1355599663"/>
      </c:lineChart>
      <c:catAx>
        <c:axId val="67233822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 (month 0 indicates</a:t>
                </a:r>
                <a:r>
                  <a:rPr lang="en-US" baseline="0"/>
                  <a:t> receipt of construction permit)</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2338703"/>
        <c:crosses val="autoZero"/>
        <c:auto val="1"/>
        <c:lblAlgn val="ctr"/>
        <c:lblOffset val="100"/>
        <c:noMultiLvlLbl val="0"/>
      </c:catAx>
      <c:valAx>
        <c:axId val="6723387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Workforce (count)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2338223"/>
        <c:crosses val="autoZero"/>
        <c:crossBetween val="between"/>
      </c:valAx>
      <c:valAx>
        <c:axId val="1355599663"/>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Wages</a:t>
                </a:r>
                <a:r>
                  <a:rPr lang="en-US" baseline="0"/>
                  <a:t> Spent in the Region</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k;\-#,##0\k"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5600623"/>
        <c:crosses val="max"/>
        <c:crossBetween val="between"/>
        <c:dispUnits>
          <c:builtInUnit val="thousands"/>
        </c:dispUnits>
      </c:valAx>
      <c:catAx>
        <c:axId val="1355600623"/>
        <c:scaling>
          <c:orientation val="minMax"/>
        </c:scaling>
        <c:delete val="1"/>
        <c:axPos val="b"/>
        <c:numFmt formatCode="General" sourceLinked="1"/>
        <c:majorTickMark val="out"/>
        <c:minorTickMark val="none"/>
        <c:tickLblPos val="nextTo"/>
        <c:crossAx val="1355599663"/>
        <c:crosses val="autoZero"/>
        <c:auto val="1"/>
        <c:lblAlgn val="ctr"/>
        <c:lblOffset val="100"/>
        <c:noMultiLvlLbl val="0"/>
      </c:catAx>
      <c:spPr>
        <a:noFill/>
        <a:ln>
          <a:noFill/>
        </a:ln>
        <a:effectLst/>
      </c:spPr>
    </c:plotArea>
    <c:legend>
      <c:legendPos val="b"/>
      <c:layout>
        <c:manualLayout>
          <c:xMode val="edge"/>
          <c:yMode val="edge"/>
          <c:x val="0.64698734773537925"/>
          <c:y val="5.1504082822980461E-2"/>
          <c:w val="0.23758227336967494"/>
          <c:h val="0.4733807232429279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64214575917736"/>
          <c:y val="5.0925925925925923E-2"/>
          <c:w val="0.85880235860928344"/>
          <c:h val="0.78199803149606295"/>
        </c:manualLayout>
      </c:layout>
      <c:barChart>
        <c:barDir val="col"/>
        <c:grouping val="stacked"/>
        <c:varyColors val="0"/>
        <c:ser>
          <c:idx val="0"/>
          <c:order val="0"/>
          <c:tx>
            <c:strRef>
              <c:f>Sheet1!$J$7</c:f>
              <c:strCache>
                <c:ptCount val="1"/>
                <c:pt idx="0">
                  <c:v>New Indirect Jobs (in-migrants)</c:v>
                </c:pt>
              </c:strCache>
            </c:strRef>
          </c:tx>
          <c:spPr>
            <a:solidFill>
              <a:schemeClr val="accent1"/>
            </a:solidFill>
            <a:ln>
              <a:noFill/>
            </a:ln>
            <a:effectLst/>
          </c:spPr>
          <c:invertIfNegative val="0"/>
          <c:cat>
            <c:numRef>
              <c:f>Sheet1!$I$8:$I$83</c:f>
              <c:numCache>
                <c:formatCode>General</c:formatCode>
                <c:ptCount val="76"/>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pt idx="41">
                  <c:v>26</c:v>
                </c:pt>
                <c:pt idx="42">
                  <c:v>27</c:v>
                </c:pt>
                <c:pt idx="43">
                  <c:v>28</c:v>
                </c:pt>
                <c:pt idx="44">
                  <c:v>29</c:v>
                </c:pt>
                <c:pt idx="45">
                  <c:v>30</c:v>
                </c:pt>
                <c:pt idx="46">
                  <c:v>31</c:v>
                </c:pt>
                <c:pt idx="47">
                  <c:v>32</c:v>
                </c:pt>
                <c:pt idx="48">
                  <c:v>33</c:v>
                </c:pt>
                <c:pt idx="49">
                  <c:v>34</c:v>
                </c:pt>
                <c:pt idx="50">
                  <c:v>35</c:v>
                </c:pt>
                <c:pt idx="51">
                  <c:v>36</c:v>
                </c:pt>
                <c:pt idx="52">
                  <c:v>37</c:v>
                </c:pt>
                <c:pt idx="53">
                  <c:v>38</c:v>
                </c:pt>
                <c:pt idx="54">
                  <c:v>39</c:v>
                </c:pt>
                <c:pt idx="55">
                  <c:v>40</c:v>
                </c:pt>
                <c:pt idx="56">
                  <c:v>41</c:v>
                </c:pt>
                <c:pt idx="57">
                  <c:v>42</c:v>
                </c:pt>
                <c:pt idx="58">
                  <c:v>43</c:v>
                </c:pt>
                <c:pt idx="59">
                  <c:v>44</c:v>
                </c:pt>
                <c:pt idx="60">
                  <c:v>45</c:v>
                </c:pt>
                <c:pt idx="61">
                  <c:v>46</c:v>
                </c:pt>
                <c:pt idx="62">
                  <c:v>47</c:v>
                </c:pt>
                <c:pt idx="63">
                  <c:v>48</c:v>
                </c:pt>
                <c:pt idx="64">
                  <c:v>49</c:v>
                </c:pt>
                <c:pt idx="65">
                  <c:v>50</c:v>
                </c:pt>
                <c:pt idx="66">
                  <c:v>51</c:v>
                </c:pt>
                <c:pt idx="67">
                  <c:v>52</c:v>
                </c:pt>
                <c:pt idx="68">
                  <c:v>53</c:v>
                </c:pt>
                <c:pt idx="69">
                  <c:v>54</c:v>
                </c:pt>
                <c:pt idx="70">
                  <c:v>55</c:v>
                </c:pt>
                <c:pt idx="71">
                  <c:v>56</c:v>
                </c:pt>
                <c:pt idx="72">
                  <c:v>57</c:v>
                </c:pt>
                <c:pt idx="73">
                  <c:v>58</c:v>
                </c:pt>
                <c:pt idx="74">
                  <c:v>59</c:v>
                </c:pt>
                <c:pt idx="75">
                  <c:v>60</c:v>
                </c:pt>
              </c:numCache>
            </c:numRef>
          </c:cat>
          <c:val>
            <c:numRef>
              <c:f>Sheet1!$J$8:$J$83</c:f>
              <c:numCache>
                <c:formatCode>General</c:formatCode>
                <c:ptCount val="76"/>
                <c:pt idx="0">
                  <c:v>0</c:v>
                </c:pt>
                <c:pt idx="1">
                  <c:v>5</c:v>
                </c:pt>
                <c:pt idx="2">
                  <c:v>7</c:v>
                </c:pt>
                <c:pt idx="3">
                  <c:v>10</c:v>
                </c:pt>
                <c:pt idx="4">
                  <c:v>12</c:v>
                </c:pt>
                <c:pt idx="5">
                  <c:v>18</c:v>
                </c:pt>
                <c:pt idx="6">
                  <c:v>22</c:v>
                </c:pt>
                <c:pt idx="7">
                  <c:v>31</c:v>
                </c:pt>
                <c:pt idx="8">
                  <c:v>39</c:v>
                </c:pt>
                <c:pt idx="9">
                  <c:v>46</c:v>
                </c:pt>
                <c:pt idx="10">
                  <c:v>60</c:v>
                </c:pt>
                <c:pt idx="11">
                  <c:v>75</c:v>
                </c:pt>
                <c:pt idx="12">
                  <c:v>82</c:v>
                </c:pt>
                <c:pt idx="13">
                  <c:v>92</c:v>
                </c:pt>
                <c:pt idx="14">
                  <c:v>100</c:v>
                </c:pt>
                <c:pt idx="15">
                  <c:v>114</c:v>
                </c:pt>
                <c:pt idx="16">
                  <c:v>138</c:v>
                </c:pt>
                <c:pt idx="17">
                  <c:v>145</c:v>
                </c:pt>
                <c:pt idx="18">
                  <c:v>166</c:v>
                </c:pt>
                <c:pt idx="19">
                  <c:v>186</c:v>
                </c:pt>
                <c:pt idx="20">
                  <c:v>202</c:v>
                </c:pt>
                <c:pt idx="21">
                  <c:v>214</c:v>
                </c:pt>
                <c:pt idx="22">
                  <c:v>230</c:v>
                </c:pt>
                <c:pt idx="23">
                  <c:v>242</c:v>
                </c:pt>
                <c:pt idx="24">
                  <c:v>246</c:v>
                </c:pt>
                <c:pt idx="25">
                  <c:v>248</c:v>
                </c:pt>
                <c:pt idx="26">
                  <c:v>258</c:v>
                </c:pt>
                <c:pt idx="27">
                  <c:v>257</c:v>
                </c:pt>
                <c:pt idx="28">
                  <c:v>258</c:v>
                </c:pt>
                <c:pt idx="29">
                  <c:v>260</c:v>
                </c:pt>
                <c:pt idx="30">
                  <c:v>259</c:v>
                </c:pt>
                <c:pt idx="31">
                  <c:v>259</c:v>
                </c:pt>
                <c:pt idx="32">
                  <c:v>255</c:v>
                </c:pt>
                <c:pt idx="33">
                  <c:v>276</c:v>
                </c:pt>
                <c:pt idx="34">
                  <c:v>273</c:v>
                </c:pt>
                <c:pt idx="35">
                  <c:v>272</c:v>
                </c:pt>
                <c:pt idx="36">
                  <c:v>275</c:v>
                </c:pt>
                <c:pt idx="37">
                  <c:v>288</c:v>
                </c:pt>
                <c:pt idx="38">
                  <c:v>288</c:v>
                </c:pt>
                <c:pt idx="39">
                  <c:v>288</c:v>
                </c:pt>
                <c:pt idx="40">
                  <c:v>288</c:v>
                </c:pt>
                <c:pt idx="41">
                  <c:v>303</c:v>
                </c:pt>
                <c:pt idx="42">
                  <c:v>298</c:v>
                </c:pt>
                <c:pt idx="43">
                  <c:v>290</c:v>
                </c:pt>
                <c:pt idx="44">
                  <c:v>295</c:v>
                </c:pt>
                <c:pt idx="45">
                  <c:v>280</c:v>
                </c:pt>
                <c:pt idx="46">
                  <c:v>258</c:v>
                </c:pt>
                <c:pt idx="47">
                  <c:v>266</c:v>
                </c:pt>
                <c:pt idx="48">
                  <c:v>251</c:v>
                </c:pt>
                <c:pt idx="49">
                  <c:v>235</c:v>
                </c:pt>
                <c:pt idx="50">
                  <c:v>242</c:v>
                </c:pt>
                <c:pt idx="51">
                  <c:v>225</c:v>
                </c:pt>
                <c:pt idx="52">
                  <c:v>214</c:v>
                </c:pt>
                <c:pt idx="53">
                  <c:v>223</c:v>
                </c:pt>
                <c:pt idx="54">
                  <c:v>207</c:v>
                </c:pt>
                <c:pt idx="55">
                  <c:v>194</c:v>
                </c:pt>
                <c:pt idx="56">
                  <c:v>204</c:v>
                </c:pt>
                <c:pt idx="57">
                  <c:v>193</c:v>
                </c:pt>
                <c:pt idx="58">
                  <c:v>205</c:v>
                </c:pt>
                <c:pt idx="59">
                  <c:v>193</c:v>
                </c:pt>
                <c:pt idx="60">
                  <c:v>210</c:v>
                </c:pt>
                <c:pt idx="61">
                  <c:v>209</c:v>
                </c:pt>
                <c:pt idx="62">
                  <c:v>203</c:v>
                </c:pt>
                <c:pt idx="63">
                  <c:v>197</c:v>
                </c:pt>
                <c:pt idx="64">
                  <c:v>195</c:v>
                </c:pt>
                <c:pt idx="65">
                  <c:v>194</c:v>
                </c:pt>
                <c:pt idx="66">
                  <c:v>194</c:v>
                </c:pt>
                <c:pt idx="67">
                  <c:v>194</c:v>
                </c:pt>
                <c:pt idx="68">
                  <c:v>194</c:v>
                </c:pt>
                <c:pt idx="69">
                  <c:v>192</c:v>
                </c:pt>
                <c:pt idx="70">
                  <c:v>192</c:v>
                </c:pt>
                <c:pt idx="71">
                  <c:v>192</c:v>
                </c:pt>
                <c:pt idx="72">
                  <c:v>192</c:v>
                </c:pt>
                <c:pt idx="73">
                  <c:v>192</c:v>
                </c:pt>
                <c:pt idx="74">
                  <c:v>192</c:v>
                </c:pt>
                <c:pt idx="75">
                  <c:v>192</c:v>
                </c:pt>
              </c:numCache>
            </c:numRef>
          </c:val>
          <c:extLst>
            <c:ext xmlns:c16="http://schemas.microsoft.com/office/drawing/2014/chart" uri="{C3380CC4-5D6E-409C-BE32-E72D297353CC}">
              <c16:uniqueId val="{00000000-7CA6-4206-96FD-94A32393A9C0}"/>
            </c:ext>
          </c:extLst>
        </c:ser>
        <c:ser>
          <c:idx val="1"/>
          <c:order val="1"/>
          <c:tx>
            <c:strRef>
              <c:f>Sheet1!$K$7</c:f>
              <c:strCache>
                <c:ptCount val="1"/>
                <c:pt idx="0">
                  <c:v>New Indirect Jobs (local)</c:v>
                </c:pt>
              </c:strCache>
            </c:strRef>
          </c:tx>
          <c:spPr>
            <a:solidFill>
              <a:schemeClr val="accent2"/>
            </a:solidFill>
            <a:ln>
              <a:noFill/>
            </a:ln>
            <a:effectLst/>
          </c:spPr>
          <c:invertIfNegative val="0"/>
          <c:cat>
            <c:numRef>
              <c:f>Sheet1!$I$8:$I$83</c:f>
              <c:numCache>
                <c:formatCode>General</c:formatCode>
                <c:ptCount val="76"/>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pt idx="41">
                  <c:v>26</c:v>
                </c:pt>
                <c:pt idx="42">
                  <c:v>27</c:v>
                </c:pt>
                <c:pt idx="43">
                  <c:v>28</c:v>
                </c:pt>
                <c:pt idx="44">
                  <c:v>29</c:v>
                </c:pt>
                <c:pt idx="45">
                  <c:v>30</c:v>
                </c:pt>
                <c:pt idx="46">
                  <c:v>31</c:v>
                </c:pt>
                <c:pt idx="47">
                  <c:v>32</c:v>
                </c:pt>
                <c:pt idx="48">
                  <c:v>33</c:v>
                </c:pt>
                <c:pt idx="49">
                  <c:v>34</c:v>
                </c:pt>
                <c:pt idx="50">
                  <c:v>35</c:v>
                </c:pt>
                <c:pt idx="51">
                  <c:v>36</c:v>
                </c:pt>
                <c:pt idx="52">
                  <c:v>37</c:v>
                </c:pt>
                <c:pt idx="53">
                  <c:v>38</c:v>
                </c:pt>
                <c:pt idx="54">
                  <c:v>39</c:v>
                </c:pt>
                <c:pt idx="55">
                  <c:v>40</c:v>
                </c:pt>
                <c:pt idx="56">
                  <c:v>41</c:v>
                </c:pt>
                <c:pt idx="57">
                  <c:v>42</c:v>
                </c:pt>
                <c:pt idx="58">
                  <c:v>43</c:v>
                </c:pt>
                <c:pt idx="59">
                  <c:v>44</c:v>
                </c:pt>
                <c:pt idx="60">
                  <c:v>45</c:v>
                </c:pt>
                <c:pt idx="61">
                  <c:v>46</c:v>
                </c:pt>
                <c:pt idx="62">
                  <c:v>47</c:v>
                </c:pt>
                <c:pt idx="63">
                  <c:v>48</c:v>
                </c:pt>
                <c:pt idx="64">
                  <c:v>49</c:v>
                </c:pt>
                <c:pt idx="65">
                  <c:v>50</c:v>
                </c:pt>
                <c:pt idx="66">
                  <c:v>51</c:v>
                </c:pt>
                <c:pt idx="67">
                  <c:v>52</c:v>
                </c:pt>
                <c:pt idx="68">
                  <c:v>53</c:v>
                </c:pt>
                <c:pt idx="69">
                  <c:v>54</c:v>
                </c:pt>
                <c:pt idx="70">
                  <c:v>55</c:v>
                </c:pt>
                <c:pt idx="71">
                  <c:v>56</c:v>
                </c:pt>
                <c:pt idx="72">
                  <c:v>57</c:v>
                </c:pt>
                <c:pt idx="73">
                  <c:v>58</c:v>
                </c:pt>
                <c:pt idx="74">
                  <c:v>59</c:v>
                </c:pt>
                <c:pt idx="75">
                  <c:v>60</c:v>
                </c:pt>
              </c:numCache>
            </c:numRef>
          </c:cat>
          <c:val>
            <c:numRef>
              <c:f>Sheet1!$K$8:$K$83</c:f>
              <c:numCache>
                <c:formatCode>General</c:formatCode>
                <c:ptCount val="76"/>
                <c:pt idx="0">
                  <c:v>0</c:v>
                </c:pt>
                <c:pt idx="1">
                  <c:v>9</c:v>
                </c:pt>
                <c:pt idx="2">
                  <c:v>10</c:v>
                </c:pt>
                <c:pt idx="3">
                  <c:v>15</c:v>
                </c:pt>
                <c:pt idx="4">
                  <c:v>20</c:v>
                </c:pt>
                <c:pt idx="5">
                  <c:v>29</c:v>
                </c:pt>
                <c:pt idx="6">
                  <c:v>35</c:v>
                </c:pt>
                <c:pt idx="7">
                  <c:v>48</c:v>
                </c:pt>
                <c:pt idx="8">
                  <c:v>62</c:v>
                </c:pt>
                <c:pt idx="9">
                  <c:v>73</c:v>
                </c:pt>
                <c:pt idx="10">
                  <c:v>93</c:v>
                </c:pt>
                <c:pt idx="11">
                  <c:v>118</c:v>
                </c:pt>
                <c:pt idx="12">
                  <c:v>128</c:v>
                </c:pt>
                <c:pt idx="13">
                  <c:v>144</c:v>
                </c:pt>
                <c:pt idx="14">
                  <c:v>157</c:v>
                </c:pt>
                <c:pt idx="15">
                  <c:v>179</c:v>
                </c:pt>
                <c:pt idx="16">
                  <c:v>216</c:v>
                </c:pt>
                <c:pt idx="17">
                  <c:v>226</c:v>
                </c:pt>
                <c:pt idx="18">
                  <c:v>258</c:v>
                </c:pt>
                <c:pt idx="19">
                  <c:v>291</c:v>
                </c:pt>
                <c:pt idx="20">
                  <c:v>316</c:v>
                </c:pt>
                <c:pt idx="21">
                  <c:v>334</c:v>
                </c:pt>
                <c:pt idx="22">
                  <c:v>360</c:v>
                </c:pt>
                <c:pt idx="23">
                  <c:v>379</c:v>
                </c:pt>
                <c:pt idx="24">
                  <c:v>384</c:v>
                </c:pt>
                <c:pt idx="25">
                  <c:v>386</c:v>
                </c:pt>
                <c:pt idx="26">
                  <c:v>403</c:v>
                </c:pt>
                <c:pt idx="27">
                  <c:v>402</c:v>
                </c:pt>
                <c:pt idx="28">
                  <c:v>404</c:v>
                </c:pt>
                <c:pt idx="29">
                  <c:v>405</c:v>
                </c:pt>
                <c:pt idx="30">
                  <c:v>405</c:v>
                </c:pt>
                <c:pt idx="31">
                  <c:v>405</c:v>
                </c:pt>
                <c:pt idx="32">
                  <c:v>398</c:v>
                </c:pt>
                <c:pt idx="33">
                  <c:v>430</c:v>
                </c:pt>
                <c:pt idx="34">
                  <c:v>426</c:v>
                </c:pt>
                <c:pt idx="35">
                  <c:v>425</c:v>
                </c:pt>
                <c:pt idx="36">
                  <c:v>430</c:v>
                </c:pt>
                <c:pt idx="37">
                  <c:v>449</c:v>
                </c:pt>
                <c:pt idx="38">
                  <c:v>449</c:v>
                </c:pt>
                <c:pt idx="39">
                  <c:v>450</c:v>
                </c:pt>
                <c:pt idx="40">
                  <c:v>450</c:v>
                </c:pt>
                <c:pt idx="41">
                  <c:v>473</c:v>
                </c:pt>
                <c:pt idx="42">
                  <c:v>466</c:v>
                </c:pt>
                <c:pt idx="43">
                  <c:v>452</c:v>
                </c:pt>
                <c:pt idx="44">
                  <c:v>461</c:v>
                </c:pt>
                <c:pt idx="45">
                  <c:v>436</c:v>
                </c:pt>
                <c:pt idx="46">
                  <c:v>404</c:v>
                </c:pt>
                <c:pt idx="47">
                  <c:v>414</c:v>
                </c:pt>
                <c:pt idx="48">
                  <c:v>392</c:v>
                </c:pt>
                <c:pt idx="49">
                  <c:v>368</c:v>
                </c:pt>
                <c:pt idx="50">
                  <c:v>378</c:v>
                </c:pt>
                <c:pt idx="51">
                  <c:v>350</c:v>
                </c:pt>
                <c:pt idx="52">
                  <c:v>335</c:v>
                </c:pt>
                <c:pt idx="53">
                  <c:v>347</c:v>
                </c:pt>
                <c:pt idx="54">
                  <c:v>323</c:v>
                </c:pt>
                <c:pt idx="55">
                  <c:v>302</c:v>
                </c:pt>
                <c:pt idx="56">
                  <c:v>319</c:v>
                </c:pt>
                <c:pt idx="57">
                  <c:v>301</c:v>
                </c:pt>
                <c:pt idx="58">
                  <c:v>321</c:v>
                </c:pt>
                <c:pt idx="59">
                  <c:v>302</c:v>
                </c:pt>
                <c:pt idx="60">
                  <c:v>327</c:v>
                </c:pt>
                <c:pt idx="61">
                  <c:v>326</c:v>
                </c:pt>
                <c:pt idx="62">
                  <c:v>317</c:v>
                </c:pt>
                <c:pt idx="63">
                  <c:v>307</c:v>
                </c:pt>
                <c:pt idx="64">
                  <c:v>304</c:v>
                </c:pt>
                <c:pt idx="65">
                  <c:v>303</c:v>
                </c:pt>
                <c:pt idx="66">
                  <c:v>303</c:v>
                </c:pt>
                <c:pt idx="67">
                  <c:v>303</c:v>
                </c:pt>
                <c:pt idx="68">
                  <c:v>303</c:v>
                </c:pt>
                <c:pt idx="69">
                  <c:v>301</c:v>
                </c:pt>
                <c:pt idx="70">
                  <c:v>301</c:v>
                </c:pt>
                <c:pt idx="71">
                  <c:v>299</c:v>
                </c:pt>
                <c:pt idx="72">
                  <c:v>299</c:v>
                </c:pt>
                <c:pt idx="73">
                  <c:v>299</c:v>
                </c:pt>
                <c:pt idx="74">
                  <c:v>299</c:v>
                </c:pt>
                <c:pt idx="75">
                  <c:v>299</c:v>
                </c:pt>
              </c:numCache>
            </c:numRef>
          </c:val>
          <c:extLst>
            <c:ext xmlns:c16="http://schemas.microsoft.com/office/drawing/2014/chart" uri="{C3380CC4-5D6E-409C-BE32-E72D297353CC}">
              <c16:uniqueId val="{00000001-7CA6-4206-96FD-94A32393A9C0}"/>
            </c:ext>
          </c:extLst>
        </c:ser>
        <c:dLbls>
          <c:showLegendKey val="0"/>
          <c:showVal val="0"/>
          <c:showCatName val="0"/>
          <c:showSerName val="0"/>
          <c:showPercent val="0"/>
          <c:showBubbleSize val="0"/>
        </c:dLbls>
        <c:gapWidth val="150"/>
        <c:overlap val="100"/>
        <c:axId val="566396111"/>
        <c:axId val="566399471"/>
      </c:barChart>
      <c:catAx>
        <c:axId val="56639611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6399471"/>
        <c:crosses val="autoZero"/>
        <c:auto val="1"/>
        <c:lblAlgn val="ctr"/>
        <c:lblOffset val="100"/>
        <c:noMultiLvlLbl val="0"/>
      </c:catAx>
      <c:valAx>
        <c:axId val="5663994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New</a:t>
                </a:r>
                <a:r>
                  <a:rPr lang="en-US" baseline="0"/>
                  <a:t> jobs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6396111"/>
        <c:crosses val="autoZero"/>
        <c:crossBetween val="between"/>
      </c:valAx>
      <c:spPr>
        <a:noFill/>
        <a:ln>
          <a:noFill/>
        </a:ln>
        <a:effectLst/>
      </c:spPr>
    </c:plotArea>
    <c:legend>
      <c:legendPos val="b"/>
      <c:layout>
        <c:manualLayout>
          <c:xMode val="edge"/>
          <c:yMode val="edge"/>
          <c:x val="0.63343132108486444"/>
          <c:y val="5.4748467692252341E-2"/>
          <c:w val="0.3553593613298337"/>
          <c:h val="0.1751786380785782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LCOECOmpareChart!$B$1</c:f>
              <c:strCache>
                <c:ptCount val="1"/>
                <c:pt idx="0">
                  <c:v>Min</c:v>
                </c:pt>
              </c:strCache>
            </c:strRef>
          </c:tx>
          <c:spPr>
            <a:solidFill>
              <a:srgbClr val="FFFFFF">
                <a:alpha val="0"/>
              </a:srgbClr>
            </a:solidFill>
            <a:ln>
              <a:noFill/>
            </a:ln>
          </c:spPr>
          <c:invertIfNegative val="0"/>
          <c:cat>
            <c:strRef>
              <c:f>LCOECOmpareChart!$A$2:$A$7</c:f>
              <c:strCache>
                <c:ptCount val="6"/>
                <c:pt idx="0">
                  <c:v>Nuclear Restart PPA</c:v>
                </c:pt>
                <c:pt idx="1">
                  <c:v>Advanced Nuclear, including ITC and EDF</c:v>
                </c:pt>
                <c:pt idx="2">
                  <c:v>Solar + Storage, unsubsidized</c:v>
                </c:pt>
                <c:pt idx="3">
                  <c:v>Onshore wind + Storage, unsubsidized</c:v>
                </c:pt>
                <c:pt idx="4">
                  <c:v>Gas Combined Cycle, unsubsidized</c:v>
                </c:pt>
                <c:pt idx="5">
                  <c:v>Coal, unsubsidized</c:v>
                </c:pt>
              </c:strCache>
            </c:strRef>
          </c:cat>
          <c:val>
            <c:numRef>
              <c:f>LCOECOmpareChart!$B$2:$B$7</c:f>
              <c:numCache>
                <c:formatCode>"$"#,##0_);[Red]\("$"#,##0\)</c:formatCode>
                <c:ptCount val="6"/>
                <c:pt idx="0" formatCode="General">
                  <c:v>70</c:v>
                </c:pt>
                <c:pt idx="1">
                  <c:v>75.514598267375007</c:v>
                </c:pt>
                <c:pt idx="2" formatCode="_(&quot;$&quot;* #,##0_);_(&quot;$&quot;* \(#,##0\);_(&quot;$&quot;* &quot;-&quot;??_);_(@_)">
                  <c:v>50</c:v>
                </c:pt>
                <c:pt idx="3" formatCode="_(&quot;$&quot;* #,##0_);_(&quot;$&quot;* \(#,##0\);_(&quot;$&quot;* &quot;-&quot;??_);_(@_)">
                  <c:v>44</c:v>
                </c:pt>
                <c:pt idx="4" formatCode="_(&quot;$&quot;* #,##0_);_(&quot;$&quot;* \(#,##0\);_(&quot;$&quot;* &quot;-&quot;??_);_(@_)">
                  <c:v>48</c:v>
                </c:pt>
                <c:pt idx="5" formatCode="_(&quot;$&quot;* #,##0_);_(&quot;$&quot;* \(#,##0\);_(&quot;$&quot;* &quot;-&quot;??_);_(@_)">
                  <c:v>71</c:v>
                </c:pt>
              </c:numCache>
            </c:numRef>
          </c:val>
          <c:extLst>
            <c:ext xmlns:c16="http://schemas.microsoft.com/office/drawing/2014/chart" uri="{C3380CC4-5D6E-409C-BE32-E72D297353CC}">
              <c16:uniqueId val="{00000000-02C3-4372-AF9B-03C16F1058D8}"/>
            </c:ext>
          </c:extLst>
        </c:ser>
        <c:ser>
          <c:idx val="1"/>
          <c:order val="1"/>
          <c:tx>
            <c:strRef>
              <c:f>LCOECOmpareChart!$D$1</c:f>
              <c:strCache>
                <c:ptCount val="1"/>
                <c:pt idx="0">
                  <c:v>Range</c:v>
                </c:pt>
              </c:strCache>
            </c:strRef>
          </c:tx>
          <c:invertIfNegative val="0"/>
          <c:dPt>
            <c:idx val="0"/>
            <c:invertIfNegative val="0"/>
            <c:bubble3D val="0"/>
            <c:spPr>
              <a:solidFill>
                <a:schemeClr val="accent1">
                  <a:lumMod val="60000"/>
                  <a:lumOff val="40000"/>
                </a:schemeClr>
              </a:solidFill>
            </c:spPr>
            <c:extLst>
              <c:ext xmlns:c16="http://schemas.microsoft.com/office/drawing/2014/chart" uri="{C3380CC4-5D6E-409C-BE32-E72D297353CC}">
                <c16:uniqueId val="{00000002-02C3-4372-AF9B-03C16F1058D8}"/>
              </c:ext>
            </c:extLst>
          </c:dPt>
          <c:dPt>
            <c:idx val="1"/>
            <c:invertIfNegative val="0"/>
            <c:bubble3D val="0"/>
            <c:spPr>
              <a:solidFill>
                <a:schemeClr val="accent2"/>
              </a:solidFill>
            </c:spPr>
            <c:extLst>
              <c:ext xmlns:c16="http://schemas.microsoft.com/office/drawing/2014/chart" uri="{C3380CC4-5D6E-409C-BE32-E72D297353CC}">
                <c16:uniqueId val="{00000004-02C3-4372-AF9B-03C16F1058D8}"/>
              </c:ext>
            </c:extLst>
          </c:dPt>
          <c:dPt>
            <c:idx val="2"/>
            <c:invertIfNegative val="0"/>
            <c:bubble3D val="0"/>
            <c:spPr>
              <a:solidFill>
                <a:schemeClr val="tx2"/>
              </a:solidFill>
            </c:spPr>
            <c:extLst>
              <c:ext xmlns:c16="http://schemas.microsoft.com/office/drawing/2014/chart" uri="{C3380CC4-5D6E-409C-BE32-E72D297353CC}">
                <c16:uniqueId val="{00000006-02C3-4372-AF9B-03C16F1058D8}"/>
              </c:ext>
            </c:extLst>
          </c:dPt>
          <c:dPt>
            <c:idx val="3"/>
            <c:invertIfNegative val="0"/>
            <c:bubble3D val="0"/>
            <c:spPr>
              <a:solidFill>
                <a:schemeClr val="tx2"/>
              </a:solidFill>
            </c:spPr>
            <c:extLst>
              <c:ext xmlns:c16="http://schemas.microsoft.com/office/drawing/2014/chart" uri="{C3380CC4-5D6E-409C-BE32-E72D297353CC}">
                <c16:uniqueId val="{00000008-02C3-4372-AF9B-03C16F1058D8}"/>
              </c:ext>
            </c:extLst>
          </c:dPt>
          <c:dPt>
            <c:idx val="4"/>
            <c:invertIfNegative val="0"/>
            <c:bubble3D val="0"/>
            <c:spPr>
              <a:solidFill>
                <a:schemeClr val="tx2"/>
              </a:solidFill>
            </c:spPr>
            <c:extLst>
              <c:ext xmlns:c16="http://schemas.microsoft.com/office/drawing/2014/chart" uri="{C3380CC4-5D6E-409C-BE32-E72D297353CC}">
                <c16:uniqueId val="{0000000A-02C3-4372-AF9B-03C16F1058D8}"/>
              </c:ext>
            </c:extLst>
          </c:dPt>
          <c:dPt>
            <c:idx val="5"/>
            <c:invertIfNegative val="0"/>
            <c:bubble3D val="0"/>
            <c:spPr>
              <a:solidFill>
                <a:schemeClr val="tx2"/>
              </a:solidFill>
            </c:spPr>
            <c:extLst>
              <c:ext xmlns:c16="http://schemas.microsoft.com/office/drawing/2014/chart" uri="{C3380CC4-5D6E-409C-BE32-E72D297353CC}">
                <c16:uniqueId val="{0000000C-02C3-4372-AF9B-03C16F1058D8}"/>
              </c:ext>
            </c:extLst>
          </c:dPt>
          <c:cat>
            <c:strRef>
              <c:f>LCOECOmpareChart!$A$2:$A$7</c:f>
              <c:strCache>
                <c:ptCount val="6"/>
                <c:pt idx="0">
                  <c:v>Nuclear Restart PPA</c:v>
                </c:pt>
                <c:pt idx="1">
                  <c:v>Advanced Nuclear, including ITC and EDF</c:v>
                </c:pt>
                <c:pt idx="2">
                  <c:v>Solar + Storage, unsubsidized</c:v>
                </c:pt>
                <c:pt idx="3">
                  <c:v>Onshore wind + Storage, unsubsidized</c:v>
                </c:pt>
                <c:pt idx="4">
                  <c:v>Gas Combined Cycle, unsubsidized</c:v>
                </c:pt>
                <c:pt idx="5">
                  <c:v>Coal, unsubsidized</c:v>
                </c:pt>
              </c:strCache>
            </c:strRef>
          </c:cat>
          <c:val>
            <c:numRef>
              <c:f>LCOECOmpareChart!$D$2:$D$7</c:f>
              <c:numCache>
                <c:formatCode>"$"#,##0_);[Red]\("$"#,##0\)</c:formatCode>
                <c:ptCount val="6"/>
                <c:pt idx="0">
                  <c:v>45</c:v>
                </c:pt>
                <c:pt idx="1">
                  <c:v>65.412784245265712</c:v>
                </c:pt>
                <c:pt idx="2" formatCode="General">
                  <c:v>81</c:v>
                </c:pt>
                <c:pt idx="3" formatCode="General">
                  <c:v>79</c:v>
                </c:pt>
                <c:pt idx="4" formatCode="General">
                  <c:v>61</c:v>
                </c:pt>
                <c:pt idx="5" formatCode="General">
                  <c:v>72</c:v>
                </c:pt>
              </c:numCache>
            </c:numRef>
          </c:val>
          <c:extLst>
            <c:ext xmlns:c16="http://schemas.microsoft.com/office/drawing/2014/chart" uri="{C3380CC4-5D6E-409C-BE32-E72D297353CC}">
              <c16:uniqueId val="{0000000D-02C3-4372-AF9B-03C16F1058D8}"/>
            </c:ext>
          </c:extLst>
        </c:ser>
        <c:dLbls>
          <c:showLegendKey val="0"/>
          <c:showVal val="0"/>
          <c:showCatName val="0"/>
          <c:showSerName val="0"/>
          <c:showPercent val="0"/>
          <c:showBubbleSize val="0"/>
        </c:dLbls>
        <c:gapWidth val="150"/>
        <c:overlap val="100"/>
        <c:axId val="50010001"/>
        <c:axId val="50010002"/>
      </c:barChart>
      <c:catAx>
        <c:axId val="50010001"/>
        <c:scaling>
          <c:orientation val="minMax"/>
        </c:scaling>
        <c:delete val="0"/>
        <c:axPos val="l"/>
        <c:numFmt formatCode="General" sourceLinked="0"/>
        <c:majorTickMark val="out"/>
        <c:minorTickMark val="none"/>
        <c:tickLblPos val="nextTo"/>
        <c:txPr>
          <a:bodyPr/>
          <a:lstStyle/>
          <a:p>
            <a:pPr>
              <a:defRPr sz="1600"/>
            </a:pPr>
            <a:endParaRPr lang="en-US"/>
          </a:p>
        </c:txPr>
        <c:crossAx val="50010002"/>
        <c:crosses val="autoZero"/>
        <c:auto val="1"/>
        <c:lblAlgn val="ctr"/>
        <c:lblOffset val="100"/>
        <c:noMultiLvlLbl val="0"/>
      </c:catAx>
      <c:valAx>
        <c:axId val="50010002"/>
        <c:scaling>
          <c:orientation val="minMax"/>
        </c:scaling>
        <c:delete val="0"/>
        <c:axPos val="b"/>
        <c:majorGridlines/>
        <c:title>
          <c:tx>
            <c:rich>
              <a:bodyPr/>
              <a:lstStyle/>
              <a:p>
                <a:pPr>
                  <a:defRPr sz="1600"/>
                </a:pPr>
                <a:r>
                  <a:rPr lang="en-US" sz="1600"/>
                  <a:t>LCOE ($/MWh)</a:t>
                </a:r>
              </a:p>
            </c:rich>
          </c:tx>
          <c:overlay val="0"/>
        </c:title>
        <c:numFmt formatCode="General" sourceLinked="1"/>
        <c:majorTickMark val="out"/>
        <c:minorTickMark val="none"/>
        <c:tickLblPos val="nextTo"/>
        <c:txPr>
          <a:bodyPr/>
          <a:lstStyle/>
          <a:p>
            <a:pPr>
              <a:defRPr sz="1400"/>
            </a:pPr>
            <a:endParaRPr lang="en-US"/>
          </a:p>
        </c:txPr>
        <c:crossAx val="50010001"/>
        <c:crosses val="autoZero"/>
        <c:crossBetween val="between"/>
      </c:valAx>
    </c:plotArea>
    <c:plotVisOnly val="1"/>
    <c:dispBlanksAs val="gap"/>
    <c:showDLblsOverMax val="0"/>
  </c:chart>
  <c:txPr>
    <a:bodyPr/>
    <a:lstStyle/>
    <a:p>
      <a:pPr>
        <a:defRPr sz="1200">
          <a:solidFill>
            <a:srgbClr val="005D93"/>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LCOECOmpareChart!$B$1</c:f>
              <c:strCache>
                <c:ptCount val="1"/>
                <c:pt idx="0">
                  <c:v>Min</c:v>
                </c:pt>
              </c:strCache>
            </c:strRef>
          </c:tx>
          <c:spPr>
            <a:solidFill>
              <a:srgbClr val="FFFFFF">
                <a:alpha val="0"/>
              </a:srgbClr>
            </a:solidFill>
            <a:ln>
              <a:noFill/>
            </a:ln>
          </c:spPr>
          <c:invertIfNegative val="0"/>
          <c:cat>
            <c:strRef>
              <c:f>LCOECOmpareChart!$A$2:$A$7</c:f>
              <c:strCache>
                <c:ptCount val="6"/>
                <c:pt idx="0">
                  <c:v>Nuclear Restart PPA</c:v>
                </c:pt>
                <c:pt idx="1">
                  <c:v>Advanced Nuclear, including ITC and EDF</c:v>
                </c:pt>
                <c:pt idx="2">
                  <c:v>Solar + Storage, unsubsidized</c:v>
                </c:pt>
                <c:pt idx="3">
                  <c:v>Onshore wind + Storage, unsubsidized</c:v>
                </c:pt>
                <c:pt idx="4">
                  <c:v>Gas Combined Cycle, unsubsidized</c:v>
                </c:pt>
                <c:pt idx="5">
                  <c:v>Coal, unsubsidized</c:v>
                </c:pt>
              </c:strCache>
            </c:strRef>
          </c:cat>
          <c:val>
            <c:numRef>
              <c:f>LCOECOmpareChart!$B$2:$B$7</c:f>
              <c:numCache>
                <c:formatCode>"$"#,##0_);[Red]\("$"#,##0\)</c:formatCode>
                <c:ptCount val="6"/>
                <c:pt idx="0" formatCode="General">
                  <c:v>70</c:v>
                </c:pt>
                <c:pt idx="1">
                  <c:v>75.514598267375007</c:v>
                </c:pt>
                <c:pt idx="2" formatCode="_(&quot;$&quot;* #,##0_);_(&quot;$&quot;* \(#,##0\);_(&quot;$&quot;* &quot;-&quot;??_);_(@_)">
                  <c:v>50</c:v>
                </c:pt>
                <c:pt idx="3" formatCode="_(&quot;$&quot;* #,##0_);_(&quot;$&quot;* \(#,##0\);_(&quot;$&quot;* &quot;-&quot;??_);_(@_)">
                  <c:v>44</c:v>
                </c:pt>
                <c:pt idx="4" formatCode="_(&quot;$&quot;* #,##0_);_(&quot;$&quot;* \(#,##0\);_(&quot;$&quot;* &quot;-&quot;??_);_(@_)">
                  <c:v>48</c:v>
                </c:pt>
                <c:pt idx="5" formatCode="_(&quot;$&quot;* #,##0_);_(&quot;$&quot;* \(#,##0\);_(&quot;$&quot;* &quot;-&quot;??_);_(@_)">
                  <c:v>71</c:v>
                </c:pt>
              </c:numCache>
            </c:numRef>
          </c:val>
          <c:extLst>
            <c:ext xmlns:c16="http://schemas.microsoft.com/office/drawing/2014/chart" uri="{C3380CC4-5D6E-409C-BE32-E72D297353CC}">
              <c16:uniqueId val="{00000000-02C3-4372-AF9B-03C16F1058D8}"/>
            </c:ext>
          </c:extLst>
        </c:ser>
        <c:ser>
          <c:idx val="1"/>
          <c:order val="1"/>
          <c:tx>
            <c:strRef>
              <c:f>LCOECOmpareChart!$D$1</c:f>
              <c:strCache>
                <c:ptCount val="1"/>
                <c:pt idx="0">
                  <c:v>Range</c:v>
                </c:pt>
              </c:strCache>
            </c:strRef>
          </c:tx>
          <c:invertIfNegative val="0"/>
          <c:dPt>
            <c:idx val="0"/>
            <c:invertIfNegative val="0"/>
            <c:bubble3D val="0"/>
            <c:spPr>
              <a:solidFill>
                <a:schemeClr val="accent1">
                  <a:lumMod val="60000"/>
                  <a:lumOff val="40000"/>
                </a:schemeClr>
              </a:solidFill>
            </c:spPr>
            <c:extLst>
              <c:ext xmlns:c16="http://schemas.microsoft.com/office/drawing/2014/chart" uri="{C3380CC4-5D6E-409C-BE32-E72D297353CC}">
                <c16:uniqueId val="{00000002-02C3-4372-AF9B-03C16F1058D8}"/>
              </c:ext>
            </c:extLst>
          </c:dPt>
          <c:dPt>
            <c:idx val="1"/>
            <c:invertIfNegative val="0"/>
            <c:bubble3D val="0"/>
            <c:spPr>
              <a:solidFill>
                <a:schemeClr val="accent2"/>
              </a:solidFill>
            </c:spPr>
            <c:extLst>
              <c:ext xmlns:c16="http://schemas.microsoft.com/office/drawing/2014/chart" uri="{C3380CC4-5D6E-409C-BE32-E72D297353CC}">
                <c16:uniqueId val="{00000004-02C3-4372-AF9B-03C16F1058D8}"/>
              </c:ext>
            </c:extLst>
          </c:dPt>
          <c:dPt>
            <c:idx val="2"/>
            <c:invertIfNegative val="0"/>
            <c:bubble3D val="0"/>
            <c:spPr>
              <a:solidFill>
                <a:schemeClr val="tx2"/>
              </a:solidFill>
            </c:spPr>
            <c:extLst>
              <c:ext xmlns:c16="http://schemas.microsoft.com/office/drawing/2014/chart" uri="{C3380CC4-5D6E-409C-BE32-E72D297353CC}">
                <c16:uniqueId val="{00000006-02C3-4372-AF9B-03C16F1058D8}"/>
              </c:ext>
            </c:extLst>
          </c:dPt>
          <c:dPt>
            <c:idx val="3"/>
            <c:invertIfNegative val="0"/>
            <c:bubble3D val="0"/>
            <c:spPr>
              <a:solidFill>
                <a:schemeClr val="tx2"/>
              </a:solidFill>
            </c:spPr>
            <c:extLst>
              <c:ext xmlns:c16="http://schemas.microsoft.com/office/drawing/2014/chart" uri="{C3380CC4-5D6E-409C-BE32-E72D297353CC}">
                <c16:uniqueId val="{00000008-02C3-4372-AF9B-03C16F1058D8}"/>
              </c:ext>
            </c:extLst>
          </c:dPt>
          <c:dPt>
            <c:idx val="4"/>
            <c:invertIfNegative val="0"/>
            <c:bubble3D val="0"/>
            <c:spPr>
              <a:solidFill>
                <a:schemeClr val="tx2"/>
              </a:solidFill>
            </c:spPr>
            <c:extLst>
              <c:ext xmlns:c16="http://schemas.microsoft.com/office/drawing/2014/chart" uri="{C3380CC4-5D6E-409C-BE32-E72D297353CC}">
                <c16:uniqueId val="{0000000A-02C3-4372-AF9B-03C16F1058D8}"/>
              </c:ext>
            </c:extLst>
          </c:dPt>
          <c:dPt>
            <c:idx val="5"/>
            <c:invertIfNegative val="0"/>
            <c:bubble3D val="0"/>
            <c:spPr>
              <a:solidFill>
                <a:schemeClr val="tx2"/>
              </a:solidFill>
            </c:spPr>
            <c:extLst>
              <c:ext xmlns:c16="http://schemas.microsoft.com/office/drawing/2014/chart" uri="{C3380CC4-5D6E-409C-BE32-E72D297353CC}">
                <c16:uniqueId val="{0000000C-02C3-4372-AF9B-03C16F1058D8}"/>
              </c:ext>
            </c:extLst>
          </c:dPt>
          <c:cat>
            <c:strRef>
              <c:f>LCOECOmpareChart!$A$2:$A$7</c:f>
              <c:strCache>
                <c:ptCount val="6"/>
                <c:pt idx="0">
                  <c:v>Nuclear Restart PPA</c:v>
                </c:pt>
                <c:pt idx="1">
                  <c:v>Advanced Nuclear, including ITC and EDF</c:v>
                </c:pt>
                <c:pt idx="2">
                  <c:v>Solar + Storage, unsubsidized</c:v>
                </c:pt>
                <c:pt idx="3">
                  <c:v>Onshore wind + Storage, unsubsidized</c:v>
                </c:pt>
                <c:pt idx="4">
                  <c:v>Gas Combined Cycle, unsubsidized</c:v>
                </c:pt>
                <c:pt idx="5">
                  <c:v>Coal, unsubsidized</c:v>
                </c:pt>
              </c:strCache>
            </c:strRef>
          </c:cat>
          <c:val>
            <c:numRef>
              <c:f>LCOECOmpareChart!$D$2:$D$7</c:f>
              <c:numCache>
                <c:formatCode>"$"#,##0_);[Red]\("$"#,##0\)</c:formatCode>
                <c:ptCount val="6"/>
                <c:pt idx="0">
                  <c:v>45</c:v>
                </c:pt>
                <c:pt idx="1">
                  <c:v>65.412784245265712</c:v>
                </c:pt>
                <c:pt idx="2" formatCode="General">
                  <c:v>81</c:v>
                </c:pt>
                <c:pt idx="3" formatCode="General">
                  <c:v>79</c:v>
                </c:pt>
                <c:pt idx="4" formatCode="General">
                  <c:v>61</c:v>
                </c:pt>
                <c:pt idx="5" formatCode="General">
                  <c:v>72</c:v>
                </c:pt>
              </c:numCache>
            </c:numRef>
          </c:val>
          <c:extLst>
            <c:ext xmlns:c16="http://schemas.microsoft.com/office/drawing/2014/chart" uri="{C3380CC4-5D6E-409C-BE32-E72D297353CC}">
              <c16:uniqueId val="{0000000D-02C3-4372-AF9B-03C16F1058D8}"/>
            </c:ext>
          </c:extLst>
        </c:ser>
        <c:dLbls>
          <c:showLegendKey val="0"/>
          <c:showVal val="0"/>
          <c:showCatName val="0"/>
          <c:showSerName val="0"/>
          <c:showPercent val="0"/>
          <c:showBubbleSize val="0"/>
        </c:dLbls>
        <c:gapWidth val="150"/>
        <c:overlap val="100"/>
        <c:axId val="50010001"/>
        <c:axId val="50010002"/>
      </c:barChart>
      <c:catAx>
        <c:axId val="50010001"/>
        <c:scaling>
          <c:orientation val="minMax"/>
        </c:scaling>
        <c:delete val="0"/>
        <c:axPos val="l"/>
        <c:numFmt formatCode="General" sourceLinked="0"/>
        <c:majorTickMark val="out"/>
        <c:minorTickMark val="none"/>
        <c:tickLblPos val="nextTo"/>
        <c:txPr>
          <a:bodyPr/>
          <a:lstStyle/>
          <a:p>
            <a:pPr>
              <a:defRPr sz="1600"/>
            </a:pPr>
            <a:endParaRPr lang="en-US"/>
          </a:p>
        </c:txPr>
        <c:crossAx val="50010002"/>
        <c:crosses val="autoZero"/>
        <c:auto val="1"/>
        <c:lblAlgn val="ctr"/>
        <c:lblOffset val="100"/>
        <c:noMultiLvlLbl val="0"/>
      </c:catAx>
      <c:valAx>
        <c:axId val="50010002"/>
        <c:scaling>
          <c:orientation val="minMax"/>
        </c:scaling>
        <c:delete val="0"/>
        <c:axPos val="b"/>
        <c:majorGridlines/>
        <c:title>
          <c:tx>
            <c:rich>
              <a:bodyPr/>
              <a:lstStyle/>
              <a:p>
                <a:pPr>
                  <a:defRPr sz="1600"/>
                </a:pPr>
                <a:r>
                  <a:rPr lang="en-US" sz="1600"/>
                  <a:t>LCOE ($/MWh)</a:t>
                </a:r>
              </a:p>
            </c:rich>
          </c:tx>
          <c:overlay val="0"/>
        </c:title>
        <c:numFmt formatCode="General" sourceLinked="1"/>
        <c:majorTickMark val="out"/>
        <c:minorTickMark val="none"/>
        <c:tickLblPos val="nextTo"/>
        <c:txPr>
          <a:bodyPr/>
          <a:lstStyle/>
          <a:p>
            <a:pPr>
              <a:defRPr sz="1400"/>
            </a:pPr>
            <a:endParaRPr lang="en-US"/>
          </a:p>
        </c:txPr>
        <c:crossAx val="50010001"/>
        <c:crosses val="autoZero"/>
        <c:crossBetween val="between"/>
      </c:valAx>
    </c:plotArea>
    <c:plotVisOnly val="1"/>
    <c:dispBlanksAs val="gap"/>
    <c:showDLblsOverMax val="0"/>
  </c:chart>
  <c:txPr>
    <a:bodyPr/>
    <a:lstStyle/>
    <a:p>
      <a:pPr>
        <a:defRPr sz="1200">
          <a:solidFill>
            <a:srgbClr val="005D93"/>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35849"/>
          </a:xfrm>
          <a:prstGeom prst="rect">
            <a:avLst/>
          </a:prstGeom>
        </p:spPr>
        <p:txBody>
          <a:bodyPr vert="horz" lIns="87737" tIns="43868" rIns="87737" bIns="43868" rtlCol="0"/>
          <a:lstStyle>
            <a:lvl1pPr algn="l">
              <a:defRPr sz="1200"/>
            </a:lvl1pPr>
          </a:lstStyle>
          <a:p>
            <a:endParaRPr lang="en-US"/>
          </a:p>
        </p:txBody>
      </p:sp>
      <p:sp>
        <p:nvSpPr>
          <p:cNvPr id="3" name="Date Placeholder 2"/>
          <p:cNvSpPr>
            <a:spLocks noGrp="1"/>
          </p:cNvSpPr>
          <p:nvPr>
            <p:ph type="dt" idx="1"/>
          </p:nvPr>
        </p:nvSpPr>
        <p:spPr>
          <a:xfrm>
            <a:off x="3776707" y="0"/>
            <a:ext cx="2889250" cy="435849"/>
          </a:xfrm>
          <a:prstGeom prst="rect">
            <a:avLst/>
          </a:prstGeom>
        </p:spPr>
        <p:txBody>
          <a:bodyPr vert="horz" lIns="87737" tIns="43868" rIns="87737" bIns="43868" rtlCol="0"/>
          <a:lstStyle>
            <a:lvl1pPr algn="r">
              <a:defRPr sz="1200"/>
            </a:lvl1pPr>
          </a:lstStyle>
          <a:p>
            <a:fld id="{E82F59EC-FE6A-4E4A-97B9-9BF3E5ABC3B8}" type="datetimeFigureOut">
              <a:rPr lang="en-US" smtClean="0"/>
              <a:t>5/26/2026</a:t>
            </a:fld>
            <a:endParaRPr lang="en-US"/>
          </a:p>
        </p:txBody>
      </p:sp>
      <p:sp>
        <p:nvSpPr>
          <p:cNvPr id="4" name="Slide Image Placeholder 3"/>
          <p:cNvSpPr>
            <a:spLocks noGrp="1" noRot="1" noChangeAspect="1"/>
          </p:cNvSpPr>
          <p:nvPr>
            <p:ph type="sldImg" idx="2"/>
          </p:nvPr>
        </p:nvSpPr>
        <p:spPr>
          <a:xfrm>
            <a:off x="727075" y="1085850"/>
            <a:ext cx="5213350" cy="2932113"/>
          </a:xfrm>
          <a:prstGeom prst="rect">
            <a:avLst/>
          </a:prstGeom>
          <a:noFill/>
          <a:ln w="12700">
            <a:solidFill>
              <a:prstClr val="black"/>
            </a:solidFill>
          </a:ln>
        </p:spPr>
        <p:txBody>
          <a:bodyPr vert="horz" lIns="87737" tIns="43868" rIns="87737" bIns="43868" rtlCol="0" anchor="ctr"/>
          <a:lstStyle/>
          <a:p>
            <a:endParaRPr lang="en-US"/>
          </a:p>
        </p:txBody>
      </p:sp>
      <p:sp>
        <p:nvSpPr>
          <p:cNvPr id="5" name="Notes Placeholder 4"/>
          <p:cNvSpPr>
            <a:spLocks noGrp="1"/>
          </p:cNvSpPr>
          <p:nvPr>
            <p:ph type="body" sz="quarter" idx="3"/>
          </p:nvPr>
        </p:nvSpPr>
        <p:spPr>
          <a:xfrm>
            <a:off x="666750" y="4180522"/>
            <a:ext cx="5334000" cy="3420428"/>
          </a:xfrm>
          <a:prstGeom prst="rect">
            <a:avLst/>
          </a:prstGeom>
        </p:spPr>
        <p:txBody>
          <a:bodyPr vert="horz" lIns="87737" tIns="43868" rIns="87737" bIns="438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250953"/>
            <a:ext cx="2889250" cy="435848"/>
          </a:xfrm>
          <a:prstGeom prst="rect">
            <a:avLst/>
          </a:prstGeom>
        </p:spPr>
        <p:txBody>
          <a:bodyPr vert="horz" lIns="87737" tIns="43868" rIns="87737" bIns="43868" rtlCol="0" anchor="b"/>
          <a:lstStyle>
            <a:lvl1pPr algn="l">
              <a:defRPr sz="1200"/>
            </a:lvl1pPr>
          </a:lstStyle>
          <a:p>
            <a:endParaRPr lang="en-US"/>
          </a:p>
        </p:txBody>
      </p:sp>
      <p:sp>
        <p:nvSpPr>
          <p:cNvPr id="7" name="Slide Number Placeholder 6"/>
          <p:cNvSpPr>
            <a:spLocks noGrp="1"/>
          </p:cNvSpPr>
          <p:nvPr>
            <p:ph type="sldNum" sz="quarter" idx="5"/>
          </p:nvPr>
        </p:nvSpPr>
        <p:spPr>
          <a:xfrm>
            <a:off x="3776707" y="8250953"/>
            <a:ext cx="2889250" cy="435848"/>
          </a:xfrm>
          <a:prstGeom prst="rect">
            <a:avLst/>
          </a:prstGeom>
        </p:spPr>
        <p:txBody>
          <a:bodyPr vert="horz" lIns="87737" tIns="43868" rIns="87737" bIns="43868" rtlCol="0" anchor="b"/>
          <a:lstStyle>
            <a:lvl1pPr algn="r">
              <a:defRPr sz="1200"/>
            </a:lvl1pPr>
          </a:lstStyle>
          <a:p>
            <a:fld id="{A0EC85FD-1F34-774A-A2B5-A81E1B59ECA5}" type="slidenum">
              <a:rPr lang="en-US" smtClean="0"/>
              <a:t>‹#›</a:t>
            </a:fld>
            <a:endParaRPr lang="en-US"/>
          </a:p>
        </p:txBody>
      </p:sp>
    </p:spTree>
    <p:extLst>
      <p:ext uri="{BB962C8B-B14F-4D97-AF65-F5344CB8AC3E}">
        <p14:creationId xmlns:p14="http://schemas.microsoft.com/office/powerpoint/2010/main" val="205849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2025, data center peak load reached over 2,200 MWs across our utilities, representing approximately 8% of total system peak load</a:t>
            </a:r>
          </a:p>
        </p:txBody>
      </p:sp>
      <p:sp>
        <p:nvSpPr>
          <p:cNvPr id="4" name="Slide Number Placeholder 3"/>
          <p:cNvSpPr>
            <a:spLocks noGrp="1"/>
          </p:cNvSpPr>
          <p:nvPr>
            <p:ph type="sldNum" sz="quarter" idx="5"/>
          </p:nvPr>
        </p:nvSpPr>
        <p:spPr/>
        <p:txBody>
          <a:bodyPr/>
          <a:lstStyle/>
          <a:p>
            <a:fld id="{A0EC85FD-1F34-774A-A2B5-A81E1B59ECA5}" type="slidenum">
              <a:rPr lang="en-US" smtClean="0"/>
              <a:t>10</a:t>
            </a:fld>
            <a:endParaRPr lang="en-US"/>
          </a:p>
        </p:txBody>
      </p:sp>
    </p:spTree>
    <p:extLst>
      <p:ext uri="{BB962C8B-B14F-4D97-AF65-F5344CB8AC3E}">
        <p14:creationId xmlns:p14="http://schemas.microsoft.com/office/powerpoint/2010/main" val="1271783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B8131-95F3-5E55-4327-2B254138F875}"/>
              </a:ext>
            </a:extLst>
          </p:cNvPr>
          <p:cNvSpPr/>
          <p:nvPr userDrawn="1"/>
        </p:nvSpPr>
        <p:spPr>
          <a:xfrm>
            <a:off x="-16936" y="0"/>
            <a:ext cx="12230438" cy="68749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72559B-1311-820D-D536-9AD5854068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957" b="34635"/>
          <a:stretch/>
        </p:blipFill>
        <p:spPr>
          <a:xfrm>
            <a:off x="-16935" y="2039551"/>
            <a:ext cx="12225869" cy="2963333"/>
          </a:xfrm>
          <a:prstGeom prst="rect">
            <a:avLst/>
          </a:prstGeom>
        </p:spPr>
      </p:pic>
      <p:sp>
        <p:nvSpPr>
          <p:cNvPr id="8" name="Title 1">
            <a:extLst>
              <a:ext uri="{FF2B5EF4-FFF2-40B4-BE49-F238E27FC236}">
                <a16:creationId xmlns:a16="http://schemas.microsoft.com/office/drawing/2014/main" id="{02EE02FF-F955-7E3E-D141-A66D7E5DC00E}"/>
              </a:ext>
            </a:extLst>
          </p:cNvPr>
          <p:cNvSpPr>
            <a:spLocks noGrp="1"/>
          </p:cNvSpPr>
          <p:nvPr>
            <p:ph type="ctrTitle" hasCustomPrompt="1"/>
          </p:nvPr>
        </p:nvSpPr>
        <p:spPr>
          <a:xfrm>
            <a:off x="1866900" y="2906037"/>
            <a:ext cx="8458200" cy="1470025"/>
          </a:xfrm>
          <a:prstGeom prst="rect">
            <a:avLst/>
          </a:prstGeom>
        </p:spPr>
        <p:txBody>
          <a:bodyPr anchor="ctr" anchorCtr="0">
            <a:noAutofit/>
          </a:bodyPr>
          <a:lstStyle>
            <a:lvl1pPr>
              <a:defRPr sz="4200" b="1" i="0">
                <a:solidFill>
                  <a:schemeClr val="bg1"/>
                </a:solidFill>
                <a:effectLst>
                  <a:outerShdw blurRad="69850" dist="76200" dir="2700000" algn="tl" rotWithShape="0">
                    <a:schemeClr val="tx1">
                      <a:alpha val="45000"/>
                    </a:schemeClr>
                  </a:outerShdw>
                </a:effectLst>
                <a:latin typeface="+mj-lt"/>
                <a:cs typeface="Arial Bold"/>
              </a:defRPr>
            </a:lvl1pPr>
          </a:lstStyle>
          <a:p>
            <a:r>
              <a:rPr lang="en-US" dirty="0"/>
              <a:t>TITLE SLIDE, 42PT ARIAL BOLD</a:t>
            </a:r>
            <a:br>
              <a:rPr lang="en-US" dirty="0"/>
            </a:br>
            <a:r>
              <a:rPr lang="en-US" dirty="0"/>
              <a:t>TWO LINE MAXIMUM</a:t>
            </a:r>
          </a:p>
        </p:txBody>
      </p:sp>
      <p:pic>
        <p:nvPicPr>
          <p:cNvPr id="9" name="Picture 8">
            <a:extLst>
              <a:ext uri="{FF2B5EF4-FFF2-40B4-BE49-F238E27FC236}">
                <a16:creationId xmlns:a16="http://schemas.microsoft.com/office/drawing/2014/main" id="{4669F5EE-A2EA-BD5F-6EEA-6DF2C74335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538" y="304568"/>
            <a:ext cx="1805390" cy="850443"/>
          </a:xfrm>
          <a:prstGeom prst="rect">
            <a:avLst/>
          </a:prstGeom>
        </p:spPr>
      </p:pic>
      <p:pic>
        <p:nvPicPr>
          <p:cNvPr id="10" name="Picture 9">
            <a:extLst>
              <a:ext uri="{FF2B5EF4-FFF2-40B4-BE49-F238E27FC236}">
                <a16:creationId xmlns:a16="http://schemas.microsoft.com/office/drawing/2014/main" id="{0A558104-18AF-CC8D-E039-4735D6A2A94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16600" y="501790"/>
            <a:ext cx="3726689" cy="455997"/>
          </a:xfrm>
          <a:prstGeom prst="rect">
            <a:avLst/>
          </a:prstGeom>
        </p:spPr>
      </p:pic>
      <p:sp>
        <p:nvSpPr>
          <p:cNvPr id="6" name="Slide Number Placeholder 5">
            <a:extLst>
              <a:ext uri="{FF2B5EF4-FFF2-40B4-BE49-F238E27FC236}">
                <a16:creationId xmlns:a16="http://schemas.microsoft.com/office/drawing/2014/main" id="{D4D7ADD3-350D-20D3-33B5-E21ED56754BC}"/>
              </a:ext>
            </a:extLst>
          </p:cNvPr>
          <p:cNvSpPr>
            <a:spLocks noGrp="1"/>
          </p:cNvSpPr>
          <p:nvPr>
            <p:ph type="sldNum" sz="quarter" idx="12"/>
          </p:nvPr>
        </p:nvSpPr>
        <p:spPr>
          <a:xfrm>
            <a:off x="8610600" y="6356350"/>
            <a:ext cx="2743200" cy="365125"/>
          </a:xfrm>
          <a:prstGeom prst="rect">
            <a:avLst/>
          </a:prstGeom>
        </p:spPr>
        <p:txBody>
          <a:bodyPr/>
          <a:lstStyle/>
          <a:p>
            <a:fld id="{054C7EED-FBF1-AB4A-B916-47265B5EAC25}" type="slidenum">
              <a:rPr lang="en-US" smtClean="0"/>
              <a:t>‹#›</a:t>
            </a:fld>
            <a:endParaRPr lang="en-US"/>
          </a:p>
        </p:txBody>
      </p:sp>
      <p:pic>
        <p:nvPicPr>
          <p:cNvPr id="11" name="Picture 10">
            <a:extLst>
              <a:ext uri="{FF2B5EF4-FFF2-40B4-BE49-F238E27FC236}">
                <a16:creationId xmlns:a16="http://schemas.microsoft.com/office/drawing/2014/main" id="{89224EB3-733D-30FA-C697-6563223C6D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759"/>
          <a:stretch/>
        </p:blipFill>
        <p:spPr>
          <a:xfrm>
            <a:off x="-16936" y="5918586"/>
            <a:ext cx="12225869" cy="939414"/>
          </a:xfrm>
          <a:prstGeom prst="rect">
            <a:avLst/>
          </a:prstGeom>
        </p:spPr>
      </p:pic>
    </p:spTree>
    <p:extLst>
      <p:ext uri="{BB962C8B-B14F-4D97-AF65-F5344CB8AC3E}">
        <p14:creationId xmlns:p14="http://schemas.microsoft.com/office/powerpoint/2010/main" val="647508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636EC6-A72A-27B4-40C5-77E6F210BAB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0909" b="16061"/>
          <a:stretch/>
        </p:blipFill>
        <p:spPr>
          <a:xfrm>
            <a:off x="0" y="1094509"/>
            <a:ext cx="12192000" cy="5763492"/>
          </a:xfrm>
          <a:prstGeom prst="rect">
            <a:avLst/>
          </a:prstGeom>
        </p:spPr>
      </p:pic>
      <p:sp>
        <p:nvSpPr>
          <p:cNvPr id="6" name="Title 1">
            <a:extLst>
              <a:ext uri="{FF2B5EF4-FFF2-40B4-BE49-F238E27FC236}">
                <a16:creationId xmlns:a16="http://schemas.microsoft.com/office/drawing/2014/main" id="{1194A510-9A1B-8D32-7CF2-89CCB96E5F08}"/>
              </a:ext>
            </a:extLst>
          </p:cNvPr>
          <p:cNvSpPr>
            <a:spLocks noGrp="1"/>
          </p:cNvSpPr>
          <p:nvPr>
            <p:ph type="ctrTitle" hasCustomPrompt="1"/>
          </p:nvPr>
        </p:nvSpPr>
        <p:spPr>
          <a:xfrm>
            <a:off x="1866900" y="3042336"/>
            <a:ext cx="8458200" cy="1470025"/>
          </a:xfrm>
          <a:prstGeom prst="rect">
            <a:avLst/>
          </a:prstGeom>
        </p:spPr>
        <p:txBody>
          <a:bodyPr anchor="ctr" anchorCtr="0">
            <a:noAutofit/>
          </a:bodyPr>
          <a:lstStyle>
            <a:lvl1pPr>
              <a:defRPr sz="4200" b="1" i="0">
                <a:solidFill>
                  <a:schemeClr val="bg1"/>
                </a:solidFill>
                <a:effectLst>
                  <a:outerShdw blurRad="69850" dist="76200" dir="2700000" algn="tl" rotWithShape="0">
                    <a:schemeClr val="tx1">
                      <a:alpha val="45000"/>
                    </a:schemeClr>
                  </a:outerShdw>
                </a:effectLst>
                <a:latin typeface="Arial Bold"/>
                <a:cs typeface="Arial Bold"/>
              </a:defRPr>
            </a:lvl1pPr>
          </a:lstStyle>
          <a:p>
            <a:r>
              <a:rPr lang="en-US" dirty="0"/>
              <a:t>TITLE SLIDE, 42PT ARIAL BOLD</a:t>
            </a:r>
            <a:br>
              <a:rPr lang="en-US" dirty="0"/>
            </a:br>
            <a:r>
              <a:rPr lang="en-US" dirty="0"/>
              <a:t>TWO LINE MAXIMUM</a:t>
            </a:r>
          </a:p>
        </p:txBody>
      </p:sp>
      <p:pic>
        <p:nvPicPr>
          <p:cNvPr id="7" name="Picture 6">
            <a:extLst>
              <a:ext uri="{FF2B5EF4-FFF2-40B4-BE49-F238E27FC236}">
                <a16:creationId xmlns:a16="http://schemas.microsoft.com/office/drawing/2014/main" id="{25B7379F-64FD-91AE-4E9E-9334C7DD2F80}"/>
              </a:ext>
            </a:extLst>
          </p:cNvPr>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280756" y="5658160"/>
            <a:ext cx="1885602" cy="891944"/>
          </a:xfrm>
          <a:prstGeom prst="rect">
            <a:avLst/>
          </a:prstGeom>
        </p:spPr>
      </p:pic>
      <p:sp>
        <p:nvSpPr>
          <p:cNvPr id="9" name="Slide Number Placeholder 5">
            <a:extLst>
              <a:ext uri="{FF2B5EF4-FFF2-40B4-BE49-F238E27FC236}">
                <a16:creationId xmlns:a16="http://schemas.microsoft.com/office/drawing/2014/main" id="{4ED5947D-F862-CE58-3C94-A19F1663963E}"/>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757B23-AABE-DF87-B373-DFC00778E5D7}"/>
              </a:ext>
            </a:extLst>
          </p:cNvPr>
          <p:cNvSpPr/>
          <p:nvPr userDrawn="1"/>
        </p:nvSpPr>
        <p:spPr>
          <a:xfrm>
            <a:off x="0" y="-7985"/>
            <a:ext cx="12192000" cy="1102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458451-D45B-5FEB-CD40-D9117D054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8163" y="402529"/>
            <a:ext cx="3726689" cy="455997"/>
          </a:xfrm>
          <a:prstGeom prst="rect">
            <a:avLst/>
          </a:prstGeom>
        </p:spPr>
      </p:pic>
    </p:spTree>
    <p:extLst>
      <p:ext uri="{BB962C8B-B14F-4D97-AF65-F5344CB8AC3E}">
        <p14:creationId xmlns:p14="http://schemas.microsoft.com/office/powerpoint/2010/main" val="2549782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509E59-2FB9-85D3-98A7-ADF6E5C2420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1061" b="15909"/>
          <a:stretch/>
        </p:blipFill>
        <p:spPr>
          <a:xfrm>
            <a:off x="0" y="1094509"/>
            <a:ext cx="12191999" cy="5763491"/>
          </a:xfrm>
          <a:prstGeom prst="rect">
            <a:avLst/>
          </a:prstGeom>
        </p:spPr>
      </p:pic>
      <p:sp>
        <p:nvSpPr>
          <p:cNvPr id="6" name="Title 1">
            <a:extLst>
              <a:ext uri="{FF2B5EF4-FFF2-40B4-BE49-F238E27FC236}">
                <a16:creationId xmlns:a16="http://schemas.microsoft.com/office/drawing/2014/main" id="{1194A510-9A1B-8D32-7CF2-89CCB96E5F08}"/>
              </a:ext>
            </a:extLst>
          </p:cNvPr>
          <p:cNvSpPr>
            <a:spLocks noGrp="1"/>
          </p:cNvSpPr>
          <p:nvPr>
            <p:ph type="ctrTitle" hasCustomPrompt="1"/>
          </p:nvPr>
        </p:nvSpPr>
        <p:spPr>
          <a:xfrm>
            <a:off x="1866900" y="3042336"/>
            <a:ext cx="8458200" cy="1470025"/>
          </a:xfrm>
          <a:prstGeom prst="rect">
            <a:avLst/>
          </a:prstGeom>
        </p:spPr>
        <p:txBody>
          <a:bodyPr anchor="ctr" anchorCtr="0">
            <a:noAutofit/>
          </a:bodyPr>
          <a:lstStyle>
            <a:lvl1pPr>
              <a:defRPr sz="4200" b="1" i="0">
                <a:solidFill>
                  <a:schemeClr val="bg1"/>
                </a:solidFill>
                <a:effectLst>
                  <a:outerShdw blurRad="69850" dist="76200" dir="2700000" algn="tl" rotWithShape="0">
                    <a:schemeClr val="tx1">
                      <a:alpha val="45000"/>
                    </a:schemeClr>
                  </a:outerShdw>
                </a:effectLst>
                <a:latin typeface="Arial Bold"/>
                <a:cs typeface="Arial Bold"/>
              </a:defRPr>
            </a:lvl1pPr>
          </a:lstStyle>
          <a:p>
            <a:r>
              <a:rPr lang="en-US" dirty="0"/>
              <a:t>TITLE SLIDE, 42PT ARIAL BOLD</a:t>
            </a:r>
            <a:br>
              <a:rPr lang="en-US" dirty="0"/>
            </a:br>
            <a:r>
              <a:rPr lang="en-US" dirty="0"/>
              <a:t>TWO LINE MAXIMUM</a:t>
            </a:r>
          </a:p>
        </p:txBody>
      </p:sp>
      <p:pic>
        <p:nvPicPr>
          <p:cNvPr id="7" name="Picture 6">
            <a:extLst>
              <a:ext uri="{FF2B5EF4-FFF2-40B4-BE49-F238E27FC236}">
                <a16:creationId xmlns:a16="http://schemas.microsoft.com/office/drawing/2014/main" id="{25B7379F-64FD-91AE-4E9E-9334C7DD2F80}"/>
              </a:ext>
            </a:extLst>
          </p:cNvPr>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280756" y="5658160"/>
            <a:ext cx="1885602" cy="891944"/>
          </a:xfrm>
          <a:prstGeom prst="rect">
            <a:avLst/>
          </a:prstGeom>
        </p:spPr>
      </p:pic>
      <p:sp>
        <p:nvSpPr>
          <p:cNvPr id="9" name="Slide Number Placeholder 5">
            <a:extLst>
              <a:ext uri="{FF2B5EF4-FFF2-40B4-BE49-F238E27FC236}">
                <a16:creationId xmlns:a16="http://schemas.microsoft.com/office/drawing/2014/main" id="{4ED5947D-F862-CE58-3C94-A19F1663963E}"/>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757B23-AABE-DF87-B373-DFC00778E5D7}"/>
              </a:ext>
            </a:extLst>
          </p:cNvPr>
          <p:cNvSpPr/>
          <p:nvPr userDrawn="1"/>
        </p:nvSpPr>
        <p:spPr>
          <a:xfrm>
            <a:off x="0" y="-7985"/>
            <a:ext cx="12192000" cy="1102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458451-D45B-5FEB-CD40-D9117D054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8163" y="402529"/>
            <a:ext cx="3726689" cy="455997"/>
          </a:xfrm>
          <a:prstGeom prst="rect">
            <a:avLst/>
          </a:prstGeom>
        </p:spPr>
      </p:pic>
    </p:spTree>
    <p:extLst>
      <p:ext uri="{BB962C8B-B14F-4D97-AF65-F5344CB8AC3E}">
        <p14:creationId xmlns:p14="http://schemas.microsoft.com/office/powerpoint/2010/main" val="986044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A30437-C9C6-A57E-1B0C-B41DEDD363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000"/>
          <a:stretch/>
        </p:blipFill>
        <p:spPr>
          <a:xfrm>
            <a:off x="0" y="-42672"/>
            <a:ext cx="12192000" cy="6858000"/>
          </a:xfrm>
          <a:prstGeom prst="rect">
            <a:avLst/>
          </a:prstGeom>
        </p:spPr>
      </p:pic>
      <p:pic>
        <p:nvPicPr>
          <p:cNvPr id="7" name="Picture 6">
            <a:extLst>
              <a:ext uri="{FF2B5EF4-FFF2-40B4-BE49-F238E27FC236}">
                <a16:creationId xmlns:a16="http://schemas.microsoft.com/office/drawing/2014/main" id="{25B7379F-64FD-91AE-4E9E-9334C7DD2F80}"/>
              </a:ext>
            </a:extLst>
          </p:cNvPr>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266900" y="310304"/>
            <a:ext cx="1452812" cy="687222"/>
          </a:xfrm>
          <a:prstGeom prst="rect">
            <a:avLst/>
          </a:prstGeom>
        </p:spPr>
      </p:pic>
      <p:sp>
        <p:nvSpPr>
          <p:cNvPr id="8" name="Oval 7">
            <a:extLst>
              <a:ext uri="{FF2B5EF4-FFF2-40B4-BE49-F238E27FC236}">
                <a16:creationId xmlns:a16="http://schemas.microsoft.com/office/drawing/2014/main" id="{B424DEC0-5A1F-CE6D-B7F0-7E6E709FFAF4}"/>
              </a:ext>
            </a:extLst>
          </p:cNvPr>
          <p:cNvSpPr/>
          <p:nvPr userDrawn="1"/>
        </p:nvSpPr>
        <p:spPr>
          <a:xfrm>
            <a:off x="11515148" y="6424561"/>
            <a:ext cx="271389" cy="271389"/>
          </a:xfrm>
          <a:prstGeom prst="ellipse">
            <a:avLst/>
          </a:prstGeom>
          <a:solidFill>
            <a:srgbClr val="8C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9" name="Slide Number Placeholder 5">
            <a:extLst>
              <a:ext uri="{FF2B5EF4-FFF2-40B4-BE49-F238E27FC236}">
                <a16:creationId xmlns:a16="http://schemas.microsoft.com/office/drawing/2014/main" id="{4ED5947D-F862-CE58-3C94-A19F1663963E}"/>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DC41C11-81CB-541C-F299-E03058D33E13}"/>
              </a:ext>
            </a:extLst>
          </p:cNvPr>
          <p:cNvPicPr>
            <a:picLocks noChangeAspect="1"/>
          </p:cNvPicPr>
          <p:nvPr userDrawn="1"/>
        </p:nvPicPr>
        <p:blipFill>
          <a:blip r:embed="rId4">
            <a:extLst>
              <a:ext uri="{28A0092B-C50C-407E-A947-70E740481C1C}">
                <a14:useLocalDpi xmlns:a14="http://schemas.microsoft.com/office/drawing/2010/main" val="0"/>
              </a:ext>
            </a:extLst>
          </a:blip>
          <a:srcRect l="39772" t="67632" r="36172" b="-13488"/>
          <a:stretch/>
        </p:blipFill>
        <p:spPr>
          <a:xfrm>
            <a:off x="8656321" y="993648"/>
            <a:ext cx="847344" cy="207264"/>
          </a:xfrm>
          <a:prstGeom prst="rect">
            <a:avLst/>
          </a:prstGeom>
        </p:spPr>
      </p:pic>
      <p:pic>
        <p:nvPicPr>
          <p:cNvPr id="5" name="Picture 4">
            <a:extLst>
              <a:ext uri="{FF2B5EF4-FFF2-40B4-BE49-F238E27FC236}">
                <a16:creationId xmlns:a16="http://schemas.microsoft.com/office/drawing/2014/main" id="{D4B234EF-70EC-0070-A561-5F6D6D0BD4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88261" y="2813632"/>
            <a:ext cx="518217" cy="220518"/>
          </a:xfrm>
          <a:prstGeom prst="rect">
            <a:avLst/>
          </a:prstGeom>
        </p:spPr>
      </p:pic>
      <p:sp>
        <p:nvSpPr>
          <p:cNvPr id="10" name="Title 1">
            <a:extLst>
              <a:ext uri="{FF2B5EF4-FFF2-40B4-BE49-F238E27FC236}">
                <a16:creationId xmlns:a16="http://schemas.microsoft.com/office/drawing/2014/main" id="{637BB829-E072-44B8-CCE7-E5888F266F64}"/>
              </a:ext>
            </a:extLst>
          </p:cNvPr>
          <p:cNvSpPr>
            <a:spLocks noGrp="1"/>
          </p:cNvSpPr>
          <p:nvPr>
            <p:ph type="ctrTitle" hasCustomPrompt="1"/>
          </p:nvPr>
        </p:nvSpPr>
        <p:spPr>
          <a:xfrm>
            <a:off x="3456555" y="2451274"/>
            <a:ext cx="6373875" cy="1470025"/>
          </a:xfrm>
          <a:prstGeom prst="rect">
            <a:avLst/>
          </a:prstGeom>
        </p:spPr>
        <p:txBody>
          <a:bodyPr anchor="ctr" anchorCtr="0">
            <a:noAutofit/>
          </a:bodyPr>
          <a:lstStyle>
            <a:lvl1pPr>
              <a:defRPr sz="3200" b="1" i="0">
                <a:solidFill>
                  <a:schemeClr val="bg1"/>
                </a:solidFill>
                <a:effectLst>
                  <a:outerShdw blurRad="69850" dist="76200" dir="2700000" algn="tl" rotWithShape="0">
                    <a:schemeClr val="tx1">
                      <a:alpha val="45000"/>
                    </a:schemeClr>
                  </a:outerShdw>
                </a:effectLst>
                <a:latin typeface="+mj-lt"/>
                <a:cs typeface="Arial Bold"/>
              </a:defRPr>
            </a:lvl1pPr>
          </a:lstStyle>
          <a:p>
            <a:r>
              <a:rPr lang="en-US" dirty="0"/>
              <a:t>TITLE SLIDE, 32PT ARIAL BOLD</a:t>
            </a:r>
            <a:br>
              <a:rPr lang="en-US" dirty="0"/>
            </a:br>
            <a:r>
              <a:rPr lang="en-US" dirty="0"/>
              <a:t>TWO LINE MAXIMUM</a:t>
            </a:r>
          </a:p>
        </p:txBody>
      </p:sp>
      <p:sp>
        <p:nvSpPr>
          <p:cNvPr id="11" name="Text Placeholder 10">
            <a:extLst>
              <a:ext uri="{FF2B5EF4-FFF2-40B4-BE49-F238E27FC236}">
                <a16:creationId xmlns:a16="http://schemas.microsoft.com/office/drawing/2014/main" id="{AA9BEAC8-44E6-57B1-4365-3ADD40F45E8A}"/>
              </a:ext>
            </a:extLst>
          </p:cNvPr>
          <p:cNvSpPr>
            <a:spLocks noGrp="1"/>
          </p:cNvSpPr>
          <p:nvPr>
            <p:ph type="body" sz="quarter" idx="10" hasCustomPrompt="1"/>
          </p:nvPr>
        </p:nvSpPr>
        <p:spPr>
          <a:xfrm>
            <a:off x="7400735" y="524955"/>
            <a:ext cx="3090862" cy="432117"/>
          </a:xfrm>
        </p:spPr>
        <p:txBody>
          <a:bodyPr>
            <a:normAutofit/>
          </a:bodyPr>
          <a:lstStyle>
            <a:lvl1pPr marL="285750" indent="-285750" algn="ctr">
              <a:buClr>
                <a:schemeClr val="tx2">
                  <a:lumMod val="50000"/>
                  <a:lumOff val="50000"/>
                </a:schemeClr>
              </a:buClr>
              <a:buFont typeface="Aptos Display" panose="020B0004020202020204" pitchFamily="34" charset="0"/>
              <a:buChar char="•"/>
              <a:defRPr sz="1800"/>
            </a:lvl1pPr>
            <a:lvl2pPr marL="685800" indent="0">
              <a:buFontTx/>
              <a:buNone/>
              <a:defRPr/>
            </a:lvl2pPr>
          </a:lstStyle>
          <a:p>
            <a:pPr marL="228600" marR="0" lvl="0" indent="-228600" algn="l" defTabSz="914400" rtl="0" eaLnBrk="1" fontAlgn="auto" latinLnBrk="0" hangingPunct="1">
              <a:lnSpc>
                <a:spcPct val="90000"/>
              </a:lnSpc>
              <a:spcBef>
                <a:spcPts val="1000"/>
              </a:spcBef>
              <a:spcAft>
                <a:spcPts val="0"/>
              </a:spcAft>
              <a:buClr>
                <a:srgbClr val="8CC63F"/>
              </a:buClr>
              <a:buSzTx/>
              <a:buFont typeface="Arial" panose="020B0604020202020204" pitchFamily="34" charset="0"/>
              <a:buChar char="•"/>
              <a:tabLst/>
              <a:defRPr/>
            </a:pPr>
            <a:r>
              <a:rPr lang="en-US" b="1" dirty="0">
                <a:solidFill>
                  <a:schemeClr val="bg1"/>
                </a:solidFill>
                <a:latin typeface="+mj-lt"/>
              </a:rPr>
              <a:t>Report Title</a:t>
            </a:r>
          </a:p>
        </p:txBody>
      </p:sp>
    </p:spTree>
    <p:extLst>
      <p:ext uri="{BB962C8B-B14F-4D97-AF65-F5344CB8AC3E}">
        <p14:creationId xmlns:p14="http://schemas.microsoft.com/office/powerpoint/2010/main" val="1296901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amp;Content">
    <p:spTree>
      <p:nvGrpSpPr>
        <p:cNvPr id="1" name=""/>
        <p:cNvGrpSpPr/>
        <p:nvPr/>
      </p:nvGrpSpPr>
      <p:grpSpPr>
        <a:xfrm>
          <a:off x="0" y="0"/>
          <a:ext cx="0" cy="0"/>
          <a:chOff x="0" y="0"/>
          <a:chExt cx="0" cy="0"/>
        </a:xfrm>
      </p:grpSpPr>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3"/>
              <a:t>Title and Content</a:t>
            </a:r>
            <a:endParaRPr lang="en-US" sz="1633" dirty="0"/>
          </a:p>
        </p:txBody>
      </p:sp>
      <p:sp>
        <p:nvSpPr>
          <p:cNvPr id="8" name="ctsSource"/>
          <p:cNvSpPr>
            <a:spLocks noGrp="1"/>
          </p:cNvSpPr>
          <p:nvPr>
            <p:ph type="body" sz="quarter" idx="12" hasCustomPrompt="1"/>
          </p:nvPr>
        </p:nvSpPr>
        <p:spPr>
          <a:xfrm>
            <a:off x="512301" y="6107298"/>
            <a:ext cx="11167400" cy="195861"/>
          </a:xfrm>
        </p:spPr>
        <p:txBody>
          <a:bodyPr anchor="b" anchorCtr="0">
            <a:noAutofit/>
          </a:bodyPr>
          <a:lstStyle>
            <a:lvl1pPr marL="0" indent="0">
              <a:buNone/>
              <a:defRPr sz="907" i="1">
                <a:solidFill>
                  <a:schemeClr val="tx1">
                    <a:lumMod val="50000"/>
                    <a:lumOff val="50000"/>
                  </a:schemeClr>
                </a:solidFill>
              </a:defRPr>
            </a:lvl1pPr>
          </a:lstStyle>
          <a:p>
            <a:pPr lvl="0"/>
            <a:r>
              <a:rPr lang="en-US" dirty="0"/>
              <a:t>Click to add Source/Note</a:t>
            </a:r>
          </a:p>
        </p:txBody>
      </p:sp>
      <p:sp>
        <p:nvSpPr>
          <p:cNvPr id="6" name="Content Placeholder 5"/>
          <p:cNvSpPr>
            <a:spLocks noGrp="1"/>
          </p:cNvSpPr>
          <p:nvPr>
            <p:ph sz="quarter" idx="11" hasCustomPrompt="1"/>
          </p:nvPr>
        </p:nvSpPr>
        <p:spPr>
          <a:xfrm>
            <a:off x="513140" y="1566672"/>
            <a:ext cx="5582859" cy="4474762"/>
          </a:xfrm>
        </p:spPr>
        <p:txBody>
          <a:bodyPr>
            <a:noAutofit/>
          </a:bodyPr>
          <a:lstStyle>
            <a:lvl1pPr marL="285750" indent="-285750">
              <a:defRPr sz="2600" baseline="0">
                <a:solidFill>
                  <a:schemeClr val="tx1">
                    <a:lumMod val="75000"/>
                    <a:lumOff val="25000"/>
                  </a:schemeClr>
                </a:solidFill>
                <a:latin typeface="+mn-lt"/>
              </a:defRPr>
            </a:lvl1pPr>
            <a:lvl2pPr marL="685800" indent="-228600">
              <a:buSzPct val="70000"/>
              <a:buFont typeface="Arial" panose="020B0604020202020204" pitchFamily="34" charset="0"/>
              <a:buChar char="•"/>
              <a:defRPr sz="2200">
                <a:solidFill>
                  <a:schemeClr val="tx1">
                    <a:lumMod val="75000"/>
                    <a:lumOff val="25000"/>
                  </a:schemeClr>
                </a:solidFill>
                <a:latin typeface="+mn-lt"/>
              </a:defRPr>
            </a:lvl2pPr>
            <a:lvl3pPr>
              <a:defRPr sz="1800">
                <a:solidFill>
                  <a:schemeClr val="tx1">
                    <a:lumMod val="75000"/>
                    <a:lumOff val="25000"/>
                  </a:schemeClr>
                </a:solidFill>
                <a:latin typeface="+mn-lt"/>
              </a:defRPr>
            </a:lvl3pPr>
            <a:lvl4pPr marL="1603375" indent="-231775">
              <a:buFont typeface="Arial" panose="020B0604020202020204" pitchFamily="34" charset="0"/>
              <a:buChar char="•"/>
              <a:defRPr sz="1400">
                <a:solidFill>
                  <a:schemeClr val="tx1">
                    <a:lumMod val="75000"/>
                    <a:lumOff val="25000"/>
                  </a:schemeClr>
                </a:solidFill>
                <a:latin typeface="+mn-lt"/>
              </a:defRPr>
            </a:lvl4pPr>
            <a:lvl5pPr marL="2000250" indent="-171450">
              <a:buFont typeface="Arial" panose="020B0604020202020204" pitchFamily="34" charset="0"/>
              <a:buChar char="•"/>
              <a:defRPr sz="1200">
                <a:solidFill>
                  <a:schemeClr val="tx1">
                    <a:lumMod val="75000"/>
                    <a:lumOff val="25000"/>
                  </a:schemeClr>
                </a:solidFill>
                <a:latin typeface="+mn-lt"/>
              </a:defRPr>
            </a:lvl5pPr>
            <a:lvl6pPr marL="2457450" indent="-171450">
              <a:defRPr sz="1200">
                <a:solidFill>
                  <a:schemeClr val="tx1">
                    <a:lumMod val="75000"/>
                    <a:lumOff val="25000"/>
                  </a:schemeClr>
                </a:solidFill>
              </a:defRPr>
            </a:lvl6pPr>
            <a:lvl7pPr marL="2914650" indent="-171450">
              <a:defRPr sz="1200">
                <a:solidFill>
                  <a:schemeClr val="tx1">
                    <a:lumMod val="75000"/>
                    <a:lumOff val="25000"/>
                  </a:schemeClr>
                </a:solidFill>
              </a:defRPr>
            </a:lvl7pPr>
            <a:lvl8pPr marL="3371850" indent="-171450">
              <a:defRPr sz="1200">
                <a:solidFill>
                  <a:schemeClr val="tx1">
                    <a:lumMod val="75000"/>
                    <a:lumOff val="25000"/>
                  </a:schemeClr>
                </a:solidFill>
              </a:defRPr>
            </a:lvl8pPr>
            <a:lvl9pPr marL="3829050" indent="-171450">
              <a:defRPr sz="1200">
                <a:solidFill>
                  <a:schemeClr val="tx1">
                    <a:lumMod val="75000"/>
                    <a:lumOff val="25000"/>
                  </a:schemeClr>
                </a:solidFill>
              </a:defRPr>
            </a:lvl9pPr>
          </a:lstStyle>
          <a:p>
            <a:pPr lvl="0"/>
            <a:r>
              <a:rPr lang="en-US" dirty="0"/>
              <a:t>Insert text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itle 6"/>
          <p:cNvSpPr>
            <a:spLocks noGrp="1"/>
          </p:cNvSpPr>
          <p:nvPr>
            <p:ph type="title"/>
          </p:nvPr>
        </p:nvSpPr>
        <p:spPr>
          <a:xfrm>
            <a:off x="365759" y="296332"/>
            <a:ext cx="9387841" cy="891945"/>
          </a:xfrm>
          <a:prstGeom prst="rect">
            <a:avLst/>
          </a:prstGeom>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3476664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Lists">
    <p:spTree>
      <p:nvGrpSpPr>
        <p:cNvPr id="1" name=""/>
        <p:cNvGrpSpPr/>
        <p:nvPr/>
      </p:nvGrpSpPr>
      <p:grpSpPr>
        <a:xfrm>
          <a:off x="0" y="0"/>
          <a:ext cx="0" cy="0"/>
          <a:chOff x="0" y="0"/>
          <a:chExt cx="0" cy="0"/>
        </a:xfrm>
      </p:grpSpPr>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3"/>
              <a:t>Title and Content</a:t>
            </a:r>
            <a:endParaRPr lang="en-US" sz="1633" dirty="0"/>
          </a:p>
        </p:txBody>
      </p:sp>
      <p:sp>
        <p:nvSpPr>
          <p:cNvPr id="8" name="ctsSource"/>
          <p:cNvSpPr>
            <a:spLocks noGrp="1"/>
          </p:cNvSpPr>
          <p:nvPr>
            <p:ph type="body" sz="quarter" idx="12" hasCustomPrompt="1"/>
          </p:nvPr>
        </p:nvSpPr>
        <p:spPr>
          <a:xfrm>
            <a:off x="512301" y="6107298"/>
            <a:ext cx="11167400" cy="195861"/>
          </a:xfrm>
        </p:spPr>
        <p:txBody>
          <a:bodyPr anchor="b" anchorCtr="0">
            <a:noAutofit/>
          </a:bodyPr>
          <a:lstStyle>
            <a:lvl1pPr marL="0" indent="0">
              <a:buNone/>
              <a:defRPr sz="907" i="1">
                <a:solidFill>
                  <a:schemeClr val="tx1">
                    <a:lumMod val="50000"/>
                    <a:lumOff val="50000"/>
                  </a:schemeClr>
                </a:solidFill>
              </a:defRPr>
            </a:lvl1pPr>
          </a:lstStyle>
          <a:p>
            <a:pPr lvl="0"/>
            <a:r>
              <a:rPr lang="en-US" dirty="0"/>
              <a:t>Click to add Source/Note</a:t>
            </a:r>
          </a:p>
        </p:txBody>
      </p:sp>
      <p:sp>
        <p:nvSpPr>
          <p:cNvPr id="6" name="Content Placeholder 5"/>
          <p:cNvSpPr>
            <a:spLocks noGrp="1"/>
          </p:cNvSpPr>
          <p:nvPr>
            <p:ph sz="quarter" idx="11" hasCustomPrompt="1"/>
          </p:nvPr>
        </p:nvSpPr>
        <p:spPr>
          <a:xfrm>
            <a:off x="513141" y="2109216"/>
            <a:ext cx="5357308" cy="3932218"/>
          </a:xfrm>
        </p:spPr>
        <p:txBody>
          <a:bodyPr>
            <a:noAutofit/>
          </a:bodyPr>
          <a:lstStyle>
            <a:lvl1pPr marL="285750" indent="-285750">
              <a:defRPr sz="2000" baseline="0">
                <a:solidFill>
                  <a:schemeClr val="tx1">
                    <a:lumMod val="75000"/>
                    <a:lumOff val="25000"/>
                  </a:schemeClr>
                </a:solidFill>
                <a:latin typeface="+mn-lt"/>
              </a:defRPr>
            </a:lvl1pPr>
            <a:lvl2pPr marL="685800" indent="-228600">
              <a:buSzPct val="70000"/>
              <a:buFont typeface="Arial" panose="020B0604020202020204" pitchFamily="34" charset="0"/>
              <a:buChar char="•"/>
              <a:defRPr sz="1600">
                <a:solidFill>
                  <a:schemeClr val="tx1">
                    <a:lumMod val="75000"/>
                    <a:lumOff val="25000"/>
                  </a:schemeClr>
                </a:solidFill>
                <a:latin typeface="+mn-lt"/>
              </a:defRPr>
            </a:lvl2pPr>
            <a:lvl3pPr>
              <a:defRPr sz="1800">
                <a:solidFill>
                  <a:schemeClr val="tx1">
                    <a:lumMod val="75000"/>
                    <a:lumOff val="25000"/>
                  </a:schemeClr>
                </a:solidFill>
                <a:latin typeface="+mn-lt"/>
              </a:defRPr>
            </a:lvl3pPr>
            <a:lvl4pPr marL="1603375" indent="-231775">
              <a:buFont typeface="Arial" panose="020B0604020202020204" pitchFamily="34" charset="0"/>
              <a:buChar char="•"/>
              <a:defRPr sz="1400">
                <a:solidFill>
                  <a:schemeClr val="tx1">
                    <a:lumMod val="75000"/>
                    <a:lumOff val="25000"/>
                  </a:schemeClr>
                </a:solidFill>
                <a:latin typeface="+mn-lt"/>
              </a:defRPr>
            </a:lvl4pPr>
            <a:lvl5pPr marL="2000250" indent="-171450">
              <a:buFont typeface="Arial" panose="020B0604020202020204" pitchFamily="34" charset="0"/>
              <a:buChar char="•"/>
              <a:defRPr sz="1200">
                <a:solidFill>
                  <a:schemeClr val="tx1">
                    <a:lumMod val="75000"/>
                    <a:lumOff val="25000"/>
                  </a:schemeClr>
                </a:solidFill>
                <a:latin typeface="+mn-lt"/>
              </a:defRPr>
            </a:lvl5pPr>
            <a:lvl6pPr marL="2457450" indent="-171450">
              <a:defRPr sz="1200">
                <a:solidFill>
                  <a:schemeClr val="tx1">
                    <a:lumMod val="75000"/>
                    <a:lumOff val="25000"/>
                  </a:schemeClr>
                </a:solidFill>
              </a:defRPr>
            </a:lvl6pPr>
            <a:lvl7pPr marL="2914650" indent="-171450">
              <a:defRPr sz="1200">
                <a:solidFill>
                  <a:schemeClr val="tx1">
                    <a:lumMod val="75000"/>
                    <a:lumOff val="25000"/>
                  </a:schemeClr>
                </a:solidFill>
              </a:defRPr>
            </a:lvl7pPr>
            <a:lvl8pPr marL="3371850" indent="-171450">
              <a:defRPr sz="1200">
                <a:solidFill>
                  <a:schemeClr val="tx1">
                    <a:lumMod val="75000"/>
                    <a:lumOff val="25000"/>
                  </a:schemeClr>
                </a:solidFill>
              </a:defRPr>
            </a:lvl8pPr>
            <a:lvl9pPr marL="3829050" indent="-171450">
              <a:defRPr sz="1200">
                <a:solidFill>
                  <a:schemeClr val="tx1">
                    <a:lumMod val="75000"/>
                    <a:lumOff val="25000"/>
                  </a:schemeClr>
                </a:solidFill>
              </a:defRPr>
            </a:lvl9pPr>
          </a:lstStyle>
          <a:p>
            <a:pPr lvl="0"/>
            <a:r>
              <a:rPr lang="en-US" dirty="0"/>
              <a:t>Insert text here</a:t>
            </a:r>
          </a:p>
          <a:p>
            <a:pPr lvl="1"/>
            <a:r>
              <a:rPr lang="en-US" dirty="0"/>
              <a:t>Second level</a:t>
            </a:r>
          </a:p>
        </p:txBody>
      </p:sp>
      <p:sp>
        <p:nvSpPr>
          <p:cNvPr id="7" name="Title 6"/>
          <p:cNvSpPr>
            <a:spLocks noGrp="1"/>
          </p:cNvSpPr>
          <p:nvPr>
            <p:ph type="title"/>
          </p:nvPr>
        </p:nvSpPr>
        <p:spPr>
          <a:xfrm>
            <a:off x="365759" y="296332"/>
            <a:ext cx="9387841" cy="891945"/>
          </a:xfrm>
          <a:prstGeom prst="rect">
            <a:avLst/>
          </a:prstGeom>
        </p:spPr>
        <p:txBody>
          <a:bodyPr/>
          <a:lstStyle>
            <a:lvl1pPr>
              <a:defRPr>
                <a:latin typeface="+mj-lt"/>
              </a:defRPr>
            </a:lvl1pPr>
          </a:lstStyle>
          <a:p>
            <a:r>
              <a:rPr lang="en-US" dirty="0"/>
              <a:t>Click to edit Master title style</a:t>
            </a:r>
          </a:p>
        </p:txBody>
      </p:sp>
      <p:grpSp>
        <p:nvGrpSpPr>
          <p:cNvPr id="12" name="Group 11">
            <a:extLst>
              <a:ext uri="{FF2B5EF4-FFF2-40B4-BE49-F238E27FC236}">
                <a16:creationId xmlns:a16="http://schemas.microsoft.com/office/drawing/2014/main" id="{F6B0D434-2F03-5D9D-9DF9-569261563EC1}"/>
              </a:ext>
            </a:extLst>
          </p:cNvPr>
          <p:cNvGrpSpPr/>
          <p:nvPr userDrawn="1"/>
        </p:nvGrpSpPr>
        <p:grpSpPr>
          <a:xfrm>
            <a:off x="512064" y="2020824"/>
            <a:ext cx="5382768" cy="48768"/>
            <a:chOff x="493776" y="1950720"/>
            <a:chExt cx="5382768" cy="48768"/>
          </a:xfrm>
        </p:grpSpPr>
        <p:sp>
          <p:nvSpPr>
            <p:cNvPr id="5" name="Rectangle 4">
              <a:extLst>
                <a:ext uri="{FF2B5EF4-FFF2-40B4-BE49-F238E27FC236}">
                  <a16:creationId xmlns:a16="http://schemas.microsoft.com/office/drawing/2014/main" id="{91B6A091-BCFE-8EC9-A82A-0EA0539FD71D}"/>
                </a:ext>
              </a:extLst>
            </p:cNvPr>
            <p:cNvSpPr/>
            <p:nvPr userDrawn="1"/>
          </p:nvSpPr>
          <p:spPr>
            <a:xfrm>
              <a:off x="493776" y="1950720"/>
              <a:ext cx="1773936" cy="4876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CE035E3-6151-CD8F-7843-F09E962D08CE}"/>
                </a:ext>
              </a:extLst>
            </p:cNvPr>
            <p:cNvCxnSpPr>
              <a:cxnSpLocks/>
            </p:cNvCxnSpPr>
            <p:nvPr userDrawn="1"/>
          </p:nvCxnSpPr>
          <p:spPr>
            <a:xfrm>
              <a:off x="493776" y="1999488"/>
              <a:ext cx="5382768" cy="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3A40D8B4-1CCA-0D11-5A55-6C0AC134A15A}"/>
              </a:ext>
            </a:extLst>
          </p:cNvPr>
          <p:cNvGrpSpPr/>
          <p:nvPr userDrawn="1"/>
        </p:nvGrpSpPr>
        <p:grpSpPr>
          <a:xfrm>
            <a:off x="6047232" y="2020824"/>
            <a:ext cx="5382768" cy="48768"/>
            <a:chOff x="493776" y="1950720"/>
            <a:chExt cx="5382768" cy="48768"/>
          </a:xfrm>
        </p:grpSpPr>
        <p:sp>
          <p:nvSpPr>
            <p:cNvPr id="14" name="Rectangle 13">
              <a:extLst>
                <a:ext uri="{FF2B5EF4-FFF2-40B4-BE49-F238E27FC236}">
                  <a16:creationId xmlns:a16="http://schemas.microsoft.com/office/drawing/2014/main" id="{6138DF34-8414-5C2A-3E01-5FCD2B283D9F}"/>
                </a:ext>
              </a:extLst>
            </p:cNvPr>
            <p:cNvSpPr/>
            <p:nvPr userDrawn="1"/>
          </p:nvSpPr>
          <p:spPr>
            <a:xfrm>
              <a:off x="493776" y="1950720"/>
              <a:ext cx="1773936" cy="4876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F6011466-D7E7-5072-A45C-039901B6B790}"/>
                </a:ext>
              </a:extLst>
            </p:cNvPr>
            <p:cNvCxnSpPr>
              <a:cxnSpLocks/>
            </p:cNvCxnSpPr>
            <p:nvPr userDrawn="1"/>
          </p:nvCxnSpPr>
          <p:spPr>
            <a:xfrm>
              <a:off x="493776" y="1999488"/>
              <a:ext cx="5382768" cy="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grpSp>
      <p:sp>
        <p:nvSpPr>
          <p:cNvPr id="16" name="Content Placeholder 5">
            <a:extLst>
              <a:ext uri="{FF2B5EF4-FFF2-40B4-BE49-F238E27FC236}">
                <a16:creationId xmlns:a16="http://schemas.microsoft.com/office/drawing/2014/main" id="{CA238BF5-28FF-5F37-1ECC-114D975BFF5B}"/>
              </a:ext>
            </a:extLst>
          </p:cNvPr>
          <p:cNvSpPr>
            <a:spLocks noGrp="1"/>
          </p:cNvSpPr>
          <p:nvPr>
            <p:ph sz="quarter" idx="13" hasCustomPrompt="1"/>
          </p:nvPr>
        </p:nvSpPr>
        <p:spPr>
          <a:xfrm>
            <a:off x="6054405" y="2109216"/>
            <a:ext cx="5357308" cy="3932218"/>
          </a:xfrm>
        </p:spPr>
        <p:txBody>
          <a:bodyPr>
            <a:noAutofit/>
          </a:bodyPr>
          <a:lstStyle>
            <a:lvl1pPr marL="285750" indent="-285750">
              <a:defRPr sz="2000" baseline="0">
                <a:solidFill>
                  <a:schemeClr val="tx1">
                    <a:lumMod val="75000"/>
                    <a:lumOff val="25000"/>
                  </a:schemeClr>
                </a:solidFill>
                <a:latin typeface="+mn-lt"/>
              </a:defRPr>
            </a:lvl1pPr>
            <a:lvl2pPr marL="685800" indent="-228600">
              <a:buSzPct val="70000"/>
              <a:buFont typeface="Arial" panose="020B0604020202020204" pitchFamily="34" charset="0"/>
              <a:buChar char="•"/>
              <a:defRPr sz="1600">
                <a:solidFill>
                  <a:schemeClr val="tx1">
                    <a:lumMod val="75000"/>
                    <a:lumOff val="25000"/>
                  </a:schemeClr>
                </a:solidFill>
                <a:latin typeface="+mn-lt"/>
              </a:defRPr>
            </a:lvl2pPr>
            <a:lvl3pPr>
              <a:defRPr sz="1800">
                <a:solidFill>
                  <a:schemeClr val="tx1">
                    <a:lumMod val="75000"/>
                    <a:lumOff val="25000"/>
                  </a:schemeClr>
                </a:solidFill>
                <a:latin typeface="+mn-lt"/>
              </a:defRPr>
            </a:lvl3pPr>
            <a:lvl4pPr marL="1603375" indent="-231775">
              <a:buFont typeface="Arial" panose="020B0604020202020204" pitchFamily="34" charset="0"/>
              <a:buChar char="•"/>
              <a:defRPr sz="1400">
                <a:solidFill>
                  <a:schemeClr val="tx1">
                    <a:lumMod val="75000"/>
                    <a:lumOff val="25000"/>
                  </a:schemeClr>
                </a:solidFill>
                <a:latin typeface="+mn-lt"/>
              </a:defRPr>
            </a:lvl4pPr>
            <a:lvl5pPr marL="2000250" indent="-171450">
              <a:buFont typeface="Arial" panose="020B0604020202020204" pitchFamily="34" charset="0"/>
              <a:buChar char="•"/>
              <a:defRPr sz="1200">
                <a:solidFill>
                  <a:schemeClr val="tx1">
                    <a:lumMod val="75000"/>
                    <a:lumOff val="25000"/>
                  </a:schemeClr>
                </a:solidFill>
                <a:latin typeface="+mn-lt"/>
              </a:defRPr>
            </a:lvl5pPr>
            <a:lvl6pPr marL="2457450" indent="-171450">
              <a:defRPr sz="1200">
                <a:solidFill>
                  <a:schemeClr val="tx1">
                    <a:lumMod val="75000"/>
                    <a:lumOff val="25000"/>
                  </a:schemeClr>
                </a:solidFill>
              </a:defRPr>
            </a:lvl6pPr>
            <a:lvl7pPr marL="2914650" indent="-171450">
              <a:defRPr sz="1200">
                <a:solidFill>
                  <a:schemeClr val="tx1">
                    <a:lumMod val="75000"/>
                    <a:lumOff val="25000"/>
                  </a:schemeClr>
                </a:solidFill>
              </a:defRPr>
            </a:lvl7pPr>
            <a:lvl8pPr marL="3371850" indent="-171450">
              <a:defRPr sz="1200">
                <a:solidFill>
                  <a:schemeClr val="tx1">
                    <a:lumMod val="75000"/>
                    <a:lumOff val="25000"/>
                  </a:schemeClr>
                </a:solidFill>
              </a:defRPr>
            </a:lvl8pPr>
            <a:lvl9pPr marL="3829050" indent="-171450">
              <a:defRPr sz="1200">
                <a:solidFill>
                  <a:schemeClr val="tx1">
                    <a:lumMod val="75000"/>
                    <a:lumOff val="25000"/>
                  </a:schemeClr>
                </a:solidFill>
              </a:defRPr>
            </a:lvl9pPr>
          </a:lstStyle>
          <a:p>
            <a:pPr lvl="0"/>
            <a:r>
              <a:rPr lang="en-US" dirty="0"/>
              <a:t>Insert text here</a:t>
            </a:r>
          </a:p>
          <a:p>
            <a:pPr lvl="1"/>
            <a:r>
              <a:rPr lang="en-US" dirty="0"/>
              <a:t>Second level</a:t>
            </a:r>
          </a:p>
        </p:txBody>
      </p:sp>
      <p:sp>
        <p:nvSpPr>
          <p:cNvPr id="19" name="Text Placeholder 18">
            <a:extLst>
              <a:ext uri="{FF2B5EF4-FFF2-40B4-BE49-F238E27FC236}">
                <a16:creationId xmlns:a16="http://schemas.microsoft.com/office/drawing/2014/main" id="{B50DC364-7C55-9CC7-DE7F-6352B9D367D8}"/>
              </a:ext>
            </a:extLst>
          </p:cNvPr>
          <p:cNvSpPr>
            <a:spLocks noGrp="1"/>
          </p:cNvSpPr>
          <p:nvPr>
            <p:ph type="body" sz="quarter" idx="14" hasCustomPrompt="1"/>
          </p:nvPr>
        </p:nvSpPr>
        <p:spPr>
          <a:xfrm>
            <a:off x="511492" y="1620774"/>
            <a:ext cx="5383339" cy="43967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List Heading Left</a:t>
            </a:r>
          </a:p>
        </p:txBody>
      </p:sp>
      <p:sp>
        <p:nvSpPr>
          <p:cNvPr id="20" name="Text Placeholder 18">
            <a:extLst>
              <a:ext uri="{FF2B5EF4-FFF2-40B4-BE49-F238E27FC236}">
                <a16:creationId xmlns:a16="http://schemas.microsoft.com/office/drawing/2014/main" id="{DD6818A1-EB54-C28C-34EC-2591E6CEA3E7}"/>
              </a:ext>
            </a:extLst>
          </p:cNvPr>
          <p:cNvSpPr>
            <a:spLocks noGrp="1"/>
          </p:cNvSpPr>
          <p:nvPr>
            <p:ph type="body" sz="quarter" idx="15" hasCustomPrompt="1"/>
          </p:nvPr>
        </p:nvSpPr>
        <p:spPr>
          <a:xfrm>
            <a:off x="6058852" y="1620774"/>
            <a:ext cx="5383339" cy="43967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List Heading Right</a:t>
            </a:r>
          </a:p>
        </p:txBody>
      </p:sp>
    </p:spTree>
    <p:extLst>
      <p:ext uri="{BB962C8B-B14F-4D97-AF65-F5344CB8AC3E}">
        <p14:creationId xmlns:p14="http://schemas.microsoft.com/office/powerpoint/2010/main" val="837428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Hea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A56CE-722D-92F6-59C7-604C622671B9}"/>
              </a:ext>
            </a:extLst>
          </p:cNvPr>
          <p:cNvSpPr/>
          <p:nvPr userDrawn="1"/>
        </p:nvSpPr>
        <p:spPr>
          <a:xfrm>
            <a:off x="0" y="0"/>
            <a:ext cx="12192000" cy="149352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3"/>
              <a:t>Title and Content</a:t>
            </a:r>
            <a:endParaRPr lang="en-US" sz="1633" dirty="0"/>
          </a:p>
        </p:txBody>
      </p:sp>
      <p:sp>
        <p:nvSpPr>
          <p:cNvPr id="8" name="ctsSource"/>
          <p:cNvSpPr>
            <a:spLocks noGrp="1"/>
          </p:cNvSpPr>
          <p:nvPr>
            <p:ph type="body" sz="quarter" idx="12" hasCustomPrompt="1"/>
          </p:nvPr>
        </p:nvSpPr>
        <p:spPr>
          <a:xfrm>
            <a:off x="512301" y="6107298"/>
            <a:ext cx="11167400" cy="195861"/>
          </a:xfrm>
        </p:spPr>
        <p:txBody>
          <a:bodyPr anchor="b" anchorCtr="0">
            <a:noAutofit/>
          </a:bodyPr>
          <a:lstStyle>
            <a:lvl1pPr marL="0" indent="0">
              <a:buNone/>
              <a:defRPr sz="907" i="1">
                <a:solidFill>
                  <a:schemeClr val="tx1">
                    <a:lumMod val="50000"/>
                    <a:lumOff val="50000"/>
                  </a:schemeClr>
                </a:solidFill>
              </a:defRPr>
            </a:lvl1pPr>
          </a:lstStyle>
          <a:p>
            <a:pPr lvl="0"/>
            <a:r>
              <a:rPr lang="en-US" dirty="0"/>
              <a:t>Click to add Source/Note</a:t>
            </a:r>
          </a:p>
        </p:txBody>
      </p:sp>
      <p:sp>
        <p:nvSpPr>
          <p:cNvPr id="7" name="Title 6"/>
          <p:cNvSpPr>
            <a:spLocks noGrp="1"/>
          </p:cNvSpPr>
          <p:nvPr>
            <p:ph type="title"/>
          </p:nvPr>
        </p:nvSpPr>
        <p:spPr>
          <a:xfrm>
            <a:off x="365759" y="296332"/>
            <a:ext cx="9387841" cy="891945"/>
          </a:xfrm>
          <a:prstGeom prst="rect">
            <a:avLst/>
          </a:prstGeom>
        </p:spPr>
        <p:txBody>
          <a:bodyPr/>
          <a:lstStyle>
            <a:lvl1pPr>
              <a:defRPr>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CA12DC02-1A9C-B29F-A9AE-EB616D3AD382}"/>
              </a:ext>
            </a:extLst>
          </p:cNvPr>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9992793" y="296451"/>
            <a:ext cx="1885602" cy="891944"/>
          </a:xfrm>
          <a:prstGeom prst="rect">
            <a:avLst/>
          </a:prstGeom>
        </p:spPr>
      </p:pic>
    </p:spTree>
    <p:extLst>
      <p:ext uri="{BB962C8B-B14F-4D97-AF65-F5344CB8AC3E}">
        <p14:creationId xmlns:p14="http://schemas.microsoft.com/office/powerpoint/2010/main" val="1367312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Ide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CC0423-475D-4C84-B9ED-C2DFAC2E1CAD}"/>
              </a:ext>
            </a:extLst>
          </p:cNvPr>
          <p:cNvSpPr/>
          <p:nvPr userDrawn="1"/>
        </p:nvSpPr>
        <p:spPr>
          <a:xfrm>
            <a:off x="9243391" y="0"/>
            <a:ext cx="2948609" cy="1789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74A5B0-1C6D-2C50-49E1-7B19FADBA9AC}"/>
              </a:ext>
            </a:extLst>
          </p:cNvPr>
          <p:cNvSpPr/>
          <p:nvPr userDrawn="1"/>
        </p:nvSpPr>
        <p:spPr>
          <a:xfrm>
            <a:off x="5303520" y="0"/>
            <a:ext cx="602894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A56CE-722D-92F6-59C7-604C622671B9}"/>
              </a:ext>
            </a:extLst>
          </p:cNvPr>
          <p:cNvSpPr/>
          <p:nvPr userDrawn="1"/>
        </p:nvSpPr>
        <p:spPr>
          <a:xfrm>
            <a:off x="0" y="0"/>
            <a:ext cx="5309616"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3"/>
              <a:t>Title and Content</a:t>
            </a:r>
            <a:endParaRPr lang="en-US" sz="1633" dirty="0"/>
          </a:p>
        </p:txBody>
      </p:sp>
      <p:sp>
        <p:nvSpPr>
          <p:cNvPr id="7" name="Title 6"/>
          <p:cNvSpPr>
            <a:spLocks noGrp="1"/>
          </p:cNvSpPr>
          <p:nvPr>
            <p:ph type="title"/>
          </p:nvPr>
        </p:nvSpPr>
        <p:spPr>
          <a:xfrm>
            <a:off x="761999" y="1085088"/>
            <a:ext cx="4096513" cy="4882896"/>
          </a:xfrm>
          <a:prstGeom prst="rect">
            <a:avLst/>
          </a:prstGeom>
        </p:spPr>
        <p:txBody>
          <a:bodyPr>
            <a:normAutofit/>
          </a:bodyPr>
          <a:lstStyle>
            <a:lvl1pPr>
              <a:defRPr sz="4000">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37046072-8618-F70E-3F0B-8BD2AAC15C12}"/>
              </a:ext>
            </a:extLst>
          </p:cNvPr>
          <p:cNvSpPr>
            <a:spLocks noGrp="1"/>
          </p:cNvSpPr>
          <p:nvPr>
            <p:ph type="body" sz="quarter" idx="13"/>
          </p:nvPr>
        </p:nvSpPr>
        <p:spPr>
          <a:xfrm>
            <a:off x="6129683" y="2226555"/>
            <a:ext cx="5340604" cy="2773489"/>
          </a:xfrm>
        </p:spPr>
        <p:txBody>
          <a:bodyPr/>
          <a:lstStyle>
            <a:lvl1pPr marL="0" indent="0">
              <a:buNone/>
              <a:defRPr/>
            </a:lvl1pPr>
          </a:lstStyle>
          <a:p>
            <a:pPr lvl="0"/>
            <a:r>
              <a:rPr lang="en-US" dirty="0"/>
              <a:t>Click to edit Master text styles</a:t>
            </a:r>
          </a:p>
        </p:txBody>
      </p:sp>
      <p:pic>
        <p:nvPicPr>
          <p:cNvPr id="12" name="Picture 11" descr="A logo with blue letters and a green dot&#10;&#10;AI-generated content may be incorrect.">
            <a:extLst>
              <a:ext uri="{FF2B5EF4-FFF2-40B4-BE49-F238E27FC236}">
                <a16:creationId xmlns:a16="http://schemas.microsoft.com/office/drawing/2014/main" id="{E14B1544-7D96-2A2B-9757-6792AC0EA3D9}"/>
              </a:ext>
            </a:extLst>
          </p:cNvPr>
          <p:cNvPicPr>
            <a:picLocks noChangeAspect="1"/>
          </p:cNvPicPr>
          <p:nvPr userDrawn="1"/>
        </p:nvPicPr>
        <p:blipFill>
          <a:blip r:embed="rId2"/>
          <a:stretch>
            <a:fillRect/>
          </a:stretch>
        </p:blipFill>
        <p:spPr>
          <a:xfrm>
            <a:off x="9521686" y="381000"/>
            <a:ext cx="2670314" cy="1335157"/>
          </a:xfrm>
          <a:prstGeom prst="rect">
            <a:avLst/>
          </a:prstGeom>
        </p:spPr>
      </p:pic>
    </p:spTree>
    <p:extLst>
      <p:ext uri="{BB962C8B-B14F-4D97-AF65-F5344CB8AC3E}">
        <p14:creationId xmlns:p14="http://schemas.microsoft.com/office/powerpoint/2010/main" val="2954648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SectionHead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A56CE-722D-92F6-59C7-604C622671B9}"/>
              </a:ext>
            </a:extLst>
          </p:cNvPr>
          <p:cNvSpPr/>
          <p:nvPr userDrawn="1"/>
        </p:nvSpPr>
        <p:spPr>
          <a:xfrm>
            <a:off x="0" y="0"/>
            <a:ext cx="12192000" cy="4151376"/>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tsLYN" hidden="1"/>
          <p:cNvSpPr/>
          <p:nvPr userDrawn="1"/>
        </p:nvSpPr>
        <p:spPr>
          <a:xfrm>
            <a:off x="0" y="0"/>
            <a:ext cx="0" cy="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3"/>
              <a:t>Title and Content</a:t>
            </a:r>
            <a:endParaRPr lang="en-US" sz="1633" dirty="0"/>
          </a:p>
        </p:txBody>
      </p:sp>
      <p:sp>
        <p:nvSpPr>
          <p:cNvPr id="7" name="Title 6"/>
          <p:cNvSpPr>
            <a:spLocks noGrp="1"/>
          </p:cNvSpPr>
          <p:nvPr>
            <p:ph type="title"/>
          </p:nvPr>
        </p:nvSpPr>
        <p:spPr>
          <a:xfrm>
            <a:off x="670559" y="762000"/>
            <a:ext cx="9174481" cy="2883408"/>
          </a:xfrm>
          <a:prstGeom prst="rect">
            <a:avLst/>
          </a:prstGeom>
        </p:spPr>
        <p:txBody>
          <a:bodyPr anchor="b">
            <a:normAutofit/>
          </a:bodyPr>
          <a:lstStyle>
            <a:lvl1pPr>
              <a:defRPr sz="5400">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37046072-8618-F70E-3F0B-8BD2AAC15C12}"/>
              </a:ext>
            </a:extLst>
          </p:cNvPr>
          <p:cNvSpPr>
            <a:spLocks noGrp="1"/>
          </p:cNvSpPr>
          <p:nvPr>
            <p:ph type="body" sz="quarter" idx="13"/>
          </p:nvPr>
        </p:nvSpPr>
        <p:spPr>
          <a:xfrm>
            <a:off x="679858" y="4547616"/>
            <a:ext cx="7665565" cy="1305868"/>
          </a:xfrm>
        </p:spPr>
        <p:txBody>
          <a:bodyPr>
            <a:normAutofit/>
          </a:bodyPr>
          <a:lstStyle>
            <a:lvl1pPr marL="0" indent="0">
              <a:buNone/>
              <a:defRPr sz="2800"/>
            </a:lvl1pPr>
          </a:lstStyle>
          <a:p>
            <a:pPr lvl="0"/>
            <a:r>
              <a:rPr lang="en-US" dirty="0"/>
              <a:t>Click to edit Master text styles</a:t>
            </a:r>
          </a:p>
        </p:txBody>
      </p:sp>
      <p:pic>
        <p:nvPicPr>
          <p:cNvPr id="4" name="Picture 3">
            <a:extLst>
              <a:ext uri="{FF2B5EF4-FFF2-40B4-BE49-F238E27FC236}">
                <a16:creationId xmlns:a16="http://schemas.microsoft.com/office/drawing/2014/main" id="{5E32F27A-6A26-0183-F9CE-C5BCC2C91CC1}"/>
              </a:ext>
            </a:extLst>
          </p:cNvPr>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9992793" y="296451"/>
            <a:ext cx="1885602" cy="891944"/>
          </a:xfrm>
          <a:prstGeom prst="rect">
            <a:avLst/>
          </a:prstGeom>
        </p:spPr>
      </p:pic>
      <p:sp>
        <p:nvSpPr>
          <p:cNvPr id="5" name="Rectangle 4">
            <a:extLst>
              <a:ext uri="{FF2B5EF4-FFF2-40B4-BE49-F238E27FC236}">
                <a16:creationId xmlns:a16="http://schemas.microsoft.com/office/drawing/2014/main" id="{1DC3D521-3BB6-4FFA-22B3-1E21305874B7}"/>
              </a:ext>
            </a:extLst>
          </p:cNvPr>
          <p:cNvSpPr/>
          <p:nvPr userDrawn="1"/>
        </p:nvSpPr>
        <p:spPr>
          <a:xfrm>
            <a:off x="969264" y="3931920"/>
            <a:ext cx="5236464" cy="219456"/>
          </a:xfrm>
          <a:prstGeom prst="rect">
            <a:avLst/>
          </a:prstGeom>
          <a:solidFill>
            <a:srgbClr val="8DC7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792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45FC6F7-7BDE-E132-5B2F-039CF8A49EBC}"/>
              </a:ext>
            </a:extLst>
          </p:cNvPr>
          <p:cNvSpPr>
            <a:spLocks noGrp="1"/>
          </p:cNvSpPr>
          <p:nvPr>
            <p:ph type="title"/>
          </p:nvPr>
        </p:nvSpPr>
        <p:spPr>
          <a:xfrm>
            <a:off x="347471" y="296332"/>
            <a:ext cx="8119195" cy="891945"/>
          </a:xfrm>
          <a:prstGeom prst="rect">
            <a:avLst/>
          </a:prstGeom>
        </p:spPr>
        <p:txBody>
          <a:bodyPr vert="horz" lIns="0" tIns="0" rIns="0" bIns="0" rtlCol="0" anchor="ctr" anchorCtr="0">
            <a:normAutofit/>
          </a:bodyPr>
          <a:lstStyle/>
          <a:p>
            <a:r>
              <a:rPr lang="en-US" dirty="0"/>
              <a:t>SLIDE TITLE, 28PT ARIAL BOLD</a:t>
            </a:r>
            <a:br>
              <a:rPr lang="en-US" dirty="0"/>
            </a:br>
            <a:r>
              <a:rPr lang="en-US" dirty="0"/>
              <a:t>TWO LINE MAXIMUM</a:t>
            </a:r>
          </a:p>
        </p:txBody>
      </p:sp>
      <p:sp>
        <p:nvSpPr>
          <p:cNvPr id="9" name="Content Placeholder 2">
            <a:extLst>
              <a:ext uri="{FF2B5EF4-FFF2-40B4-BE49-F238E27FC236}">
                <a16:creationId xmlns:a16="http://schemas.microsoft.com/office/drawing/2014/main" id="{484E3B13-40AA-DF24-0E47-AD4D2524A456}"/>
              </a:ext>
            </a:extLst>
          </p:cNvPr>
          <p:cNvSpPr>
            <a:spLocks noGrp="1"/>
          </p:cNvSpPr>
          <p:nvPr>
            <p:ph sz="half" idx="1"/>
          </p:nvPr>
        </p:nvSpPr>
        <p:spPr>
          <a:xfrm>
            <a:off x="1274233" y="1871135"/>
            <a:ext cx="4038600" cy="4255346"/>
          </a:xfrm>
        </p:spPr>
        <p:txBody>
          <a:bodyPr/>
          <a:lstStyle>
            <a:lvl1pPr>
              <a:defRPr sz="2800"/>
            </a:lvl1pPr>
            <a:lvl2pPr>
              <a:defRPr sz="24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90DD65D6-B496-9DBC-2BF8-5150FED321E9}"/>
              </a:ext>
            </a:extLst>
          </p:cNvPr>
          <p:cNvSpPr>
            <a:spLocks noGrp="1"/>
          </p:cNvSpPr>
          <p:nvPr>
            <p:ph sz="half" idx="2"/>
          </p:nvPr>
        </p:nvSpPr>
        <p:spPr>
          <a:xfrm>
            <a:off x="6447366" y="1871135"/>
            <a:ext cx="4038600" cy="4255346"/>
          </a:xfrm>
        </p:spPr>
        <p:txBody>
          <a:bodyPr/>
          <a:lstStyle>
            <a:lvl1pPr>
              <a:defRPr sz="2800"/>
            </a:lvl1pPr>
            <a:lvl2pPr>
              <a:defRPr sz="24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2879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CD6A2C-5D75-A95F-2FFC-5FB43BDBB6FF}"/>
              </a:ext>
            </a:extLst>
          </p:cNvPr>
          <p:cNvSpPr>
            <a:spLocks noGrp="1"/>
          </p:cNvSpPr>
          <p:nvPr>
            <p:ph type="title"/>
          </p:nvPr>
        </p:nvSpPr>
        <p:spPr>
          <a:xfrm>
            <a:off x="347471" y="296332"/>
            <a:ext cx="8119195" cy="891945"/>
          </a:xfrm>
          <a:prstGeom prst="rect">
            <a:avLst/>
          </a:prstGeom>
        </p:spPr>
        <p:txBody>
          <a:bodyPr vert="horz" lIns="0" tIns="0" rIns="0" bIns="0" rtlCol="0" anchor="ctr" anchorCtr="0">
            <a:normAutofit/>
          </a:bodyPr>
          <a:lstStyle/>
          <a:p>
            <a:r>
              <a:rPr lang="en-US" dirty="0"/>
              <a:t>SLIDE TITLE, 28PT ARIAL BOLD</a:t>
            </a:r>
            <a:br>
              <a:rPr lang="en-US" dirty="0"/>
            </a:br>
            <a:r>
              <a:rPr lang="en-US" dirty="0"/>
              <a:t>TWO LINE MAXIMUM</a:t>
            </a:r>
          </a:p>
        </p:txBody>
      </p:sp>
    </p:spTree>
    <p:extLst>
      <p:ext uri="{BB962C8B-B14F-4D97-AF65-F5344CB8AC3E}">
        <p14:creationId xmlns:p14="http://schemas.microsoft.com/office/powerpoint/2010/main" val="518042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49C224-E89F-8ACA-6F36-278B707CAA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744D3F5-80F4-E7CC-529A-4C075BA4E943}"/>
              </a:ext>
            </a:extLst>
          </p:cNvPr>
          <p:cNvSpPr>
            <a:spLocks noGrp="1"/>
          </p:cNvSpPr>
          <p:nvPr>
            <p:ph sz="half" idx="2"/>
          </p:nvPr>
        </p:nvSpPr>
        <p:spPr>
          <a:xfrm>
            <a:off x="839788" y="2505075"/>
            <a:ext cx="5157787" cy="3684588"/>
          </a:xfrm>
          <a:prstGeom prst="rect">
            <a:avLst/>
          </a:prstGeom>
        </p:spPr>
        <p:txBody>
          <a:bodyPr/>
          <a:lstStyle>
            <a:lvl1pPr>
              <a:defRPr sz="2400"/>
            </a:lvl1pPr>
            <a:lvl2pPr>
              <a:defRPr sz="2000"/>
            </a:lvl2pPr>
            <a:lvl3pPr>
              <a:defRPr sz="1800"/>
            </a:lvl3pPr>
            <a:lvl4pPr>
              <a:defRPr sz="16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99D68D3-5365-DE6A-75CD-79EB91676D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56B12F-AE67-9F4F-E134-654262E3C9CE}"/>
              </a:ext>
            </a:extLst>
          </p:cNvPr>
          <p:cNvSpPr>
            <a:spLocks noGrp="1"/>
          </p:cNvSpPr>
          <p:nvPr>
            <p:ph sz="quarter" idx="4"/>
          </p:nvPr>
        </p:nvSpPr>
        <p:spPr>
          <a:xfrm>
            <a:off x="6172200" y="2505075"/>
            <a:ext cx="5183188" cy="3684588"/>
          </a:xfrm>
          <a:prstGeom prst="rect">
            <a:avLst/>
          </a:prstGeom>
        </p:spPr>
        <p:txBody>
          <a:bodyPr/>
          <a:lstStyle>
            <a:lvl1pPr>
              <a:defRPr sz="2400"/>
            </a:lvl1pPr>
            <a:lvl2pPr>
              <a:defRPr sz="2000"/>
            </a:lvl2pPr>
            <a:lvl3pPr>
              <a:defRPr sz="1800"/>
            </a:lvl3pPr>
            <a:lvl4pPr>
              <a:defRPr sz="16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a:extLst>
              <a:ext uri="{FF2B5EF4-FFF2-40B4-BE49-F238E27FC236}">
                <a16:creationId xmlns:a16="http://schemas.microsoft.com/office/drawing/2014/main" id="{9C186DCC-7A26-6ABD-22EA-B4241F6E0AAC}"/>
              </a:ext>
            </a:extLst>
          </p:cNvPr>
          <p:cNvSpPr>
            <a:spLocks noGrp="1"/>
          </p:cNvSpPr>
          <p:nvPr>
            <p:ph type="title"/>
          </p:nvPr>
        </p:nvSpPr>
        <p:spPr>
          <a:xfrm>
            <a:off x="347471" y="296332"/>
            <a:ext cx="8119195" cy="891945"/>
          </a:xfrm>
          <a:prstGeom prst="rect">
            <a:avLst/>
          </a:prstGeom>
        </p:spPr>
        <p:txBody>
          <a:bodyPr vert="horz" lIns="0" tIns="0" rIns="0" bIns="0" rtlCol="0" anchor="ctr" anchorCtr="0">
            <a:normAutofit/>
          </a:bodyPr>
          <a:lstStyle/>
          <a:p>
            <a:r>
              <a:rPr lang="en-US" dirty="0"/>
              <a:t>SLIDE TITLE, 28PT ARIAL BOLD</a:t>
            </a:r>
            <a:br>
              <a:rPr lang="en-US" dirty="0"/>
            </a:br>
            <a:r>
              <a:rPr lang="en-US" dirty="0"/>
              <a:t>TWO LINE MAXIMUM</a:t>
            </a:r>
          </a:p>
        </p:txBody>
      </p:sp>
    </p:spTree>
    <p:extLst>
      <p:ext uri="{BB962C8B-B14F-4D97-AF65-F5344CB8AC3E}">
        <p14:creationId xmlns:p14="http://schemas.microsoft.com/office/powerpoint/2010/main" val="3066885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CA39FF0-FE76-79AA-C0DB-655E41F04381}"/>
              </a:ext>
            </a:extLst>
          </p:cNvPr>
          <p:cNvSpPr>
            <a:spLocks noGrp="1"/>
          </p:cNvSpPr>
          <p:nvPr>
            <p:ph type="title"/>
          </p:nvPr>
        </p:nvSpPr>
        <p:spPr>
          <a:xfrm>
            <a:off x="347471" y="296332"/>
            <a:ext cx="8119195" cy="891945"/>
          </a:xfrm>
          <a:prstGeom prst="rect">
            <a:avLst/>
          </a:prstGeom>
        </p:spPr>
        <p:txBody>
          <a:bodyPr vert="horz" lIns="0" tIns="0" rIns="0" bIns="0" rtlCol="0" anchor="ctr" anchorCtr="0">
            <a:normAutofit/>
          </a:bodyPr>
          <a:lstStyle/>
          <a:p>
            <a:r>
              <a:rPr lang="en-US" dirty="0"/>
              <a:t>SLIDE TITLE, 28PT ARIAL BOLD</a:t>
            </a:r>
            <a:br>
              <a:rPr lang="en-US" dirty="0"/>
            </a:br>
            <a:r>
              <a:rPr lang="en-US" dirty="0"/>
              <a:t>TWO LINE MAXIMUM</a:t>
            </a:r>
          </a:p>
        </p:txBody>
      </p:sp>
      <p:sp>
        <p:nvSpPr>
          <p:cNvPr id="7" name="Picture Placeholder 2">
            <a:extLst>
              <a:ext uri="{FF2B5EF4-FFF2-40B4-BE49-F238E27FC236}">
                <a16:creationId xmlns:a16="http://schemas.microsoft.com/office/drawing/2014/main" id="{65F7AED7-23DA-44D8-C2E5-8F2A2040C7CF}"/>
              </a:ext>
            </a:extLst>
          </p:cNvPr>
          <p:cNvSpPr>
            <a:spLocks noGrp="1"/>
          </p:cNvSpPr>
          <p:nvPr>
            <p:ph type="pic" idx="1"/>
          </p:nvPr>
        </p:nvSpPr>
        <p:spPr>
          <a:xfrm>
            <a:off x="3352800" y="1797978"/>
            <a:ext cx="5486400" cy="35034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3">
            <a:extLst>
              <a:ext uri="{FF2B5EF4-FFF2-40B4-BE49-F238E27FC236}">
                <a16:creationId xmlns:a16="http://schemas.microsoft.com/office/drawing/2014/main" id="{ACCE5C47-2447-F713-BBEB-FB978B01ED5D}"/>
              </a:ext>
            </a:extLst>
          </p:cNvPr>
          <p:cNvSpPr>
            <a:spLocks noGrp="1"/>
          </p:cNvSpPr>
          <p:nvPr>
            <p:ph type="body" sz="half" idx="2"/>
          </p:nvPr>
        </p:nvSpPr>
        <p:spPr>
          <a:xfrm>
            <a:off x="3352800" y="5373384"/>
            <a:ext cx="5486400" cy="6097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4490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7B78E5-26A4-1B7A-0F3B-EF4AE67141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1078" b="15739"/>
          <a:stretch/>
        </p:blipFill>
        <p:spPr>
          <a:xfrm>
            <a:off x="0" y="1094509"/>
            <a:ext cx="12192000" cy="5763491"/>
          </a:xfrm>
          <a:prstGeom prst="rect">
            <a:avLst/>
          </a:prstGeom>
        </p:spPr>
      </p:pic>
      <p:sp>
        <p:nvSpPr>
          <p:cNvPr id="6" name="Title 1">
            <a:extLst>
              <a:ext uri="{FF2B5EF4-FFF2-40B4-BE49-F238E27FC236}">
                <a16:creationId xmlns:a16="http://schemas.microsoft.com/office/drawing/2014/main" id="{1194A510-9A1B-8D32-7CF2-89CCB96E5F08}"/>
              </a:ext>
            </a:extLst>
          </p:cNvPr>
          <p:cNvSpPr>
            <a:spLocks noGrp="1"/>
          </p:cNvSpPr>
          <p:nvPr>
            <p:ph type="ctrTitle" hasCustomPrompt="1"/>
          </p:nvPr>
        </p:nvSpPr>
        <p:spPr>
          <a:xfrm>
            <a:off x="1866900" y="3042336"/>
            <a:ext cx="8458200" cy="1470025"/>
          </a:xfrm>
          <a:prstGeom prst="rect">
            <a:avLst/>
          </a:prstGeom>
        </p:spPr>
        <p:txBody>
          <a:bodyPr anchor="ctr" anchorCtr="0">
            <a:noAutofit/>
          </a:bodyPr>
          <a:lstStyle>
            <a:lvl1pPr>
              <a:defRPr sz="4200" b="1" i="0">
                <a:solidFill>
                  <a:schemeClr val="bg1"/>
                </a:solidFill>
                <a:effectLst>
                  <a:outerShdw blurRad="69850" dist="76200" dir="2700000" algn="tl" rotWithShape="0">
                    <a:schemeClr val="tx1">
                      <a:alpha val="45000"/>
                    </a:schemeClr>
                  </a:outerShdw>
                </a:effectLst>
                <a:latin typeface="Arial Bold"/>
                <a:cs typeface="Arial Bold"/>
              </a:defRPr>
            </a:lvl1pPr>
          </a:lstStyle>
          <a:p>
            <a:r>
              <a:rPr lang="en-US" dirty="0"/>
              <a:t>TITLE SLIDE, 42PT ARIAL BOLD</a:t>
            </a:r>
            <a:br>
              <a:rPr lang="en-US" dirty="0"/>
            </a:br>
            <a:r>
              <a:rPr lang="en-US" dirty="0"/>
              <a:t>TWO LINE MAXIMUM</a:t>
            </a:r>
          </a:p>
        </p:txBody>
      </p:sp>
      <p:pic>
        <p:nvPicPr>
          <p:cNvPr id="7" name="Picture 6">
            <a:extLst>
              <a:ext uri="{FF2B5EF4-FFF2-40B4-BE49-F238E27FC236}">
                <a16:creationId xmlns:a16="http://schemas.microsoft.com/office/drawing/2014/main" id="{25B7379F-64FD-91AE-4E9E-9334C7DD2F80}"/>
              </a:ext>
            </a:extLst>
          </p:cNvPr>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280756" y="5658160"/>
            <a:ext cx="1885602" cy="891944"/>
          </a:xfrm>
          <a:prstGeom prst="rect">
            <a:avLst/>
          </a:prstGeom>
        </p:spPr>
      </p:pic>
      <p:sp>
        <p:nvSpPr>
          <p:cNvPr id="9" name="Slide Number Placeholder 5">
            <a:extLst>
              <a:ext uri="{FF2B5EF4-FFF2-40B4-BE49-F238E27FC236}">
                <a16:creationId xmlns:a16="http://schemas.microsoft.com/office/drawing/2014/main" id="{4ED5947D-F862-CE58-3C94-A19F1663963E}"/>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757B23-AABE-DF87-B373-DFC00778E5D7}"/>
              </a:ext>
            </a:extLst>
          </p:cNvPr>
          <p:cNvSpPr/>
          <p:nvPr userDrawn="1"/>
        </p:nvSpPr>
        <p:spPr>
          <a:xfrm>
            <a:off x="0" y="-7985"/>
            <a:ext cx="12192000" cy="1102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458451-D45B-5FEB-CD40-D9117D054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8163" y="402529"/>
            <a:ext cx="3726689" cy="455997"/>
          </a:xfrm>
          <a:prstGeom prst="rect">
            <a:avLst/>
          </a:prstGeom>
        </p:spPr>
      </p:pic>
    </p:spTree>
    <p:extLst>
      <p:ext uri="{BB962C8B-B14F-4D97-AF65-F5344CB8AC3E}">
        <p14:creationId xmlns:p14="http://schemas.microsoft.com/office/powerpoint/2010/main" val="2930723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80578C-A718-B5DE-D106-0D8A7C6113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1061" b="15909"/>
          <a:stretch/>
        </p:blipFill>
        <p:spPr>
          <a:xfrm>
            <a:off x="0" y="1094509"/>
            <a:ext cx="12192000" cy="5763491"/>
          </a:xfrm>
          <a:prstGeom prst="rect">
            <a:avLst/>
          </a:prstGeom>
        </p:spPr>
      </p:pic>
      <p:sp>
        <p:nvSpPr>
          <p:cNvPr id="6" name="Title 1">
            <a:extLst>
              <a:ext uri="{FF2B5EF4-FFF2-40B4-BE49-F238E27FC236}">
                <a16:creationId xmlns:a16="http://schemas.microsoft.com/office/drawing/2014/main" id="{1194A510-9A1B-8D32-7CF2-89CCB96E5F08}"/>
              </a:ext>
            </a:extLst>
          </p:cNvPr>
          <p:cNvSpPr>
            <a:spLocks noGrp="1"/>
          </p:cNvSpPr>
          <p:nvPr>
            <p:ph type="ctrTitle" hasCustomPrompt="1"/>
          </p:nvPr>
        </p:nvSpPr>
        <p:spPr>
          <a:xfrm>
            <a:off x="1866900" y="3042336"/>
            <a:ext cx="8458200" cy="1470025"/>
          </a:xfrm>
          <a:prstGeom prst="rect">
            <a:avLst/>
          </a:prstGeom>
        </p:spPr>
        <p:txBody>
          <a:bodyPr anchor="ctr" anchorCtr="0">
            <a:noAutofit/>
          </a:bodyPr>
          <a:lstStyle>
            <a:lvl1pPr>
              <a:defRPr sz="4200" b="1" i="0">
                <a:solidFill>
                  <a:schemeClr val="bg1"/>
                </a:solidFill>
                <a:effectLst>
                  <a:outerShdw blurRad="69850" dist="76200" dir="2700000" algn="tl" rotWithShape="0">
                    <a:schemeClr val="tx1">
                      <a:alpha val="45000"/>
                    </a:schemeClr>
                  </a:outerShdw>
                </a:effectLst>
                <a:latin typeface="Arial Bold"/>
                <a:cs typeface="Arial Bold"/>
              </a:defRPr>
            </a:lvl1pPr>
          </a:lstStyle>
          <a:p>
            <a:r>
              <a:rPr lang="en-US" dirty="0"/>
              <a:t>TITLE SLIDE, 42PT ARIAL BOLD</a:t>
            </a:r>
            <a:br>
              <a:rPr lang="en-US" dirty="0"/>
            </a:br>
            <a:r>
              <a:rPr lang="en-US" dirty="0"/>
              <a:t>TWO LINE MAXIMUM</a:t>
            </a:r>
          </a:p>
        </p:txBody>
      </p:sp>
      <p:pic>
        <p:nvPicPr>
          <p:cNvPr id="7" name="Picture 6">
            <a:extLst>
              <a:ext uri="{FF2B5EF4-FFF2-40B4-BE49-F238E27FC236}">
                <a16:creationId xmlns:a16="http://schemas.microsoft.com/office/drawing/2014/main" id="{25B7379F-64FD-91AE-4E9E-9334C7DD2F80}"/>
              </a:ext>
            </a:extLst>
          </p:cNvPr>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280756" y="5658160"/>
            <a:ext cx="1885602" cy="891944"/>
          </a:xfrm>
          <a:prstGeom prst="rect">
            <a:avLst/>
          </a:prstGeom>
        </p:spPr>
      </p:pic>
      <p:sp>
        <p:nvSpPr>
          <p:cNvPr id="9" name="Slide Number Placeholder 5">
            <a:extLst>
              <a:ext uri="{FF2B5EF4-FFF2-40B4-BE49-F238E27FC236}">
                <a16:creationId xmlns:a16="http://schemas.microsoft.com/office/drawing/2014/main" id="{4ED5947D-F862-CE58-3C94-A19F1663963E}"/>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757B23-AABE-DF87-B373-DFC00778E5D7}"/>
              </a:ext>
            </a:extLst>
          </p:cNvPr>
          <p:cNvSpPr/>
          <p:nvPr userDrawn="1"/>
        </p:nvSpPr>
        <p:spPr>
          <a:xfrm>
            <a:off x="0" y="-7985"/>
            <a:ext cx="12192000" cy="1102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458451-D45B-5FEB-CD40-D9117D054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8163" y="402529"/>
            <a:ext cx="3726689" cy="455997"/>
          </a:xfrm>
          <a:prstGeom prst="rect">
            <a:avLst/>
          </a:prstGeom>
        </p:spPr>
      </p:pic>
    </p:spTree>
    <p:extLst>
      <p:ext uri="{BB962C8B-B14F-4D97-AF65-F5344CB8AC3E}">
        <p14:creationId xmlns:p14="http://schemas.microsoft.com/office/powerpoint/2010/main" val="2325353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99D21-153B-B643-57A1-8C418B0FCE8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1061" b="15909"/>
          <a:stretch/>
        </p:blipFill>
        <p:spPr>
          <a:xfrm>
            <a:off x="-1" y="1094509"/>
            <a:ext cx="12191999" cy="5763491"/>
          </a:xfrm>
          <a:prstGeom prst="rect">
            <a:avLst/>
          </a:prstGeom>
        </p:spPr>
      </p:pic>
      <p:sp>
        <p:nvSpPr>
          <p:cNvPr id="6" name="Title 1">
            <a:extLst>
              <a:ext uri="{FF2B5EF4-FFF2-40B4-BE49-F238E27FC236}">
                <a16:creationId xmlns:a16="http://schemas.microsoft.com/office/drawing/2014/main" id="{1194A510-9A1B-8D32-7CF2-89CCB96E5F08}"/>
              </a:ext>
            </a:extLst>
          </p:cNvPr>
          <p:cNvSpPr>
            <a:spLocks noGrp="1"/>
          </p:cNvSpPr>
          <p:nvPr>
            <p:ph type="ctrTitle" hasCustomPrompt="1"/>
          </p:nvPr>
        </p:nvSpPr>
        <p:spPr>
          <a:xfrm>
            <a:off x="1866900" y="3042336"/>
            <a:ext cx="8458200" cy="1470025"/>
          </a:xfrm>
          <a:prstGeom prst="rect">
            <a:avLst/>
          </a:prstGeom>
        </p:spPr>
        <p:txBody>
          <a:bodyPr anchor="ctr" anchorCtr="0">
            <a:noAutofit/>
          </a:bodyPr>
          <a:lstStyle>
            <a:lvl1pPr>
              <a:defRPr sz="4200" b="1" i="0">
                <a:solidFill>
                  <a:schemeClr val="bg1"/>
                </a:solidFill>
                <a:effectLst>
                  <a:outerShdw blurRad="69850" dist="76200" dir="2700000" algn="tl" rotWithShape="0">
                    <a:schemeClr val="tx1">
                      <a:alpha val="45000"/>
                    </a:schemeClr>
                  </a:outerShdw>
                </a:effectLst>
                <a:latin typeface="Arial Bold"/>
                <a:cs typeface="Arial Bold"/>
              </a:defRPr>
            </a:lvl1pPr>
          </a:lstStyle>
          <a:p>
            <a:r>
              <a:rPr lang="en-US" dirty="0"/>
              <a:t>TITLE SLIDE, 42PT ARIAL BOLD</a:t>
            </a:r>
            <a:br>
              <a:rPr lang="en-US" dirty="0"/>
            </a:br>
            <a:r>
              <a:rPr lang="en-US" dirty="0"/>
              <a:t>TWO LINE MAXIMUM</a:t>
            </a:r>
          </a:p>
        </p:txBody>
      </p:sp>
      <p:pic>
        <p:nvPicPr>
          <p:cNvPr id="7" name="Picture 6">
            <a:extLst>
              <a:ext uri="{FF2B5EF4-FFF2-40B4-BE49-F238E27FC236}">
                <a16:creationId xmlns:a16="http://schemas.microsoft.com/office/drawing/2014/main" id="{25B7379F-64FD-91AE-4E9E-9334C7DD2F80}"/>
              </a:ext>
            </a:extLst>
          </p:cNvPr>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280756" y="5658160"/>
            <a:ext cx="1885602" cy="891944"/>
          </a:xfrm>
          <a:prstGeom prst="rect">
            <a:avLst/>
          </a:prstGeom>
        </p:spPr>
      </p:pic>
      <p:sp>
        <p:nvSpPr>
          <p:cNvPr id="9" name="Slide Number Placeholder 5">
            <a:extLst>
              <a:ext uri="{FF2B5EF4-FFF2-40B4-BE49-F238E27FC236}">
                <a16:creationId xmlns:a16="http://schemas.microsoft.com/office/drawing/2014/main" id="{4ED5947D-F862-CE58-3C94-A19F1663963E}"/>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757B23-AABE-DF87-B373-DFC00778E5D7}"/>
              </a:ext>
            </a:extLst>
          </p:cNvPr>
          <p:cNvSpPr/>
          <p:nvPr userDrawn="1"/>
        </p:nvSpPr>
        <p:spPr>
          <a:xfrm>
            <a:off x="0" y="-7985"/>
            <a:ext cx="12192000" cy="1102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458451-D45B-5FEB-CD40-D9117D054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8163" y="402529"/>
            <a:ext cx="3726689" cy="455997"/>
          </a:xfrm>
          <a:prstGeom prst="rect">
            <a:avLst/>
          </a:prstGeom>
        </p:spPr>
      </p:pic>
    </p:spTree>
    <p:extLst>
      <p:ext uri="{BB962C8B-B14F-4D97-AF65-F5344CB8AC3E}">
        <p14:creationId xmlns:p14="http://schemas.microsoft.com/office/powerpoint/2010/main" val="3277654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809836-27FD-76F0-8213-4D06440E92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1061" b="15909"/>
          <a:stretch/>
        </p:blipFill>
        <p:spPr>
          <a:xfrm>
            <a:off x="0" y="1094509"/>
            <a:ext cx="12192000" cy="5763492"/>
          </a:xfrm>
          <a:prstGeom prst="rect">
            <a:avLst/>
          </a:prstGeom>
        </p:spPr>
      </p:pic>
      <p:sp>
        <p:nvSpPr>
          <p:cNvPr id="6" name="Title 1">
            <a:extLst>
              <a:ext uri="{FF2B5EF4-FFF2-40B4-BE49-F238E27FC236}">
                <a16:creationId xmlns:a16="http://schemas.microsoft.com/office/drawing/2014/main" id="{1194A510-9A1B-8D32-7CF2-89CCB96E5F08}"/>
              </a:ext>
            </a:extLst>
          </p:cNvPr>
          <p:cNvSpPr>
            <a:spLocks noGrp="1"/>
          </p:cNvSpPr>
          <p:nvPr>
            <p:ph type="ctrTitle" hasCustomPrompt="1"/>
          </p:nvPr>
        </p:nvSpPr>
        <p:spPr>
          <a:xfrm>
            <a:off x="1866900" y="3042336"/>
            <a:ext cx="8458200" cy="1470025"/>
          </a:xfrm>
          <a:prstGeom prst="rect">
            <a:avLst/>
          </a:prstGeom>
        </p:spPr>
        <p:txBody>
          <a:bodyPr anchor="ctr" anchorCtr="0">
            <a:noAutofit/>
          </a:bodyPr>
          <a:lstStyle>
            <a:lvl1pPr>
              <a:defRPr sz="4200" b="1" i="0">
                <a:solidFill>
                  <a:schemeClr val="bg1"/>
                </a:solidFill>
                <a:effectLst>
                  <a:outerShdw blurRad="69850" dist="76200" dir="2700000" algn="tl" rotWithShape="0">
                    <a:schemeClr val="tx1">
                      <a:alpha val="45000"/>
                    </a:schemeClr>
                  </a:outerShdw>
                </a:effectLst>
                <a:latin typeface="Arial Bold"/>
                <a:cs typeface="Arial Bold"/>
              </a:defRPr>
            </a:lvl1pPr>
          </a:lstStyle>
          <a:p>
            <a:r>
              <a:rPr lang="en-US" dirty="0"/>
              <a:t>TITLE SLIDE, 42PT ARIAL BOLD</a:t>
            </a:r>
            <a:br>
              <a:rPr lang="en-US" dirty="0"/>
            </a:br>
            <a:r>
              <a:rPr lang="en-US" dirty="0"/>
              <a:t>TWO LINE MAXIMUM</a:t>
            </a:r>
          </a:p>
        </p:txBody>
      </p:sp>
      <p:pic>
        <p:nvPicPr>
          <p:cNvPr id="7" name="Picture 6">
            <a:extLst>
              <a:ext uri="{FF2B5EF4-FFF2-40B4-BE49-F238E27FC236}">
                <a16:creationId xmlns:a16="http://schemas.microsoft.com/office/drawing/2014/main" id="{25B7379F-64FD-91AE-4E9E-9334C7DD2F80}"/>
              </a:ext>
            </a:extLst>
          </p:cNvPr>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280756" y="5658160"/>
            <a:ext cx="1885602" cy="891944"/>
          </a:xfrm>
          <a:prstGeom prst="rect">
            <a:avLst/>
          </a:prstGeom>
        </p:spPr>
      </p:pic>
      <p:sp>
        <p:nvSpPr>
          <p:cNvPr id="9" name="Slide Number Placeholder 5">
            <a:extLst>
              <a:ext uri="{FF2B5EF4-FFF2-40B4-BE49-F238E27FC236}">
                <a16:creationId xmlns:a16="http://schemas.microsoft.com/office/drawing/2014/main" id="{4ED5947D-F862-CE58-3C94-A19F1663963E}"/>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757B23-AABE-DF87-B373-DFC00778E5D7}"/>
              </a:ext>
            </a:extLst>
          </p:cNvPr>
          <p:cNvSpPr/>
          <p:nvPr userDrawn="1"/>
        </p:nvSpPr>
        <p:spPr>
          <a:xfrm>
            <a:off x="0" y="-7985"/>
            <a:ext cx="12192000" cy="1102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B458451-D45B-5FEB-CD40-D9117D054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8163" y="402529"/>
            <a:ext cx="3726689" cy="455997"/>
          </a:xfrm>
          <a:prstGeom prst="rect">
            <a:avLst/>
          </a:prstGeom>
        </p:spPr>
      </p:pic>
    </p:spTree>
    <p:extLst>
      <p:ext uri="{BB962C8B-B14F-4D97-AF65-F5344CB8AC3E}">
        <p14:creationId xmlns:p14="http://schemas.microsoft.com/office/powerpoint/2010/main" val="2909707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ESN_PPT Header.jpg">
            <a:extLst>
              <a:ext uri="{FF2B5EF4-FFF2-40B4-BE49-F238E27FC236}">
                <a16:creationId xmlns:a16="http://schemas.microsoft.com/office/drawing/2014/main" id="{6826E560-F2AF-99A3-047A-3FB3FF512153}"/>
              </a:ext>
            </a:extLst>
          </p:cNvPr>
          <p:cNvPicPr>
            <a:picLocks noChangeAspect="1"/>
          </p:cNvPicPr>
          <p:nvPr userDrawn="1"/>
        </p:nvPicPr>
        <p:blipFill rotWithShape="1">
          <a:blip r:embed="rId19">
            <a:extLst>
              <a:ext uri="{28A0092B-C50C-407E-A947-70E740481C1C}">
                <a14:useLocalDpi xmlns:a14="http://schemas.microsoft.com/office/drawing/2010/main"/>
              </a:ext>
            </a:extLst>
          </a:blip>
          <a:srcRect b="7291"/>
          <a:stretch/>
        </p:blipFill>
        <p:spPr>
          <a:xfrm>
            <a:off x="0" y="-1"/>
            <a:ext cx="12192000" cy="1492227"/>
          </a:xfrm>
          <a:prstGeom prst="rect">
            <a:avLst/>
          </a:prstGeom>
        </p:spPr>
      </p:pic>
      <p:sp>
        <p:nvSpPr>
          <p:cNvPr id="9" name="Title Placeholder 1">
            <a:extLst>
              <a:ext uri="{FF2B5EF4-FFF2-40B4-BE49-F238E27FC236}">
                <a16:creationId xmlns:a16="http://schemas.microsoft.com/office/drawing/2014/main" id="{8FB50AEA-6D1D-88D9-FFE8-774D105188D2}"/>
              </a:ext>
            </a:extLst>
          </p:cNvPr>
          <p:cNvSpPr>
            <a:spLocks noGrp="1"/>
          </p:cNvSpPr>
          <p:nvPr>
            <p:ph type="title"/>
          </p:nvPr>
        </p:nvSpPr>
        <p:spPr>
          <a:xfrm>
            <a:off x="347471" y="296332"/>
            <a:ext cx="9351265" cy="891945"/>
          </a:xfrm>
          <a:prstGeom prst="rect">
            <a:avLst/>
          </a:prstGeom>
        </p:spPr>
        <p:txBody>
          <a:bodyPr vert="horz" lIns="0" tIns="0" rIns="0" bIns="0" rtlCol="0" anchor="ctr" anchorCtr="0">
            <a:normAutofit/>
          </a:bodyPr>
          <a:lstStyle/>
          <a:p>
            <a:r>
              <a:rPr lang="en-US" dirty="0"/>
              <a:t>SLIDE TITLE, 28PT ARIAL BOLD</a:t>
            </a:r>
            <a:br>
              <a:rPr lang="en-US" dirty="0"/>
            </a:br>
            <a:r>
              <a:rPr lang="en-US" dirty="0"/>
              <a:t>TWO LINE MAXIMUM</a:t>
            </a:r>
          </a:p>
        </p:txBody>
      </p:sp>
      <p:pic>
        <p:nvPicPr>
          <p:cNvPr id="10" name="Picture 9">
            <a:extLst>
              <a:ext uri="{FF2B5EF4-FFF2-40B4-BE49-F238E27FC236}">
                <a16:creationId xmlns:a16="http://schemas.microsoft.com/office/drawing/2014/main" id="{13152F61-9E58-6AE6-B3D4-F04E45B9E6B7}"/>
              </a:ext>
            </a:extLst>
          </p:cNvPr>
          <p:cNvPicPr>
            <a:picLocks noChangeAspect="1"/>
          </p:cNvPicPr>
          <p:nvPr userDrawn="1"/>
        </p:nvPicPr>
        <p:blipFill>
          <a:blip r:embed="rId20">
            <a:alphaModFix amt="73000"/>
            <a:extLst>
              <a:ext uri="{28A0092B-C50C-407E-A947-70E740481C1C}">
                <a14:useLocalDpi xmlns:a14="http://schemas.microsoft.com/office/drawing/2010/main" val="0"/>
              </a:ext>
            </a:extLst>
          </a:blip>
          <a:stretch>
            <a:fillRect/>
          </a:stretch>
        </p:blipFill>
        <p:spPr>
          <a:xfrm>
            <a:off x="9992793" y="296451"/>
            <a:ext cx="1885602" cy="891944"/>
          </a:xfrm>
          <a:prstGeom prst="rect">
            <a:avLst/>
          </a:prstGeom>
        </p:spPr>
      </p:pic>
      <p:sp>
        <p:nvSpPr>
          <p:cNvPr id="11" name="Text Placeholder 2">
            <a:extLst>
              <a:ext uri="{FF2B5EF4-FFF2-40B4-BE49-F238E27FC236}">
                <a16:creationId xmlns:a16="http://schemas.microsoft.com/office/drawing/2014/main" id="{76F9A826-6B16-CED3-4DC6-99BCD625932E}"/>
              </a:ext>
            </a:extLst>
          </p:cNvPr>
          <p:cNvSpPr>
            <a:spLocks noGrp="1"/>
          </p:cNvSpPr>
          <p:nvPr>
            <p:ph type="body" idx="1"/>
          </p:nvPr>
        </p:nvSpPr>
        <p:spPr>
          <a:xfrm>
            <a:off x="347472" y="2015066"/>
            <a:ext cx="8458200" cy="394546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id="{98095385-48AA-5E4E-7723-A63DAE92EEF9}"/>
              </a:ext>
            </a:extLst>
          </p:cNvPr>
          <p:cNvGrpSpPr/>
          <p:nvPr userDrawn="1"/>
        </p:nvGrpSpPr>
        <p:grpSpPr>
          <a:xfrm>
            <a:off x="304119" y="6478056"/>
            <a:ext cx="2896281" cy="201168"/>
            <a:chOff x="304119" y="6478056"/>
            <a:chExt cx="2896281" cy="201168"/>
          </a:xfrm>
        </p:grpSpPr>
        <p:pic>
          <p:nvPicPr>
            <p:cNvPr id="16" name="Picture 15">
              <a:extLst>
                <a:ext uri="{FF2B5EF4-FFF2-40B4-BE49-F238E27FC236}">
                  <a16:creationId xmlns:a16="http://schemas.microsoft.com/office/drawing/2014/main" id="{F526372A-4014-F689-827C-9946DEAE0A9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b="33333"/>
            <a:stretch/>
          </p:blipFill>
          <p:spPr>
            <a:xfrm>
              <a:off x="304119" y="6478056"/>
              <a:ext cx="2466104" cy="201168"/>
            </a:xfrm>
            <a:prstGeom prst="rect">
              <a:avLst/>
            </a:prstGeom>
          </p:spPr>
        </p:pic>
        <p:pic>
          <p:nvPicPr>
            <p:cNvPr id="17" name="Picture 16" descr="ESN_Taglline_RGB300.png">
              <a:extLst>
                <a:ext uri="{FF2B5EF4-FFF2-40B4-BE49-F238E27FC236}">
                  <a16:creationId xmlns:a16="http://schemas.microsoft.com/office/drawing/2014/main" id="{CF0AA2D0-FE50-6920-2076-9AD91DB3D7A1}"/>
                </a:ext>
              </a:extLst>
            </p:cNvPr>
            <p:cNvPicPr>
              <a:picLocks noChangeAspect="1"/>
            </p:cNvPicPr>
            <p:nvPr userDrawn="1"/>
          </p:nvPicPr>
          <p:blipFill rotWithShape="1">
            <a:blip r:embed="rId22" cstate="print">
              <a:extLst>
                <a:ext uri="{28A0092B-C50C-407E-A947-70E740481C1C}">
                  <a14:useLocalDpi xmlns:a14="http://schemas.microsoft.com/office/drawing/2010/main"/>
                </a:ext>
              </a:extLst>
            </a:blip>
            <a:srcRect b="-8413"/>
            <a:stretch/>
          </p:blipFill>
          <p:spPr>
            <a:xfrm>
              <a:off x="2800458" y="6499302"/>
              <a:ext cx="399942" cy="129982"/>
            </a:xfrm>
            <a:prstGeom prst="rect">
              <a:avLst/>
            </a:prstGeom>
          </p:spPr>
        </p:pic>
      </p:grpSp>
      <p:sp>
        <p:nvSpPr>
          <p:cNvPr id="22" name="Oval 21">
            <a:extLst>
              <a:ext uri="{FF2B5EF4-FFF2-40B4-BE49-F238E27FC236}">
                <a16:creationId xmlns:a16="http://schemas.microsoft.com/office/drawing/2014/main" id="{EF816D0C-0E03-6A47-76D9-4D2120F7A189}"/>
              </a:ext>
            </a:extLst>
          </p:cNvPr>
          <p:cNvSpPr/>
          <p:nvPr userDrawn="1"/>
        </p:nvSpPr>
        <p:spPr>
          <a:xfrm>
            <a:off x="11515148" y="6424561"/>
            <a:ext cx="271389" cy="271389"/>
          </a:xfrm>
          <a:prstGeom prst="ellipse">
            <a:avLst/>
          </a:prstGeom>
          <a:solidFill>
            <a:srgbClr val="8C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6" name="Slide Number Placeholder 5">
            <a:extLst>
              <a:ext uri="{FF2B5EF4-FFF2-40B4-BE49-F238E27FC236}">
                <a16:creationId xmlns:a16="http://schemas.microsoft.com/office/drawing/2014/main" id="{6CA5CC31-CDBE-9DD1-FAE5-4CB5A3C9F46B}"/>
              </a:ext>
            </a:extLst>
          </p:cNvPr>
          <p:cNvSpPr txBox="1">
            <a:spLocks/>
          </p:cNvSpPr>
          <p:nvPr userDrawn="1"/>
        </p:nvSpPr>
        <p:spPr>
          <a:xfrm>
            <a:off x="11311381" y="6440530"/>
            <a:ext cx="677082" cy="201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09F6DF-A515-6444-8615-5B5D3F4C1611}" type="slidenum">
              <a:rPr lang="en-US" sz="900" smtClean="0">
                <a:solidFill>
                  <a:schemeClr val="bg1"/>
                </a:solidFill>
                <a:latin typeface="Arial" panose="020B0604020202020204" pitchFamily="34" charset="0"/>
                <a:cs typeface="Arial" panose="020B0604020202020204" pitchFamily="34" charset="0"/>
              </a:rPr>
              <a:pPr algn="ctr"/>
              <a:t>‹#›</a:t>
            </a:fld>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7057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60" r:id="rId6"/>
    <p:sldLayoutId id="2147483661" r:id="rId7"/>
    <p:sldLayoutId id="2147483663" r:id="rId8"/>
    <p:sldLayoutId id="2147483664" r:id="rId9"/>
    <p:sldLayoutId id="2147483668" r:id="rId10"/>
    <p:sldLayoutId id="2147483669" r:id="rId11"/>
    <p:sldLayoutId id="2147483670" r:id="rId12"/>
    <p:sldLayoutId id="2147483675" r:id="rId13"/>
    <p:sldLayoutId id="2147483674" r:id="rId14"/>
    <p:sldLayoutId id="2147483676" r:id="rId15"/>
    <p:sldLayoutId id="2147483677" r:id="rId16"/>
    <p:sldLayoutId id="2147483678" r:id="rId17"/>
  </p:sldLayoutIdLst>
  <p:txStyles>
    <p:titleStyle>
      <a:lvl1pPr algn="l" defTabSz="914400" rtl="0" eaLnBrk="1" latinLnBrk="0" hangingPunct="1">
        <a:lnSpc>
          <a:spcPct val="90000"/>
        </a:lnSpc>
        <a:spcBef>
          <a:spcPct val="0"/>
        </a:spcBef>
        <a:buNone/>
        <a:defRPr sz="2800" b="1" kern="1200">
          <a:solidFill>
            <a:schemeClr val="bg1"/>
          </a:solidFill>
          <a:effectLst>
            <a:outerShdw blurRad="38100" dist="38100" dir="2700000" algn="tl">
              <a:srgbClr val="000000">
                <a:alpha val="43137"/>
              </a:srgbClr>
            </a:outerShdw>
          </a:effectLst>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8CC63F"/>
        </a:buClr>
        <a:buFont typeface="Arial" panose="020B0604020202020204" pitchFamily="34" charset="0"/>
        <a:buChar char="•"/>
        <a:defRPr sz="3200" kern="1200">
          <a:solidFill>
            <a:schemeClr val="accent2">
              <a:lumMod val="5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D93"/>
        </a:buClr>
        <a:buFont typeface="Courier New" panose="02070309020205020404" pitchFamily="49" charset="0"/>
        <a:buChar char="o"/>
        <a:defRPr sz="2800" kern="1200">
          <a:solidFill>
            <a:schemeClr val="accent2">
              <a:lumMod val="50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CC63F"/>
        </a:buClr>
        <a:buFont typeface="Arial" panose="020B0604020202020204" pitchFamily="34" charset="0"/>
        <a:buChar char="•"/>
        <a:defRPr sz="2400" kern="1200">
          <a:solidFill>
            <a:schemeClr val="accent2">
              <a:lumMod val="50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D93"/>
        </a:buClr>
        <a:buFont typeface="Courier New" panose="02070309020205020404" pitchFamily="49" charset="0"/>
        <a:buChar char="o"/>
        <a:defRPr sz="2000" kern="1200">
          <a:solidFill>
            <a:schemeClr val="accent2">
              <a:lumMod val="50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CC63F"/>
        </a:buClr>
        <a:buFont typeface="Wingdings" pitchFamily="2" charset="2"/>
        <a:buChar char="§"/>
        <a:defRPr sz="1600" kern="1200">
          <a:solidFill>
            <a:schemeClr val="accent2">
              <a:lumMod val="50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dn.misoenergy.org/MISO%20Long-Term%20Load%20Forecast%20Whitepaper_December%202024667166.pdf" TargetMode="External"/><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brkenergy.com/assets/pdf/fiic-presentations/2026-fiic-presentation.pdf" TargetMode="External"/><Relationship Id="rId4" Type="http://schemas.openxmlformats.org/officeDocument/2006/relationships/hyperlink" Target="https://s201.q4cdn.com/991130938/files/doc_presentations/2026/Mar/03/Jefferies-2026-Slides_draft.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cid:image002.jpg@01DB2AE9.65090C80" TargetMode="External"/><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harbor.oecd-nea.org/jcms/pl_62445/technical-and-economic-aspects-of-load-following-with-nuclear-power-plants?details=true" TargetMode="External"/><Relationship Id="rId2" Type="http://schemas.openxmlformats.org/officeDocument/2006/relationships/hyperlink" Target="https://www.powermag.com/how-nuclear-om-is-evolving-for-the-emerging-power-paradigm/" TargetMode="Externa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hyperlink" Target="https://www.nuscalepower.com/hubfs/Website/Files/Technical%20Publications/nuscale-smr-technology-an-ideal-solution-for-coal-plant-replacement.pdf" TargetMode="External"/><Relationship Id="rId2" Type="http://schemas.openxmlformats.org/officeDocument/2006/relationships/hyperlink" Target="https://www.nuscalepower.com/hubfs/Website/Files/Technical%20Publications/nuscale-small-modular-reactor-integration-for-hydrogen-and-ammonia-production.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energy.gov/ne/articles/x-energy-developing-pebble-bed-reactor-they-say-cant-melt-down" TargetMode="External"/><Relationship Id="rId2" Type="http://schemas.openxmlformats.org/officeDocument/2006/relationships/hyperlink" Target="https://www.gevernova.com/content/dam/gevernova-nuclear/global/en_us/documents/carbon-free-power/005N9751-BWRX-300-General-Description.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terrapower.com/terrapower-and-ge-hitachi-nuclear-energy-launch-natrium-technology/"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legis.iowa.gov/docs/code/437A.6.pdf" TargetMode="External"/><Relationship Id="rId2" Type="http://schemas.openxmlformats.org/officeDocument/2006/relationships/hyperlink" Target="https://revenue.iowa.gov/taxes/tax-guidance/property-tax/utility-replacement-tax-basics"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hyperlink" Target="https://revenue.iowa.gov/taxes/tax-guidance/property-tax/utility-replacement-tax-basics"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legis.iowa.gov/docs/publications/AMDI/91/H8495.pdf"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files.dep.state.pa.us/PublicParticipation/Citizens%20Advisory%20Council/CACPortalFiles/Meetings/2018_02/Nuclear%20Fee%20Report%20to%20General%20Assembly%202017.pdf" TargetMode="External"/><Relationship Id="rId2" Type="http://schemas.openxmlformats.org/officeDocument/2006/relationships/hyperlink" Target="https://wyoleg.gov/InterimCommittee/2023/09-2023071715-01NuclearRegulatoryOverviewforStateLegislatures-2023.pdf"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s://www.revisor.mn.gov/statutes/cite/116C.779" TargetMode="External"/><Relationship Id="rId2" Type="http://schemas.openxmlformats.org/officeDocument/2006/relationships/hyperlink" Target="https://wyoleg.gov/InterimCommittee/2023/09-2023071715-01NuclearRegulatoryOverviewforStateLegislatures-2023.pdf"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s://legislature.maine.gov/statutes/22/title22sec669.html" TargetMode="External"/><Relationship Id="rId2" Type="http://schemas.openxmlformats.org/officeDocument/2006/relationships/hyperlink" Target="https://legislature.maine.gov/statutes/22/title22sec668.html"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cdn.misoenergy.org/MISO%20Long-Term%20Load%20Forecast%20Whitepaper_December%202024667166.pdf" TargetMode="Externa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hyperlink" Target="https://ne.utk.edu/ut-launch-k-2-nuclear-education-initiativ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caer.uky.edu/sites/default/files/2025-10/nuclear-ready-community.pdf" TargetMode="External"/><Relationship Id="rId2" Type="http://schemas.openxmlformats.org/officeDocument/2006/relationships/hyperlink" Target="https://research.uky.edu/news/uk-administered-kneda-awards-8-million-inaugural-grants" TargetMode="External"/><Relationship Id="rId1" Type="http://schemas.openxmlformats.org/officeDocument/2006/relationships/slideLayout" Target="../slideLayouts/slideLayout2.xml"/><Relationship Id="rId4" Type="http://schemas.openxmlformats.org/officeDocument/2006/relationships/hyperlink" Target="https://apps.legislature.ky.gov/AgencyReports/IJC/AR/KNEA/Kentucky%20Nuclear%20Energy%20Development%20Authority%20Workforce%20Development%20Report.pdf"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nrc.gov/about-nrc/emerg-preparedness/about-emerg-preparedness/federal-state-local" TargetMode="External"/><Relationship Id="rId2" Type="http://schemas.openxmlformats.org/officeDocument/2006/relationships/hyperlink" Target="https://www.energyca.org/eca-updates/2022/12/9/doe-selects-eca-partnership-to-engage-communities-on-nuclear-energy/"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cdn.misoenergy.org/MISO%20Long-Term%20Load%20Forecast%20Whitepaper_December%202024667166.pdf"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cdn.misoenergy.org/MISO%20Long-Term%20Load%20Forecast%20Whitepaper_December%202024667166.pdf" TargetMode="External"/><Relationship Id="rId1" Type="http://schemas.openxmlformats.org/officeDocument/2006/relationships/slideLayout" Target="../slideLayouts/slideLayout13.xml"/><Relationship Id="rId4" Type="http://schemas.openxmlformats.org/officeDocument/2006/relationships/hyperlink" Target="https://cdn.misoenergy.org/NEW%20LOAD%20ANNOUNCEMENTS%20IN%20MISO%20REGIONS%2012062024684954_RELATED%20DOCS749501.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dn.misoenergy.org/MISO%20Long-Term%20Load%20Forecast%20Whitepaper_December%202024667166.pdf" TargetMode="External"/><Relationship Id="rId2" Type="http://schemas.openxmlformats.org/officeDocument/2006/relationships/hyperlink" Target="https://cdn.misoenergy.org/20260513%20LTLF%20Whitepaper757916.pdf" TargetMode="Externa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hyperlink" Target="https://cdn.misoenergy.org/NEW%20LOAD%20ANNOUNCEMENTS%20IN%20MISO%20REGIONS%2012062024684954_RELATED%20DOCS749501.pdf" TargetMode="Externa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cdn.misoenergy.org/MISO%20Long-Term%20Load%20Forecast%20Whitepaper_December%202024667166.pdf"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cdn.misoenergy.org/MISO%20Long-Term%20Load%20Forecast%20Whitepaper_December%202024667166.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AB34-D8F6-93DA-830C-FCF0DEC1E9EC}"/>
              </a:ext>
            </a:extLst>
          </p:cNvPr>
          <p:cNvSpPr>
            <a:spLocks noGrp="1"/>
          </p:cNvSpPr>
          <p:nvPr>
            <p:ph type="ctrTitle"/>
          </p:nvPr>
        </p:nvSpPr>
        <p:spPr>
          <a:xfrm>
            <a:off x="1244991" y="2901945"/>
            <a:ext cx="9080109" cy="1867003"/>
          </a:xfrm>
        </p:spPr>
        <p:txBody>
          <a:bodyPr/>
          <a:lstStyle/>
          <a:p>
            <a:pPr algn="ctr"/>
            <a:r>
              <a:rPr lang="en-US" sz="4400" dirty="0"/>
              <a:t>Iowa Nuclear Energy Task Force Meeting 5</a:t>
            </a:r>
            <a:endParaRPr lang="en-US" dirty="0"/>
          </a:p>
        </p:txBody>
      </p:sp>
      <p:sp>
        <p:nvSpPr>
          <p:cNvPr id="3" name="TextBox 2">
            <a:extLst>
              <a:ext uri="{FF2B5EF4-FFF2-40B4-BE49-F238E27FC236}">
                <a16:creationId xmlns:a16="http://schemas.microsoft.com/office/drawing/2014/main" id="{653C73C9-6465-6876-0BF4-93E6D1E5A189}"/>
              </a:ext>
            </a:extLst>
          </p:cNvPr>
          <p:cNvSpPr txBox="1"/>
          <p:nvPr/>
        </p:nvSpPr>
        <p:spPr>
          <a:xfrm>
            <a:off x="3616880" y="5260374"/>
            <a:ext cx="4336330" cy="400110"/>
          </a:xfrm>
          <a:prstGeom prst="rect">
            <a:avLst/>
          </a:prstGeom>
          <a:noFill/>
        </p:spPr>
        <p:txBody>
          <a:bodyPr wrap="square" rtlCol="0">
            <a:spAutoFit/>
          </a:bodyPr>
          <a:lstStyle/>
          <a:p>
            <a:pPr algn="ctr">
              <a:spcBef>
                <a:spcPts val="600"/>
              </a:spcBef>
            </a:pPr>
            <a:r>
              <a:rPr lang="en-US" sz="2000" b="1" i="1" dirty="0">
                <a:solidFill>
                  <a:srgbClr val="005D93"/>
                </a:solidFill>
                <a:latin typeface="Arial" panose="020B0604020202020204" pitchFamily="34" charset="0"/>
                <a:cs typeface="Arial" panose="020B0604020202020204" pitchFamily="34" charset="0"/>
              </a:rPr>
              <a:t>May 18, 2026</a:t>
            </a:r>
          </a:p>
        </p:txBody>
      </p:sp>
    </p:spTree>
    <p:extLst>
      <p:ext uri="{BB962C8B-B14F-4D97-AF65-F5344CB8AC3E}">
        <p14:creationId xmlns:p14="http://schemas.microsoft.com/office/powerpoint/2010/main" val="269785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40B24-73E6-F7EE-C77D-970207F1139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88BBC5-0EAB-CCCD-A797-A634E5C68DB3}"/>
              </a:ext>
            </a:extLst>
          </p:cNvPr>
          <p:cNvSpPr>
            <a:spLocks noGrp="1"/>
          </p:cNvSpPr>
          <p:nvPr>
            <p:ph type="title"/>
          </p:nvPr>
        </p:nvSpPr>
        <p:spPr/>
        <p:txBody>
          <a:bodyPr/>
          <a:lstStyle/>
          <a:p>
            <a:r>
              <a:rPr lang="en-US" dirty="0"/>
              <a:t>Large IOU’s in Iowa poised for future growth</a:t>
            </a:r>
            <a:endParaRPr lang="en-US" dirty="0">
              <a:hlinkClick r:id="rId3"/>
            </a:endParaRPr>
          </a:p>
        </p:txBody>
      </p:sp>
      <p:sp>
        <p:nvSpPr>
          <p:cNvPr id="2" name="TextBox 1">
            <a:extLst>
              <a:ext uri="{FF2B5EF4-FFF2-40B4-BE49-F238E27FC236}">
                <a16:creationId xmlns:a16="http://schemas.microsoft.com/office/drawing/2014/main" id="{AAE1F2C5-3B7C-2D01-2251-9BC08268980D}"/>
              </a:ext>
            </a:extLst>
          </p:cNvPr>
          <p:cNvSpPr txBox="1"/>
          <p:nvPr/>
        </p:nvSpPr>
        <p:spPr>
          <a:xfrm>
            <a:off x="7053943" y="5728234"/>
            <a:ext cx="4513943" cy="646331"/>
          </a:xfrm>
          <a:prstGeom prst="rect">
            <a:avLst/>
          </a:prstGeom>
          <a:noFill/>
        </p:spPr>
        <p:txBody>
          <a:bodyPr wrap="square" rtlCol="0">
            <a:spAutoFit/>
          </a:bodyPr>
          <a:lstStyle/>
          <a:p>
            <a:r>
              <a:rPr lang="en-US" dirty="0"/>
              <a:t>Alliant Energy Corporation. </a:t>
            </a:r>
            <a:r>
              <a:rPr lang="en-US" u="sng" dirty="0">
                <a:hlinkClick r:id="rId4"/>
              </a:rPr>
              <a:t>Q1 2026 Investor Presentation</a:t>
            </a:r>
            <a:r>
              <a:rPr lang="en-US" dirty="0"/>
              <a:t>. March 2026.</a:t>
            </a:r>
          </a:p>
        </p:txBody>
      </p:sp>
      <p:sp>
        <p:nvSpPr>
          <p:cNvPr id="8" name="TextBox 7">
            <a:extLst>
              <a:ext uri="{FF2B5EF4-FFF2-40B4-BE49-F238E27FC236}">
                <a16:creationId xmlns:a16="http://schemas.microsoft.com/office/drawing/2014/main" id="{66DB8758-56EB-D715-99C6-0053ACB68575}"/>
              </a:ext>
            </a:extLst>
          </p:cNvPr>
          <p:cNvSpPr txBox="1"/>
          <p:nvPr/>
        </p:nvSpPr>
        <p:spPr>
          <a:xfrm>
            <a:off x="633808" y="5728233"/>
            <a:ext cx="4622800" cy="646331"/>
          </a:xfrm>
          <a:prstGeom prst="rect">
            <a:avLst/>
          </a:prstGeom>
          <a:noFill/>
        </p:spPr>
        <p:txBody>
          <a:bodyPr wrap="square" rtlCol="0">
            <a:spAutoFit/>
          </a:bodyPr>
          <a:lstStyle/>
          <a:p>
            <a:r>
              <a:rPr lang="en-US" u="sng" dirty="0">
                <a:hlinkClick r:id="rId5"/>
              </a:rPr>
              <a:t>2026 Investor Conference Presentation</a:t>
            </a:r>
            <a:r>
              <a:rPr lang="en-US" dirty="0"/>
              <a:t>.  Berkshire Hathaway. Accessed online.</a:t>
            </a:r>
          </a:p>
        </p:txBody>
      </p:sp>
      <p:pic>
        <p:nvPicPr>
          <p:cNvPr id="16" name="Picture 15">
            <a:extLst>
              <a:ext uri="{FF2B5EF4-FFF2-40B4-BE49-F238E27FC236}">
                <a16:creationId xmlns:a16="http://schemas.microsoft.com/office/drawing/2014/main" id="{4D95E718-EF8C-86B7-635C-F79E5974A0DB}"/>
              </a:ext>
            </a:extLst>
          </p:cNvPr>
          <p:cNvPicPr>
            <a:picLocks noChangeAspect="1"/>
          </p:cNvPicPr>
          <p:nvPr/>
        </p:nvPicPr>
        <p:blipFill>
          <a:blip r:embed="rId6"/>
          <a:stretch>
            <a:fillRect/>
          </a:stretch>
        </p:blipFill>
        <p:spPr>
          <a:xfrm>
            <a:off x="347471" y="2608244"/>
            <a:ext cx="5195475" cy="2928956"/>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04646C62-42D5-BB7C-4FFB-E31BEB8B027F}"/>
              </a:ext>
            </a:extLst>
          </p:cNvPr>
          <p:cNvPicPr>
            <a:picLocks noChangeAspect="1"/>
          </p:cNvPicPr>
          <p:nvPr/>
        </p:nvPicPr>
        <p:blipFill>
          <a:blip r:embed="rId7"/>
          <a:stretch>
            <a:fillRect/>
          </a:stretch>
        </p:blipFill>
        <p:spPr>
          <a:xfrm>
            <a:off x="6372410" y="2626387"/>
            <a:ext cx="5195476" cy="2929656"/>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0AA6DD77-93CA-C6EB-D24F-7F76BF0FE678}"/>
              </a:ext>
            </a:extLst>
          </p:cNvPr>
          <p:cNvSpPr txBox="1"/>
          <p:nvPr/>
        </p:nvSpPr>
        <p:spPr>
          <a:xfrm>
            <a:off x="1393371" y="1707913"/>
            <a:ext cx="9093201" cy="646331"/>
          </a:xfrm>
          <a:prstGeom prst="rect">
            <a:avLst/>
          </a:prstGeom>
          <a:solidFill>
            <a:schemeClr val="bg2"/>
          </a:solidFill>
        </p:spPr>
        <p:txBody>
          <a:bodyPr wrap="square" rtlCol="0">
            <a:spAutoFit/>
          </a:bodyPr>
          <a:lstStyle/>
          <a:p>
            <a:pPr algn="ctr"/>
            <a:r>
              <a:rPr lang="en-US" dirty="0"/>
              <a:t>Large IOU’s (together 75% of Iowa’s load) report expectations for data center load growth throughout their territories, which span multiple states.</a:t>
            </a:r>
          </a:p>
        </p:txBody>
      </p:sp>
    </p:spTree>
    <p:extLst>
      <p:ext uri="{BB962C8B-B14F-4D97-AF65-F5344CB8AC3E}">
        <p14:creationId xmlns:p14="http://schemas.microsoft.com/office/powerpoint/2010/main" val="2085862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B099-ABEC-1C76-2928-9FF129CBF325}"/>
              </a:ext>
            </a:extLst>
          </p:cNvPr>
          <p:cNvSpPr>
            <a:spLocks noGrp="1"/>
          </p:cNvSpPr>
          <p:nvPr>
            <p:ph type="ctrTitle"/>
          </p:nvPr>
        </p:nvSpPr>
        <p:spPr/>
        <p:txBody>
          <a:bodyPr/>
          <a:lstStyle/>
          <a:p>
            <a:r>
              <a:rPr lang="en-US" dirty="0"/>
              <a:t>Ability to meet the grid’s needs</a:t>
            </a:r>
          </a:p>
        </p:txBody>
      </p:sp>
    </p:spTree>
    <p:extLst>
      <p:ext uri="{BB962C8B-B14F-4D97-AF65-F5344CB8AC3E}">
        <p14:creationId xmlns:p14="http://schemas.microsoft.com/office/powerpoint/2010/main" val="1867465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EB751-C036-F872-7009-7A52C799821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3BBF73D-844E-842F-EC77-AAF7741BB64B}"/>
              </a:ext>
            </a:extLst>
          </p:cNvPr>
          <p:cNvSpPr>
            <a:spLocks noGrp="1"/>
          </p:cNvSpPr>
          <p:nvPr>
            <p:ph type="body" sz="quarter" idx="12"/>
          </p:nvPr>
        </p:nvSpPr>
        <p:spPr/>
        <p:txBody>
          <a:bodyPr/>
          <a:lstStyle/>
          <a:p>
            <a:endParaRPr lang="en-US"/>
          </a:p>
        </p:txBody>
      </p:sp>
      <p:sp>
        <p:nvSpPr>
          <p:cNvPr id="4" name="Content Placeholder 3">
            <a:extLst>
              <a:ext uri="{FF2B5EF4-FFF2-40B4-BE49-F238E27FC236}">
                <a16:creationId xmlns:a16="http://schemas.microsoft.com/office/drawing/2014/main" id="{4CA7F467-9D21-E73F-6B3D-7E8C999C4726}"/>
              </a:ext>
            </a:extLst>
          </p:cNvPr>
          <p:cNvSpPr>
            <a:spLocks noGrp="1"/>
          </p:cNvSpPr>
          <p:nvPr>
            <p:ph sz="quarter" idx="11"/>
          </p:nvPr>
        </p:nvSpPr>
        <p:spPr>
          <a:xfrm>
            <a:off x="513140" y="1678576"/>
            <a:ext cx="10871140" cy="4362857"/>
          </a:xfrm>
        </p:spPr>
        <p:txBody>
          <a:bodyPr/>
          <a:lstStyle/>
          <a:p>
            <a:pPr lvl="1"/>
            <a:r>
              <a:rPr lang="en-US" sz="2400"/>
              <a:t>Question</a:t>
            </a:r>
            <a:r>
              <a:rPr lang="en-US" sz="2400" dirty="0"/>
              <a:t>: Iowa has a high penetration of wind and so often the utilities need generators that can follow the moving net load curve.  TerraPower has a load-following capability, but what about the other nuclear generators?</a:t>
            </a:r>
          </a:p>
          <a:p>
            <a:pPr lvl="1"/>
            <a:r>
              <a:rPr lang="en-US" sz="2400" dirty="0"/>
              <a:t>Further expanded this question: What about </a:t>
            </a:r>
            <a:r>
              <a:rPr lang="en-US" sz="2400" dirty="0" err="1"/>
              <a:t>nuclear’s</a:t>
            </a:r>
            <a:r>
              <a:rPr lang="en-US" sz="2400" dirty="0"/>
              <a:t> ability to provide capacity, another need of Iowa’s grid.</a:t>
            </a:r>
          </a:p>
          <a:p>
            <a:endParaRPr lang="en-US" dirty="0"/>
          </a:p>
        </p:txBody>
      </p:sp>
      <p:sp>
        <p:nvSpPr>
          <p:cNvPr id="2" name="Title 1">
            <a:extLst>
              <a:ext uri="{FF2B5EF4-FFF2-40B4-BE49-F238E27FC236}">
                <a16:creationId xmlns:a16="http://schemas.microsoft.com/office/drawing/2014/main" id="{DB504E90-9007-0D73-6DF7-26B48628F0D0}"/>
              </a:ext>
            </a:extLst>
          </p:cNvPr>
          <p:cNvSpPr>
            <a:spLocks noGrp="1"/>
          </p:cNvSpPr>
          <p:nvPr>
            <p:ph type="title"/>
          </p:nvPr>
        </p:nvSpPr>
        <p:spPr/>
        <p:txBody>
          <a:bodyPr/>
          <a:lstStyle/>
          <a:p>
            <a:r>
              <a:rPr lang="en-US" dirty="0"/>
              <a:t>Reactor’s Abilities to Meet Iowa’s Grids Needs: </a:t>
            </a:r>
            <a:br>
              <a:rPr lang="en-US" dirty="0"/>
            </a:br>
            <a:r>
              <a:rPr lang="en-US" dirty="0"/>
              <a:t>Load Following</a:t>
            </a:r>
          </a:p>
        </p:txBody>
      </p:sp>
      <p:sp>
        <p:nvSpPr>
          <p:cNvPr id="11" name="Content Placeholder 2">
            <a:extLst>
              <a:ext uri="{FF2B5EF4-FFF2-40B4-BE49-F238E27FC236}">
                <a16:creationId xmlns:a16="http://schemas.microsoft.com/office/drawing/2014/main" id="{725FC7E1-C1E9-FADE-5AA3-C94E199EFA15}"/>
              </a:ext>
            </a:extLst>
          </p:cNvPr>
          <p:cNvSpPr txBox="1">
            <a:spLocks/>
          </p:cNvSpPr>
          <p:nvPr/>
        </p:nvSpPr>
        <p:spPr>
          <a:xfrm>
            <a:off x="6019500" y="2668664"/>
            <a:ext cx="4790319" cy="3373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CC63F"/>
              </a:buClr>
              <a:buFont typeface="Arial" panose="020B0604020202020204" pitchFamily="34" charset="0"/>
              <a:buChar char="•"/>
              <a:defRPr sz="2800" kern="1200">
                <a:solidFill>
                  <a:schemeClr val="accent2">
                    <a:lumMod val="5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D93"/>
              </a:buClr>
              <a:buFont typeface="Courier New" panose="02070309020205020404" pitchFamily="49" charset="0"/>
              <a:buChar char="o"/>
              <a:defRPr sz="2400" kern="1200">
                <a:solidFill>
                  <a:schemeClr val="accent2">
                    <a:lumMod val="50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CC63F"/>
              </a:buClr>
              <a:buFont typeface="Arial" panose="020B0604020202020204" pitchFamily="34" charset="0"/>
              <a:buChar char="•"/>
              <a:defRPr sz="2000" kern="1200">
                <a:solidFill>
                  <a:schemeClr val="accent2">
                    <a:lumMod val="50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D93"/>
              </a:buClr>
              <a:buFont typeface="Courier New" panose="02070309020205020404" pitchFamily="49" charset="0"/>
              <a:buChar char="o"/>
              <a:defRPr sz="1800" kern="1200">
                <a:solidFill>
                  <a:schemeClr val="accent2">
                    <a:lumMod val="50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CC63F"/>
              </a:buClr>
              <a:buFont typeface="Wingdings" pitchFamily="2" charset="2"/>
              <a:buChar char="§"/>
              <a:defRPr sz="1600" kern="1200">
                <a:solidFill>
                  <a:schemeClr val="accent2">
                    <a:lumMod val="50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Tree>
    <p:extLst>
      <p:ext uri="{BB962C8B-B14F-4D97-AF65-F5344CB8AC3E}">
        <p14:creationId xmlns:p14="http://schemas.microsoft.com/office/powerpoint/2010/main" val="805650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8BDBBA-3042-06BA-9572-D9AC7322942B}"/>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F2C7DCB3-3C97-EF90-C36F-FF99E017B8EF}"/>
              </a:ext>
            </a:extLst>
          </p:cNvPr>
          <p:cNvSpPr>
            <a:spLocks noGrp="1"/>
          </p:cNvSpPr>
          <p:nvPr>
            <p:ph sz="quarter" idx="11"/>
          </p:nvPr>
        </p:nvSpPr>
        <p:spPr>
          <a:xfrm>
            <a:off x="381640" y="1632536"/>
            <a:ext cx="5582859" cy="4474762"/>
          </a:xfrm>
        </p:spPr>
        <p:txBody>
          <a:bodyPr/>
          <a:lstStyle/>
          <a:p>
            <a:r>
              <a:rPr lang="en-US" dirty="0"/>
              <a:t>Nuclear Power Plants are reliable</a:t>
            </a:r>
          </a:p>
          <a:p>
            <a:pPr lvl="1"/>
            <a:r>
              <a:rPr lang="en-US" dirty="0"/>
              <a:t>Overall annual uptime 91-93% over past 5 years </a:t>
            </a:r>
          </a:p>
          <a:p>
            <a:pPr lvl="1"/>
            <a:r>
              <a:rPr lang="en-US" dirty="0"/>
              <a:t>Forced outages only 2% over 5 years 2019-2023</a:t>
            </a:r>
          </a:p>
        </p:txBody>
      </p:sp>
      <p:sp>
        <p:nvSpPr>
          <p:cNvPr id="4" name="Title 3">
            <a:extLst>
              <a:ext uri="{FF2B5EF4-FFF2-40B4-BE49-F238E27FC236}">
                <a16:creationId xmlns:a16="http://schemas.microsoft.com/office/drawing/2014/main" id="{56C80EC8-0FD9-CEEA-8470-605089D325ED}"/>
              </a:ext>
            </a:extLst>
          </p:cNvPr>
          <p:cNvSpPr>
            <a:spLocks noGrp="1"/>
          </p:cNvSpPr>
          <p:nvPr>
            <p:ph type="title"/>
          </p:nvPr>
        </p:nvSpPr>
        <p:spPr/>
        <p:txBody>
          <a:bodyPr/>
          <a:lstStyle/>
          <a:p>
            <a:r>
              <a:rPr lang="en-US" dirty="0"/>
              <a:t>Capacity</a:t>
            </a:r>
          </a:p>
        </p:txBody>
      </p:sp>
      <p:grpSp>
        <p:nvGrpSpPr>
          <p:cNvPr id="6" name="Group 5">
            <a:extLst>
              <a:ext uri="{FF2B5EF4-FFF2-40B4-BE49-F238E27FC236}">
                <a16:creationId xmlns:a16="http://schemas.microsoft.com/office/drawing/2014/main" id="{BCF30EB2-6EFF-6090-DD82-3DD0A01EED8D}"/>
              </a:ext>
            </a:extLst>
          </p:cNvPr>
          <p:cNvGrpSpPr/>
          <p:nvPr/>
        </p:nvGrpSpPr>
        <p:grpSpPr>
          <a:xfrm>
            <a:off x="6129296" y="2111638"/>
            <a:ext cx="5768149" cy="3774405"/>
            <a:chOff x="0" y="0"/>
            <a:chExt cx="4424680" cy="2781300"/>
          </a:xfrm>
        </p:grpSpPr>
        <p:pic>
          <p:nvPicPr>
            <p:cNvPr id="8" name="Picture 7" descr="A graph of different colored bars&#10;&#10;Description automatically generated">
              <a:extLst>
                <a:ext uri="{FF2B5EF4-FFF2-40B4-BE49-F238E27FC236}">
                  <a16:creationId xmlns:a16="http://schemas.microsoft.com/office/drawing/2014/main" id="{9BFB923F-93BE-413B-EBC0-7B933F7141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424680" cy="2458085"/>
            </a:xfrm>
            <a:prstGeom prst="rect">
              <a:avLst/>
            </a:prstGeom>
          </p:spPr>
        </p:pic>
        <p:sp>
          <p:nvSpPr>
            <p:cNvPr id="9" name="Text Box 1">
              <a:extLst>
                <a:ext uri="{FF2B5EF4-FFF2-40B4-BE49-F238E27FC236}">
                  <a16:creationId xmlns:a16="http://schemas.microsoft.com/office/drawing/2014/main" id="{70B8AEB7-EE8B-AC83-8CBC-92F1D822397B}"/>
                </a:ext>
              </a:extLst>
            </p:cNvPr>
            <p:cNvSpPr txBox="1"/>
            <p:nvPr/>
          </p:nvSpPr>
          <p:spPr>
            <a:xfrm>
              <a:off x="0" y="2514600"/>
              <a:ext cx="4424680" cy="2667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lnSpc>
                  <a:spcPct val="115000"/>
                </a:lnSpc>
                <a:spcAft>
                  <a:spcPts val="1000"/>
                </a:spcAft>
                <a:buNone/>
              </a:pPr>
              <a:r>
                <a:rPr lang="en-US" sz="900" i="1" kern="100">
                  <a:solidFill>
                    <a:srgbClr val="0E2841"/>
                  </a:solidFill>
                  <a:effectLst/>
                  <a:latin typeface="Aptos" panose="020B0004020202020204" pitchFamily="34" charset="0"/>
                  <a:ea typeface="Aptos" panose="020B0004020202020204" pitchFamily="34" charset="0"/>
                  <a:cs typeface="Times New Roman" panose="02020603050405020304" pitchFamily="18" charset="0"/>
                </a:rPr>
                <a:t> </a:t>
              </a:r>
            </a:p>
          </p:txBody>
        </p:sp>
      </p:grpSp>
      <p:pic>
        <p:nvPicPr>
          <p:cNvPr id="12" name="Picture 11">
            <a:extLst>
              <a:ext uri="{FF2B5EF4-FFF2-40B4-BE49-F238E27FC236}">
                <a16:creationId xmlns:a16="http://schemas.microsoft.com/office/drawing/2014/main" id="{61A43189-23DE-E72B-BA3C-01E0C3CDA0C7}"/>
              </a:ext>
            </a:extLst>
          </p:cNvPr>
          <p:cNvPicPr>
            <a:picLocks noChangeAspect="1"/>
          </p:cNvPicPr>
          <p:nvPr/>
        </p:nvPicPr>
        <p:blipFill>
          <a:blip r:embed="rId3"/>
          <a:stretch>
            <a:fillRect/>
          </a:stretch>
        </p:blipFill>
        <p:spPr>
          <a:xfrm>
            <a:off x="381640" y="3927760"/>
            <a:ext cx="5680383" cy="1996630"/>
          </a:xfrm>
          <a:prstGeom prst="rect">
            <a:avLst/>
          </a:prstGeom>
        </p:spPr>
      </p:pic>
      <p:sp>
        <p:nvSpPr>
          <p:cNvPr id="13" name="TextBox 12">
            <a:extLst>
              <a:ext uri="{FF2B5EF4-FFF2-40B4-BE49-F238E27FC236}">
                <a16:creationId xmlns:a16="http://schemas.microsoft.com/office/drawing/2014/main" id="{DB361E2E-0EC5-3DEE-BE15-56CD8FB3BD4C}"/>
              </a:ext>
            </a:extLst>
          </p:cNvPr>
          <p:cNvSpPr txBox="1"/>
          <p:nvPr/>
        </p:nvSpPr>
        <p:spPr>
          <a:xfrm>
            <a:off x="6273604" y="1742306"/>
            <a:ext cx="5722044" cy="369332"/>
          </a:xfrm>
          <a:prstGeom prst="rect">
            <a:avLst/>
          </a:prstGeom>
          <a:noFill/>
        </p:spPr>
        <p:txBody>
          <a:bodyPr wrap="square" rtlCol="0">
            <a:spAutoFit/>
          </a:bodyPr>
          <a:lstStyle/>
          <a:p>
            <a:r>
              <a:rPr lang="en-US" dirty="0">
                <a:solidFill>
                  <a:schemeClr val="accent2"/>
                </a:solidFill>
              </a:rPr>
              <a:t>Forces Outage Rate in the USA 2014-2023 by fuel type</a:t>
            </a:r>
          </a:p>
        </p:txBody>
      </p:sp>
      <p:sp>
        <p:nvSpPr>
          <p:cNvPr id="14" name="TextBox 13">
            <a:extLst>
              <a:ext uri="{FF2B5EF4-FFF2-40B4-BE49-F238E27FC236}">
                <a16:creationId xmlns:a16="http://schemas.microsoft.com/office/drawing/2014/main" id="{358575CB-5C5C-654F-16E3-14CDDE1A9815}"/>
              </a:ext>
            </a:extLst>
          </p:cNvPr>
          <p:cNvSpPr txBox="1"/>
          <p:nvPr/>
        </p:nvSpPr>
        <p:spPr>
          <a:xfrm>
            <a:off x="639927" y="3560186"/>
            <a:ext cx="5722044" cy="369332"/>
          </a:xfrm>
          <a:prstGeom prst="rect">
            <a:avLst/>
          </a:prstGeom>
          <a:noFill/>
        </p:spPr>
        <p:txBody>
          <a:bodyPr wrap="square" rtlCol="0">
            <a:spAutoFit/>
          </a:bodyPr>
          <a:lstStyle/>
          <a:p>
            <a:r>
              <a:rPr lang="en-US" dirty="0">
                <a:solidFill>
                  <a:schemeClr val="accent2"/>
                </a:solidFill>
              </a:rPr>
              <a:t>Nuclear Power Plant Outages by day of year</a:t>
            </a:r>
          </a:p>
        </p:txBody>
      </p:sp>
      <p:sp>
        <p:nvSpPr>
          <p:cNvPr id="5" name="Rectangle 4">
            <a:extLst>
              <a:ext uri="{FF2B5EF4-FFF2-40B4-BE49-F238E27FC236}">
                <a16:creationId xmlns:a16="http://schemas.microsoft.com/office/drawing/2014/main" id="{D39804E6-CC82-646C-4284-33C4F01279F5}"/>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3615404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E1F83-D990-12B5-9620-6BED4C9D37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76C280-0754-56C0-3581-2F27D69A98C4}"/>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C86C988B-0544-2DDC-2F37-250FA9F63307}"/>
              </a:ext>
            </a:extLst>
          </p:cNvPr>
          <p:cNvSpPr>
            <a:spLocks noGrp="1"/>
          </p:cNvSpPr>
          <p:nvPr>
            <p:ph sz="quarter" idx="11"/>
          </p:nvPr>
        </p:nvSpPr>
        <p:spPr>
          <a:xfrm>
            <a:off x="365759" y="1632536"/>
            <a:ext cx="5582859" cy="4474762"/>
          </a:xfrm>
        </p:spPr>
        <p:txBody>
          <a:bodyPr/>
          <a:lstStyle/>
          <a:p>
            <a:r>
              <a:rPr lang="en-US" dirty="0"/>
              <a:t>Accordingly, MISO gives nuclear power plants a high accreditation for its capacity construct</a:t>
            </a:r>
          </a:p>
          <a:p>
            <a:pPr lvl="1"/>
            <a:r>
              <a:rPr lang="en-US" dirty="0"/>
              <a:t>Higher accreditation than gas and coal in all four seasons</a:t>
            </a:r>
          </a:p>
          <a:p>
            <a:pPr lvl="1"/>
            <a:r>
              <a:rPr lang="en-US" dirty="0"/>
              <a:t>Higher than combined cycle in 3 seasons and tied in summer</a:t>
            </a:r>
          </a:p>
          <a:p>
            <a:pPr lvl="1"/>
            <a:r>
              <a:rPr lang="en-US" dirty="0"/>
              <a:t>Lower than reservoir hydro</a:t>
            </a:r>
          </a:p>
        </p:txBody>
      </p:sp>
      <p:sp>
        <p:nvSpPr>
          <p:cNvPr id="4" name="Title 3">
            <a:extLst>
              <a:ext uri="{FF2B5EF4-FFF2-40B4-BE49-F238E27FC236}">
                <a16:creationId xmlns:a16="http://schemas.microsoft.com/office/drawing/2014/main" id="{674B4FDD-7340-68EE-CA5C-88F4605B64EC}"/>
              </a:ext>
            </a:extLst>
          </p:cNvPr>
          <p:cNvSpPr>
            <a:spLocks noGrp="1"/>
          </p:cNvSpPr>
          <p:nvPr>
            <p:ph type="title"/>
          </p:nvPr>
        </p:nvSpPr>
        <p:spPr/>
        <p:txBody>
          <a:bodyPr/>
          <a:lstStyle/>
          <a:p>
            <a:r>
              <a:rPr lang="en-US" dirty="0"/>
              <a:t>Capacity</a:t>
            </a:r>
          </a:p>
        </p:txBody>
      </p:sp>
      <p:pic>
        <p:nvPicPr>
          <p:cNvPr id="11" name="Picture 10">
            <a:extLst>
              <a:ext uri="{FF2B5EF4-FFF2-40B4-BE49-F238E27FC236}">
                <a16:creationId xmlns:a16="http://schemas.microsoft.com/office/drawing/2014/main" id="{2E44BDBC-101D-100A-627C-749E185C1120}"/>
              </a:ext>
            </a:extLst>
          </p:cNvPr>
          <p:cNvPicPr>
            <a:picLocks noChangeAspect="1"/>
          </p:cNvPicPr>
          <p:nvPr/>
        </p:nvPicPr>
        <p:blipFill>
          <a:blip r:embed="rId2"/>
          <a:stretch>
            <a:fillRect/>
          </a:stretch>
        </p:blipFill>
        <p:spPr>
          <a:xfrm>
            <a:off x="6303896" y="1894625"/>
            <a:ext cx="4749338" cy="3624809"/>
          </a:xfrm>
          <a:prstGeom prst="rect">
            <a:avLst/>
          </a:prstGeom>
        </p:spPr>
      </p:pic>
      <p:sp>
        <p:nvSpPr>
          <p:cNvPr id="14" name="Rectangle 13">
            <a:extLst>
              <a:ext uri="{FF2B5EF4-FFF2-40B4-BE49-F238E27FC236}">
                <a16:creationId xmlns:a16="http://schemas.microsoft.com/office/drawing/2014/main" id="{4B84D253-6D0E-B033-55A3-FFC7DC8BC131}"/>
              </a:ext>
            </a:extLst>
          </p:cNvPr>
          <p:cNvSpPr/>
          <p:nvPr/>
        </p:nvSpPr>
        <p:spPr>
          <a:xfrm>
            <a:off x="6243384" y="3426941"/>
            <a:ext cx="4940833" cy="5071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8B6FF61-CC09-7892-5E81-B385E5922658}"/>
              </a:ext>
            </a:extLst>
          </p:cNvPr>
          <p:cNvPicPr>
            <a:picLocks noChangeAspect="1"/>
          </p:cNvPicPr>
          <p:nvPr/>
        </p:nvPicPr>
        <p:blipFill>
          <a:blip r:embed="rId2"/>
          <a:srcRect t="44831" b="43445"/>
          <a:stretch>
            <a:fillRect/>
          </a:stretch>
        </p:blipFill>
        <p:spPr>
          <a:xfrm>
            <a:off x="3839856" y="6010233"/>
            <a:ext cx="8164890" cy="717138"/>
          </a:xfrm>
          <a:prstGeom prst="rect">
            <a:avLst/>
          </a:prstGeom>
        </p:spPr>
      </p:pic>
      <p:sp>
        <p:nvSpPr>
          <p:cNvPr id="15" name="Rectangle 14">
            <a:extLst>
              <a:ext uri="{FF2B5EF4-FFF2-40B4-BE49-F238E27FC236}">
                <a16:creationId xmlns:a16="http://schemas.microsoft.com/office/drawing/2014/main" id="{FDA975F7-ECCF-ADB8-A906-31BB6D703609}"/>
              </a:ext>
            </a:extLst>
          </p:cNvPr>
          <p:cNvSpPr/>
          <p:nvPr/>
        </p:nvSpPr>
        <p:spPr>
          <a:xfrm>
            <a:off x="3635829" y="5850125"/>
            <a:ext cx="8476342" cy="94383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62CB90E-2B06-2018-CE69-926DFD587440}"/>
              </a:ext>
            </a:extLst>
          </p:cNvPr>
          <p:cNvCxnSpPr>
            <a:cxnSpLocks/>
            <a:stCxn id="14" idx="1"/>
          </p:cNvCxnSpPr>
          <p:nvPr/>
        </p:nvCxnSpPr>
        <p:spPr>
          <a:xfrm flipH="1">
            <a:off x="3635829" y="3680515"/>
            <a:ext cx="2607555" cy="21696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5F00C78-B284-63ED-364C-10D3B3573AFB}"/>
              </a:ext>
            </a:extLst>
          </p:cNvPr>
          <p:cNvCxnSpPr>
            <a:cxnSpLocks/>
            <a:stCxn id="14" idx="3"/>
          </p:cNvCxnSpPr>
          <p:nvPr/>
        </p:nvCxnSpPr>
        <p:spPr>
          <a:xfrm>
            <a:off x="11184217" y="3680515"/>
            <a:ext cx="927954" cy="21696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4509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D4E5A-DA95-1380-7AD0-400248F64FD3}"/>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4A455407-4CA4-4022-0EDA-860C8FCFF196}"/>
              </a:ext>
            </a:extLst>
          </p:cNvPr>
          <p:cNvSpPr>
            <a:spLocks noGrp="1"/>
          </p:cNvSpPr>
          <p:nvPr>
            <p:ph sz="quarter" idx="11"/>
          </p:nvPr>
        </p:nvSpPr>
        <p:spPr>
          <a:xfrm>
            <a:off x="513140" y="1894114"/>
            <a:ext cx="5582859" cy="4147320"/>
          </a:xfrm>
        </p:spPr>
        <p:txBody>
          <a:bodyPr/>
          <a:lstStyle/>
          <a:p>
            <a:r>
              <a:rPr lang="en-US" dirty="0"/>
              <a:t>Accreditation will continue to fall for solar and wind</a:t>
            </a:r>
          </a:p>
          <a:p>
            <a:r>
              <a:rPr lang="en-US" dirty="0"/>
              <a:t>Storage will have increased accreditation and then begin to fall</a:t>
            </a:r>
          </a:p>
          <a:p>
            <a:r>
              <a:rPr lang="en-US" dirty="0"/>
              <a:t>This will continue to create demand for capacity throughout the region </a:t>
            </a:r>
          </a:p>
          <a:p>
            <a:r>
              <a:rPr lang="en-US" dirty="0"/>
              <a:t>Additionally retirements will tighten capacity supply.</a:t>
            </a:r>
          </a:p>
        </p:txBody>
      </p:sp>
      <p:sp>
        <p:nvSpPr>
          <p:cNvPr id="4" name="Title 3">
            <a:extLst>
              <a:ext uri="{FF2B5EF4-FFF2-40B4-BE49-F238E27FC236}">
                <a16:creationId xmlns:a16="http://schemas.microsoft.com/office/drawing/2014/main" id="{FB5DD3BD-C9A3-6A1D-0F10-63ADDD65EDBA}"/>
              </a:ext>
            </a:extLst>
          </p:cNvPr>
          <p:cNvSpPr>
            <a:spLocks noGrp="1"/>
          </p:cNvSpPr>
          <p:nvPr>
            <p:ph type="title"/>
          </p:nvPr>
        </p:nvSpPr>
        <p:spPr/>
        <p:txBody>
          <a:bodyPr/>
          <a:lstStyle/>
          <a:p>
            <a:r>
              <a:rPr lang="en-US" dirty="0"/>
              <a:t>Lowering capacity accreditation leads to higher need</a:t>
            </a:r>
          </a:p>
        </p:txBody>
      </p:sp>
      <p:grpSp>
        <p:nvGrpSpPr>
          <p:cNvPr id="5" name="Group 4">
            <a:extLst>
              <a:ext uri="{FF2B5EF4-FFF2-40B4-BE49-F238E27FC236}">
                <a16:creationId xmlns:a16="http://schemas.microsoft.com/office/drawing/2014/main" id="{DADDF710-8D5A-733D-7DF6-C06263D7C721}"/>
              </a:ext>
            </a:extLst>
          </p:cNvPr>
          <p:cNvGrpSpPr/>
          <p:nvPr/>
        </p:nvGrpSpPr>
        <p:grpSpPr>
          <a:xfrm>
            <a:off x="6627999" y="1658520"/>
            <a:ext cx="4275645" cy="4382914"/>
            <a:chOff x="0" y="0"/>
            <a:chExt cx="2486025" cy="2809875"/>
          </a:xfrm>
        </p:grpSpPr>
        <p:pic>
          <p:nvPicPr>
            <p:cNvPr id="6" name="Picture 5" descr="Image">
              <a:extLst>
                <a:ext uri="{FF2B5EF4-FFF2-40B4-BE49-F238E27FC236}">
                  <a16:creationId xmlns:a16="http://schemas.microsoft.com/office/drawing/2014/main" id="{51DDC30E-F0A3-F7B4-F710-A8EBF7F20A6F}"/>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0" y="0"/>
              <a:ext cx="2486025" cy="2571750"/>
            </a:xfrm>
            <a:prstGeom prst="rect">
              <a:avLst/>
            </a:prstGeom>
            <a:noFill/>
            <a:ln>
              <a:noFill/>
            </a:ln>
          </p:spPr>
        </p:pic>
        <p:sp>
          <p:nvSpPr>
            <p:cNvPr id="7" name="Text Box 1">
              <a:extLst>
                <a:ext uri="{FF2B5EF4-FFF2-40B4-BE49-F238E27FC236}">
                  <a16:creationId xmlns:a16="http://schemas.microsoft.com/office/drawing/2014/main" id="{7F29E2AA-717E-2902-FAA1-BF467B43FDB0}"/>
                </a:ext>
              </a:extLst>
            </p:cNvPr>
            <p:cNvSpPr txBox="1"/>
            <p:nvPr/>
          </p:nvSpPr>
          <p:spPr>
            <a:xfrm>
              <a:off x="0" y="2628900"/>
              <a:ext cx="2486025" cy="18097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Aft>
                  <a:spcPts val="1000"/>
                </a:spcAft>
                <a:buNone/>
              </a:pPr>
              <a:r>
                <a:rPr lang="en-US" sz="900" i="1" u="sng" kern="100">
                  <a:solidFill>
                    <a:srgbClr val="0E2841"/>
                  </a:solidFill>
                  <a:effectLst/>
                  <a:latin typeface="Aptos" panose="020B0004020202020204" pitchFamily="34" charset="0"/>
                  <a:ea typeface="Aptos" panose="020B0004020202020204" pitchFamily="34" charset="0"/>
                  <a:cs typeface="Arial" panose="020B0604020202020204" pitchFamily="34" charset="0"/>
                </a:rPr>
                <a:t>Figure </a:t>
              </a:r>
              <a:r>
                <a:rPr lang="en-US" sz="900" i="1" kern="100">
                  <a:solidFill>
                    <a:srgbClr val="0E2841"/>
                  </a:solidFill>
                  <a:effectLst/>
                  <a:latin typeface="Aptos" panose="020B0004020202020204" pitchFamily="34" charset="0"/>
                  <a:ea typeface="Aptos" panose="020B0004020202020204" pitchFamily="34" charset="0"/>
                  <a:cs typeface="Arial" panose="020B0604020202020204" pitchFamily="34" charset="0"/>
                </a:rPr>
                <a:t>8: MISO Accreditation Changes</a:t>
              </a:r>
            </a:p>
          </p:txBody>
        </p:sp>
      </p:grpSp>
      <p:sp>
        <p:nvSpPr>
          <p:cNvPr id="8" name="Rectangle 7">
            <a:extLst>
              <a:ext uri="{FF2B5EF4-FFF2-40B4-BE49-F238E27FC236}">
                <a16:creationId xmlns:a16="http://schemas.microsoft.com/office/drawing/2014/main" id="{4947543F-DD42-8C5E-8BDF-06DD873C22D2}"/>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3062334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A05AA1-C435-44D4-F929-FF110395DC7B}"/>
              </a:ext>
            </a:extLst>
          </p:cNvPr>
          <p:cNvSpPr>
            <a:spLocks noGrp="1"/>
          </p:cNvSpPr>
          <p:nvPr>
            <p:ph type="body" sz="quarter" idx="12"/>
          </p:nvPr>
        </p:nvSpPr>
        <p:spPr>
          <a:xfrm>
            <a:off x="407924" y="6231872"/>
            <a:ext cx="11167400" cy="195861"/>
          </a:xfrm>
        </p:spPr>
        <p:txBody>
          <a:bodyPr/>
          <a:lstStyle/>
          <a:p>
            <a:r>
              <a:rPr lang="en-US" dirty="0"/>
              <a:t>G. Locatelli, "Load following with Small Modular Reactors (SMR): A real options analysis," ScienceDirect, 27 December 2014. [Online]. Available: https://www.sciencedirect.com/science/article/abs/pii/S036054421401295X. [Accessed April 2024]</a:t>
            </a:r>
          </a:p>
        </p:txBody>
      </p:sp>
      <p:sp>
        <p:nvSpPr>
          <p:cNvPr id="3" name="Content Placeholder 2">
            <a:extLst>
              <a:ext uri="{FF2B5EF4-FFF2-40B4-BE49-F238E27FC236}">
                <a16:creationId xmlns:a16="http://schemas.microsoft.com/office/drawing/2014/main" id="{7BAAC901-7A01-66F0-3760-250408D9F0B8}"/>
              </a:ext>
            </a:extLst>
          </p:cNvPr>
          <p:cNvSpPr>
            <a:spLocks noGrp="1"/>
          </p:cNvSpPr>
          <p:nvPr>
            <p:ph sz="quarter" idx="11"/>
          </p:nvPr>
        </p:nvSpPr>
        <p:spPr>
          <a:xfrm>
            <a:off x="365758" y="1521659"/>
            <a:ext cx="5582859" cy="4474762"/>
          </a:xfrm>
        </p:spPr>
        <p:txBody>
          <a:bodyPr/>
          <a:lstStyle/>
          <a:p>
            <a:r>
              <a:rPr lang="en-US" dirty="0"/>
              <a:t>Most of the costs are fixed</a:t>
            </a:r>
          </a:p>
          <a:p>
            <a:pPr lvl="1"/>
            <a:r>
              <a:rPr lang="en-US" dirty="0"/>
              <a:t>Op ex is 22-41% of the LCOE</a:t>
            </a:r>
          </a:p>
          <a:p>
            <a:pPr lvl="1"/>
            <a:r>
              <a:rPr lang="en-US" dirty="0"/>
              <a:t>Of the </a:t>
            </a:r>
            <a:r>
              <a:rPr lang="en-US" dirty="0" err="1"/>
              <a:t>OpEx</a:t>
            </a:r>
            <a:r>
              <a:rPr lang="en-US" dirty="0"/>
              <a:t>, most or all are fixed</a:t>
            </a:r>
          </a:p>
          <a:p>
            <a:r>
              <a:rPr lang="en-US" dirty="0"/>
              <a:t>Fixed Costs include</a:t>
            </a:r>
          </a:p>
          <a:p>
            <a:pPr lvl="1"/>
            <a:r>
              <a:rPr lang="en-US" dirty="0"/>
              <a:t>Salaried employees</a:t>
            </a:r>
          </a:p>
          <a:p>
            <a:pPr lvl="1"/>
            <a:r>
              <a:rPr lang="en-US" dirty="0"/>
              <a:t>Scheduled maintenance</a:t>
            </a:r>
          </a:p>
          <a:p>
            <a:pPr lvl="1"/>
            <a:r>
              <a:rPr lang="en-US" dirty="0"/>
              <a:t>To large degree, fuel</a:t>
            </a:r>
          </a:p>
          <a:p>
            <a:endParaRPr lang="en-US" dirty="0"/>
          </a:p>
        </p:txBody>
      </p:sp>
      <p:sp>
        <p:nvSpPr>
          <p:cNvPr id="4" name="Title 3">
            <a:extLst>
              <a:ext uri="{FF2B5EF4-FFF2-40B4-BE49-F238E27FC236}">
                <a16:creationId xmlns:a16="http://schemas.microsoft.com/office/drawing/2014/main" id="{1553AA5D-DFC3-3033-FD11-26C7C13D8D28}"/>
              </a:ext>
            </a:extLst>
          </p:cNvPr>
          <p:cNvSpPr>
            <a:spLocks noGrp="1"/>
          </p:cNvSpPr>
          <p:nvPr>
            <p:ph type="title"/>
          </p:nvPr>
        </p:nvSpPr>
        <p:spPr/>
        <p:txBody>
          <a:bodyPr/>
          <a:lstStyle/>
          <a:p>
            <a:r>
              <a:rPr lang="en-US" dirty="0"/>
              <a:t>Loaf Following: Economics</a:t>
            </a:r>
          </a:p>
        </p:txBody>
      </p:sp>
      <p:graphicFrame>
        <p:nvGraphicFramePr>
          <p:cNvPr id="6" name="Chart 5">
            <a:extLst>
              <a:ext uri="{FF2B5EF4-FFF2-40B4-BE49-F238E27FC236}">
                <a16:creationId xmlns:a16="http://schemas.microsoft.com/office/drawing/2014/main" id="{2DC837E2-02FE-5B11-578C-2672F52D5730}"/>
              </a:ext>
            </a:extLst>
          </p:cNvPr>
          <p:cNvGraphicFramePr/>
          <p:nvPr>
            <p:extLst>
              <p:ext uri="{D42A27DB-BD31-4B8C-83A1-F6EECF244321}">
                <p14:modId xmlns:p14="http://schemas.microsoft.com/office/powerpoint/2010/main" val="2505288314"/>
              </p:ext>
            </p:extLst>
          </p:nvPr>
        </p:nvGraphicFramePr>
        <p:xfrm>
          <a:off x="6538686" y="2191425"/>
          <a:ext cx="5036638" cy="342554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7DCFDCDC-FB53-EE2A-2C0A-D0525C761A48}"/>
              </a:ext>
            </a:extLst>
          </p:cNvPr>
          <p:cNvSpPr txBox="1"/>
          <p:nvPr/>
        </p:nvSpPr>
        <p:spPr>
          <a:xfrm>
            <a:off x="6676572" y="1761595"/>
            <a:ext cx="4300924" cy="369332"/>
          </a:xfrm>
          <a:prstGeom prst="rect">
            <a:avLst/>
          </a:prstGeom>
          <a:noFill/>
        </p:spPr>
        <p:txBody>
          <a:bodyPr wrap="square" rtlCol="0">
            <a:spAutoFit/>
          </a:bodyPr>
          <a:lstStyle/>
          <a:p>
            <a:r>
              <a:rPr lang="en-US" i="1" kern="100" dirty="0">
                <a:solidFill>
                  <a:srgbClr val="0E2841"/>
                </a:solidFill>
                <a:latin typeface="Aptos" panose="020B0004020202020204" pitchFamily="34" charset="0"/>
                <a:ea typeface="Aptos" panose="020B0004020202020204" pitchFamily="34" charset="0"/>
                <a:cs typeface="Times New Roman" panose="02020603050405020304" pitchFamily="18" charset="0"/>
              </a:rPr>
              <a:t>Plant Operational Cost Breakdown, 2024</a:t>
            </a:r>
            <a:endParaRPr lang="en-US" dirty="0"/>
          </a:p>
        </p:txBody>
      </p:sp>
      <p:sp>
        <p:nvSpPr>
          <p:cNvPr id="9" name="Rectangle 8">
            <a:extLst>
              <a:ext uri="{FF2B5EF4-FFF2-40B4-BE49-F238E27FC236}">
                <a16:creationId xmlns:a16="http://schemas.microsoft.com/office/drawing/2014/main" id="{78333875-71EB-A5DE-B2B1-5B89D8C358D1}"/>
              </a:ext>
            </a:extLst>
          </p:cNvPr>
          <p:cNvSpPr/>
          <p:nvPr/>
        </p:nvSpPr>
        <p:spPr>
          <a:xfrm>
            <a:off x="438329" y="4436135"/>
            <a:ext cx="5730241" cy="1560286"/>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A lower power rate does not translate into a significant fuel saving. Due to the complexity of the neutron dynamics within the core (fission, absorption by all reactor materials, reactions, leaks, poisoning etc.), the proportionality between power produced and fuel consumed is not linear [5], [6]. Consequently running a power plant at 50% of its power does not save more than 4–5% of its cost, while the loss of revenue extends the recovery of the capital investment.</a:t>
            </a:r>
            <a:endParaRPr lang="en-US" sz="1200" dirty="0"/>
          </a:p>
        </p:txBody>
      </p:sp>
    </p:spTree>
    <p:extLst>
      <p:ext uri="{BB962C8B-B14F-4D97-AF65-F5344CB8AC3E}">
        <p14:creationId xmlns:p14="http://schemas.microsoft.com/office/powerpoint/2010/main" val="3226975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3774C-DC0E-F3BE-6EA2-80B4889523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B18E20-4579-2146-0D9D-B47CFCD623F3}"/>
              </a:ext>
            </a:extLst>
          </p:cNvPr>
          <p:cNvSpPr>
            <a:spLocks noGrp="1"/>
          </p:cNvSpPr>
          <p:nvPr>
            <p:ph type="body" sz="quarter" idx="12"/>
          </p:nvPr>
        </p:nvSpPr>
        <p:spPr>
          <a:xfrm>
            <a:off x="463059" y="6224649"/>
            <a:ext cx="11167400" cy="195861"/>
          </a:xfrm>
        </p:spPr>
        <p:txBody>
          <a:bodyPr/>
          <a:lstStyle/>
          <a:p>
            <a:r>
              <a:rPr lang="en-US" dirty="0">
                <a:hlinkClick r:id="rId2"/>
              </a:rPr>
              <a:t>https://www.powermag.com/how-nuclear-om-is-evolving-for-the-emerging-power-paradigm/</a:t>
            </a:r>
            <a:r>
              <a:rPr lang="en-US" dirty="0"/>
              <a:t> and  Nuclear Energy Agency, "</a:t>
            </a:r>
            <a:r>
              <a:rPr lang="en-US" u="sng" dirty="0">
                <a:hlinkClick r:id="rId3"/>
              </a:rPr>
              <a:t>Technical and Economic Aspects of Load Following with Nuclear Power Plants."</a:t>
            </a:r>
            <a:r>
              <a:rPr lang="en-US" dirty="0"/>
              <a:t> OECD. 2011</a:t>
            </a:r>
          </a:p>
        </p:txBody>
      </p:sp>
      <p:sp>
        <p:nvSpPr>
          <p:cNvPr id="3" name="Content Placeholder 2">
            <a:extLst>
              <a:ext uri="{FF2B5EF4-FFF2-40B4-BE49-F238E27FC236}">
                <a16:creationId xmlns:a16="http://schemas.microsoft.com/office/drawing/2014/main" id="{DA4BD8A2-00A6-44F6-6A14-D5C83EB74D40}"/>
              </a:ext>
            </a:extLst>
          </p:cNvPr>
          <p:cNvSpPr>
            <a:spLocks noGrp="1"/>
          </p:cNvSpPr>
          <p:nvPr>
            <p:ph sz="quarter" idx="11"/>
          </p:nvPr>
        </p:nvSpPr>
        <p:spPr>
          <a:xfrm>
            <a:off x="513140" y="1836056"/>
            <a:ext cx="5582859" cy="4205377"/>
          </a:xfrm>
        </p:spPr>
        <p:txBody>
          <a:bodyPr/>
          <a:lstStyle/>
          <a:p>
            <a:r>
              <a:rPr lang="en-US" sz="2400" dirty="0"/>
              <a:t>Existing large LWR’s are capable of load following</a:t>
            </a:r>
          </a:p>
          <a:p>
            <a:r>
              <a:rPr lang="en-US" sz="2400" dirty="0"/>
              <a:t>It is rare, though in France, where 75% of generation is Nuclear, it does occur (See Figure)</a:t>
            </a:r>
          </a:p>
          <a:p>
            <a:endParaRPr lang="en-US" sz="2400" dirty="0"/>
          </a:p>
        </p:txBody>
      </p:sp>
      <p:sp>
        <p:nvSpPr>
          <p:cNvPr id="4" name="Title 3">
            <a:extLst>
              <a:ext uri="{FF2B5EF4-FFF2-40B4-BE49-F238E27FC236}">
                <a16:creationId xmlns:a16="http://schemas.microsoft.com/office/drawing/2014/main" id="{82D8252D-99F0-F87E-64B0-AD16171ECCFB}"/>
              </a:ext>
            </a:extLst>
          </p:cNvPr>
          <p:cNvSpPr>
            <a:spLocks noGrp="1"/>
          </p:cNvSpPr>
          <p:nvPr>
            <p:ph type="title"/>
          </p:nvPr>
        </p:nvSpPr>
        <p:spPr/>
        <p:txBody>
          <a:bodyPr/>
          <a:lstStyle/>
          <a:p>
            <a:r>
              <a:rPr lang="en-US" dirty="0"/>
              <a:t>Load Following: Technical Capability</a:t>
            </a:r>
          </a:p>
        </p:txBody>
      </p:sp>
      <p:pic>
        <p:nvPicPr>
          <p:cNvPr id="9" name="Picture 8">
            <a:extLst>
              <a:ext uri="{FF2B5EF4-FFF2-40B4-BE49-F238E27FC236}">
                <a16:creationId xmlns:a16="http://schemas.microsoft.com/office/drawing/2014/main" id="{ECDB12F6-517B-AE19-F0C5-D29FC3452555}"/>
              </a:ext>
            </a:extLst>
          </p:cNvPr>
          <p:cNvPicPr>
            <a:picLocks noChangeAspect="1"/>
          </p:cNvPicPr>
          <p:nvPr/>
        </p:nvPicPr>
        <p:blipFill>
          <a:blip r:embed="rId4">
            <a:extLst>
              <a:ext uri="{28A0092B-C50C-407E-A947-70E740481C1C}">
                <a14:useLocalDpi xmlns:a14="http://schemas.microsoft.com/office/drawing/2010/main" val="0"/>
              </a:ext>
            </a:extLst>
          </a:blip>
          <a:srcRect l="2705" r="5842"/>
          <a:stretch>
            <a:fillRect/>
          </a:stretch>
        </p:blipFill>
        <p:spPr>
          <a:xfrm>
            <a:off x="6314433" y="1755677"/>
            <a:ext cx="5422485" cy="3912596"/>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E4DA0FA5-7CA9-2917-EF3A-D97FEF07EED5}"/>
              </a:ext>
            </a:extLst>
          </p:cNvPr>
          <p:cNvSpPr/>
          <p:nvPr/>
        </p:nvSpPr>
        <p:spPr>
          <a:xfrm>
            <a:off x="352764" y="3846286"/>
            <a:ext cx="5658986" cy="2261011"/>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“Still, this type of flexible operation can pose new operation and maintenance (O&amp;M) challenges, </a:t>
            </a:r>
            <a:r>
              <a:rPr lang="en-US" sz="1400" dirty="0" err="1"/>
              <a:t>Kpler</a:t>
            </a:r>
            <a:r>
              <a:rPr lang="en-US" sz="1400" dirty="0"/>
              <a:t> acknowledges. Thermal cycling can lead to significant wear on reactor components, and temperature fluctuations could affect materials like steel and zirconium alloys used in the reactor pressure vessel, fuel cladding, steam generators, and piping. It also causes steam turbine erosion due to condensation, and it demands intricate control of reactor kinetics, particularly in adjusting neutron flux and reaction rates, with degradation impacts to control rods. It may even affect the uniformity of fuel burnup, leading to “suboptimal fuel use.”</a:t>
            </a:r>
          </a:p>
        </p:txBody>
      </p:sp>
      <p:sp>
        <p:nvSpPr>
          <p:cNvPr id="5" name="Rectangle 4">
            <a:extLst>
              <a:ext uri="{FF2B5EF4-FFF2-40B4-BE49-F238E27FC236}">
                <a16:creationId xmlns:a16="http://schemas.microsoft.com/office/drawing/2014/main" id="{5E0536ED-FA7E-F874-A829-B4EC0D9050C6}"/>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3299398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B1D65-6CDF-3D89-D845-6D323417A0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5C86DF-F1A5-90AA-7CED-923539DD357E}"/>
              </a:ext>
            </a:extLst>
          </p:cNvPr>
          <p:cNvSpPr>
            <a:spLocks noGrp="1"/>
          </p:cNvSpPr>
          <p:nvPr>
            <p:ph type="title"/>
          </p:nvPr>
        </p:nvSpPr>
        <p:spPr/>
        <p:txBody>
          <a:bodyPr/>
          <a:lstStyle/>
          <a:p>
            <a:r>
              <a:rPr lang="en-US" dirty="0"/>
              <a:t>Reactor’s Abilities to Meet Iowa’s Grids Needs</a:t>
            </a:r>
          </a:p>
        </p:txBody>
      </p:sp>
      <p:sp>
        <p:nvSpPr>
          <p:cNvPr id="5" name="TextBox 4">
            <a:extLst>
              <a:ext uri="{FF2B5EF4-FFF2-40B4-BE49-F238E27FC236}">
                <a16:creationId xmlns:a16="http://schemas.microsoft.com/office/drawing/2014/main" id="{26A87A4F-AA67-67B8-1B0F-08A7ACA5BBB5}"/>
              </a:ext>
            </a:extLst>
          </p:cNvPr>
          <p:cNvSpPr txBox="1"/>
          <p:nvPr/>
        </p:nvSpPr>
        <p:spPr>
          <a:xfrm>
            <a:off x="453449" y="2453220"/>
            <a:ext cx="4859383" cy="430887"/>
          </a:xfrm>
          <a:prstGeom prst="rect">
            <a:avLst/>
          </a:prstGeom>
          <a:noFill/>
        </p:spPr>
        <p:txBody>
          <a:bodyPr wrap="square" rtlCol="0">
            <a:spAutoFit/>
          </a:bodyPr>
          <a:lstStyle/>
          <a:p>
            <a:r>
              <a:rPr lang="en-US" sz="1100" dirty="0"/>
              <a:t>Westinghouse, 26 9 2024. [Online]. Available: https://westinghousenuclear.com/energysystems/ap1000-pwr/overview/.</a:t>
            </a:r>
          </a:p>
        </p:txBody>
      </p:sp>
      <p:sp>
        <p:nvSpPr>
          <p:cNvPr id="6" name="TextBox 5">
            <a:extLst>
              <a:ext uri="{FF2B5EF4-FFF2-40B4-BE49-F238E27FC236}">
                <a16:creationId xmlns:a16="http://schemas.microsoft.com/office/drawing/2014/main" id="{2542F9CC-0469-55C0-06F2-4DAF1FF6474D}"/>
              </a:ext>
            </a:extLst>
          </p:cNvPr>
          <p:cNvSpPr txBox="1"/>
          <p:nvPr/>
        </p:nvSpPr>
        <p:spPr>
          <a:xfrm>
            <a:off x="487982" y="1587137"/>
            <a:ext cx="4790318" cy="830997"/>
          </a:xfrm>
          <a:prstGeom prst="rect">
            <a:avLst/>
          </a:prstGeom>
          <a:noFill/>
        </p:spPr>
        <p:txBody>
          <a:bodyPr wrap="square" rtlCol="0">
            <a:spAutoFit/>
          </a:bodyPr>
          <a:lstStyle/>
          <a:p>
            <a:r>
              <a:rPr lang="en-US" sz="2400" dirty="0"/>
              <a:t>Westinghouse AP1000</a:t>
            </a:r>
          </a:p>
          <a:p>
            <a:r>
              <a:rPr lang="en-US" sz="2400" dirty="0"/>
              <a:t>15-100% range at 5%/minute</a:t>
            </a:r>
          </a:p>
        </p:txBody>
      </p:sp>
      <p:sp>
        <p:nvSpPr>
          <p:cNvPr id="9" name="TextBox 8">
            <a:extLst>
              <a:ext uri="{FF2B5EF4-FFF2-40B4-BE49-F238E27FC236}">
                <a16:creationId xmlns:a16="http://schemas.microsoft.com/office/drawing/2014/main" id="{CB9F9DCD-68D1-4B1D-808F-C0D3DFC06A19}"/>
              </a:ext>
            </a:extLst>
          </p:cNvPr>
          <p:cNvSpPr txBox="1"/>
          <p:nvPr/>
        </p:nvSpPr>
        <p:spPr>
          <a:xfrm>
            <a:off x="6036974" y="1648097"/>
            <a:ext cx="4859383" cy="1200329"/>
          </a:xfrm>
          <a:prstGeom prst="rect">
            <a:avLst/>
          </a:prstGeom>
          <a:noFill/>
        </p:spPr>
        <p:txBody>
          <a:bodyPr wrap="square" rtlCol="0">
            <a:spAutoFit/>
          </a:bodyPr>
          <a:lstStyle/>
          <a:p>
            <a:r>
              <a:rPr lang="en-US" sz="2400" dirty="0"/>
              <a:t>Nu Scale:</a:t>
            </a:r>
          </a:p>
          <a:p>
            <a:r>
              <a:rPr lang="en-US" sz="2400" dirty="0"/>
              <a:t>20-100% at 0.67%/minute, 10%/min (thermal)</a:t>
            </a:r>
          </a:p>
        </p:txBody>
      </p:sp>
      <p:sp>
        <p:nvSpPr>
          <p:cNvPr id="10" name="TextBox 9">
            <a:extLst>
              <a:ext uri="{FF2B5EF4-FFF2-40B4-BE49-F238E27FC236}">
                <a16:creationId xmlns:a16="http://schemas.microsoft.com/office/drawing/2014/main" id="{8C63F739-75FF-7535-3598-88E77C2368AC}"/>
              </a:ext>
            </a:extLst>
          </p:cNvPr>
          <p:cNvSpPr txBox="1"/>
          <p:nvPr/>
        </p:nvSpPr>
        <p:spPr>
          <a:xfrm>
            <a:off x="6019500" y="4101907"/>
            <a:ext cx="4859383" cy="1107996"/>
          </a:xfrm>
          <a:prstGeom prst="rect">
            <a:avLst/>
          </a:prstGeom>
          <a:noFill/>
        </p:spPr>
        <p:txBody>
          <a:bodyPr wrap="square" rtlCol="0">
            <a:spAutoFit/>
          </a:bodyPr>
          <a:lstStyle/>
          <a:p>
            <a:r>
              <a:rPr lang="en-US" sz="1100" dirty="0">
                <a:hlinkClick r:id="rId2"/>
              </a:rPr>
              <a:t>https://www.nuscalepower.com/hubfs/Website/Files/Technical%20Publications/nuscale-small-modular-reactor-integration-for-hydrogen-and-ammonia-production.pdf</a:t>
            </a:r>
            <a:endParaRPr lang="en-US" sz="1100" dirty="0"/>
          </a:p>
          <a:p>
            <a:r>
              <a:rPr lang="en-US" sz="1100" dirty="0">
                <a:hlinkClick r:id="rId3"/>
              </a:rPr>
              <a:t>https://www.nuscalepower.com/hubfs/Website/Files/Technical%20Publications/nuscale-smr-technology-an-ideal-solution-for-coal-plant-replacement.pdf</a:t>
            </a:r>
            <a:r>
              <a:rPr lang="en-US" sz="1100" dirty="0"/>
              <a:t> </a:t>
            </a:r>
          </a:p>
        </p:txBody>
      </p:sp>
      <p:sp>
        <p:nvSpPr>
          <p:cNvPr id="11" name="Content Placeholder 2">
            <a:extLst>
              <a:ext uri="{FF2B5EF4-FFF2-40B4-BE49-F238E27FC236}">
                <a16:creationId xmlns:a16="http://schemas.microsoft.com/office/drawing/2014/main" id="{998F6531-6DAD-7373-EC5F-E0AAF6B28A9F}"/>
              </a:ext>
            </a:extLst>
          </p:cNvPr>
          <p:cNvSpPr txBox="1">
            <a:spLocks/>
          </p:cNvSpPr>
          <p:nvPr/>
        </p:nvSpPr>
        <p:spPr>
          <a:xfrm>
            <a:off x="6019500" y="2668664"/>
            <a:ext cx="4790319" cy="3373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CC63F"/>
              </a:buClr>
              <a:buFont typeface="Arial" panose="020B0604020202020204" pitchFamily="34" charset="0"/>
              <a:buChar char="•"/>
              <a:defRPr sz="2800" kern="1200">
                <a:solidFill>
                  <a:schemeClr val="accent2">
                    <a:lumMod val="5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D93"/>
              </a:buClr>
              <a:buFont typeface="Courier New" panose="02070309020205020404" pitchFamily="49" charset="0"/>
              <a:buChar char="o"/>
              <a:defRPr sz="2400" kern="1200">
                <a:solidFill>
                  <a:schemeClr val="accent2">
                    <a:lumMod val="50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CC63F"/>
              </a:buClr>
              <a:buFont typeface="Arial" panose="020B0604020202020204" pitchFamily="34" charset="0"/>
              <a:buChar char="•"/>
              <a:defRPr sz="2000" kern="1200">
                <a:solidFill>
                  <a:schemeClr val="accent2">
                    <a:lumMod val="50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D93"/>
              </a:buClr>
              <a:buFont typeface="Courier New" panose="02070309020205020404" pitchFamily="49" charset="0"/>
              <a:buChar char="o"/>
              <a:defRPr sz="1800" kern="1200">
                <a:solidFill>
                  <a:schemeClr val="accent2">
                    <a:lumMod val="50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CC63F"/>
              </a:buClr>
              <a:buFont typeface="Wingdings" pitchFamily="2" charset="2"/>
              <a:buChar char="§"/>
              <a:defRPr sz="1600" kern="1200">
                <a:solidFill>
                  <a:schemeClr val="accent2">
                    <a:lumMod val="50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4" name="Content Placeholder 2">
            <a:extLst>
              <a:ext uri="{FF2B5EF4-FFF2-40B4-BE49-F238E27FC236}">
                <a16:creationId xmlns:a16="http://schemas.microsoft.com/office/drawing/2014/main" id="{04AF5DDB-4FFA-A8B9-B1FC-039012320121}"/>
              </a:ext>
            </a:extLst>
          </p:cNvPr>
          <p:cNvSpPr txBox="1">
            <a:spLocks/>
          </p:cNvSpPr>
          <p:nvPr/>
        </p:nvSpPr>
        <p:spPr>
          <a:xfrm>
            <a:off x="6036974" y="2965812"/>
            <a:ext cx="4790319" cy="1043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CC63F"/>
              </a:buClr>
              <a:buFont typeface="Arial" panose="020B0604020202020204" pitchFamily="34" charset="0"/>
              <a:buChar char="•"/>
              <a:defRPr sz="2800" kern="1200">
                <a:solidFill>
                  <a:schemeClr val="accent2">
                    <a:lumMod val="5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D93"/>
              </a:buClr>
              <a:buFont typeface="Courier New" panose="02070309020205020404" pitchFamily="49" charset="0"/>
              <a:buChar char="o"/>
              <a:defRPr sz="2400" kern="1200">
                <a:solidFill>
                  <a:schemeClr val="accent2">
                    <a:lumMod val="50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CC63F"/>
              </a:buClr>
              <a:buFont typeface="Arial" panose="020B0604020202020204" pitchFamily="34" charset="0"/>
              <a:buChar char="•"/>
              <a:defRPr sz="2000" kern="1200">
                <a:solidFill>
                  <a:schemeClr val="accent2">
                    <a:lumMod val="50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D93"/>
              </a:buClr>
              <a:buFont typeface="Courier New" panose="02070309020205020404" pitchFamily="49" charset="0"/>
              <a:buChar char="o"/>
              <a:defRPr sz="1800" kern="1200">
                <a:solidFill>
                  <a:schemeClr val="accent2">
                    <a:lumMod val="50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CC63F"/>
              </a:buClr>
              <a:buFont typeface="Wingdings" pitchFamily="2" charset="2"/>
              <a:buChar char="§"/>
              <a:defRPr sz="1600" kern="1200">
                <a:solidFill>
                  <a:schemeClr val="accent2">
                    <a:lumMod val="50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“The air-cooled condensers (wet cooled option shown below) are designed to accommodate 100% steam bypass of the turbine. The NPM is designed for load following using control rod motion and/or steam bypass.”</a:t>
            </a:r>
          </a:p>
        </p:txBody>
      </p:sp>
      <p:sp>
        <p:nvSpPr>
          <p:cNvPr id="7" name="TextBox 6">
            <a:extLst>
              <a:ext uri="{FF2B5EF4-FFF2-40B4-BE49-F238E27FC236}">
                <a16:creationId xmlns:a16="http://schemas.microsoft.com/office/drawing/2014/main" id="{DEFAD6AE-A20E-D591-8241-6FD5E95FE43E}"/>
              </a:ext>
            </a:extLst>
          </p:cNvPr>
          <p:cNvSpPr txBox="1"/>
          <p:nvPr/>
        </p:nvSpPr>
        <p:spPr>
          <a:xfrm>
            <a:off x="487982" y="3085011"/>
            <a:ext cx="4859383" cy="830997"/>
          </a:xfrm>
          <a:prstGeom prst="rect">
            <a:avLst/>
          </a:prstGeom>
          <a:noFill/>
        </p:spPr>
        <p:txBody>
          <a:bodyPr wrap="square" rtlCol="0">
            <a:spAutoFit/>
          </a:bodyPr>
          <a:lstStyle/>
          <a:p>
            <a:r>
              <a:rPr lang="en-US" sz="2400" dirty="0"/>
              <a:t>Rolls Royce SMR-300:</a:t>
            </a:r>
          </a:p>
          <a:p>
            <a:r>
              <a:rPr lang="en-US" sz="2400" dirty="0"/>
              <a:t>50-100% at 3-5%/minute</a:t>
            </a:r>
          </a:p>
        </p:txBody>
      </p:sp>
      <p:sp>
        <p:nvSpPr>
          <p:cNvPr id="8" name="TextBox 7">
            <a:extLst>
              <a:ext uri="{FF2B5EF4-FFF2-40B4-BE49-F238E27FC236}">
                <a16:creationId xmlns:a16="http://schemas.microsoft.com/office/drawing/2014/main" id="{3928AC21-4E20-CD58-8A1B-57A493E4456A}"/>
              </a:ext>
            </a:extLst>
          </p:cNvPr>
          <p:cNvSpPr txBox="1"/>
          <p:nvPr/>
        </p:nvSpPr>
        <p:spPr>
          <a:xfrm>
            <a:off x="599014" y="3916008"/>
            <a:ext cx="4859383" cy="261610"/>
          </a:xfrm>
          <a:prstGeom prst="rect">
            <a:avLst/>
          </a:prstGeom>
          <a:noFill/>
        </p:spPr>
        <p:txBody>
          <a:bodyPr wrap="square" rtlCol="0">
            <a:spAutoFit/>
          </a:bodyPr>
          <a:lstStyle/>
          <a:p>
            <a:r>
              <a:rPr lang="en-US" sz="1100" dirty="0"/>
              <a:t>https://www.nrc.gov/docs/ML2521/ML25212A115.pdf</a:t>
            </a:r>
          </a:p>
        </p:txBody>
      </p:sp>
      <p:sp>
        <p:nvSpPr>
          <p:cNvPr id="12" name="Content Placeholder 2">
            <a:extLst>
              <a:ext uri="{FF2B5EF4-FFF2-40B4-BE49-F238E27FC236}">
                <a16:creationId xmlns:a16="http://schemas.microsoft.com/office/drawing/2014/main" id="{EB4EE6A4-8AC8-FA96-7072-8C775B6B4E78}"/>
              </a:ext>
            </a:extLst>
          </p:cNvPr>
          <p:cNvSpPr>
            <a:spLocks noGrp="1"/>
          </p:cNvSpPr>
          <p:nvPr>
            <p:ph sz="half" idx="1"/>
          </p:nvPr>
        </p:nvSpPr>
        <p:spPr>
          <a:xfrm>
            <a:off x="347471" y="4865657"/>
            <a:ext cx="4790319" cy="1255693"/>
          </a:xfrm>
        </p:spPr>
        <p:txBody>
          <a:bodyPr>
            <a:normAutofit/>
          </a:bodyPr>
          <a:lstStyle/>
          <a:p>
            <a:pPr marL="0" indent="0">
              <a:buNone/>
            </a:pPr>
            <a:r>
              <a:rPr lang="en-US" sz="1400" dirty="0"/>
              <a:t>“No need to load-follow: SMR-300 can be configured to load follow which is inherently wasteful of energy. Instead, Holtec’s energy storage technology called the Green Boiler may be used to store the SMR plant’s surplus power and use it when needed to produce electricity or steam. “</a:t>
            </a:r>
          </a:p>
        </p:txBody>
      </p:sp>
      <p:sp>
        <p:nvSpPr>
          <p:cNvPr id="13" name="TextBox 12">
            <a:extLst>
              <a:ext uri="{FF2B5EF4-FFF2-40B4-BE49-F238E27FC236}">
                <a16:creationId xmlns:a16="http://schemas.microsoft.com/office/drawing/2014/main" id="{D7BA8799-E876-CF07-BE25-37635B9CB554}"/>
              </a:ext>
            </a:extLst>
          </p:cNvPr>
          <p:cNvSpPr txBox="1"/>
          <p:nvPr/>
        </p:nvSpPr>
        <p:spPr>
          <a:xfrm>
            <a:off x="312938" y="5905906"/>
            <a:ext cx="4859383" cy="430887"/>
          </a:xfrm>
          <a:prstGeom prst="rect">
            <a:avLst/>
          </a:prstGeom>
          <a:noFill/>
        </p:spPr>
        <p:txBody>
          <a:bodyPr wrap="square" rtlCol="0">
            <a:spAutoFit/>
          </a:bodyPr>
          <a:lstStyle/>
          <a:p>
            <a:r>
              <a:rPr lang="en-US" sz="1100" dirty="0"/>
              <a:t>https://holtecinternational.com/wp-content/uploads/2024/05/HTB-085-SMR-300-Rev-2.pdf</a:t>
            </a:r>
          </a:p>
        </p:txBody>
      </p:sp>
      <p:sp>
        <p:nvSpPr>
          <p:cNvPr id="14" name="TextBox 13">
            <a:extLst>
              <a:ext uri="{FF2B5EF4-FFF2-40B4-BE49-F238E27FC236}">
                <a16:creationId xmlns:a16="http://schemas.microsoft.com/office/drawing/2014/main" id="{8496A9E6-0B41-71E0-F055-AC49B519A22A}"/>
              </a:ext>
            </a:extLst>
          </p:cNvPr>
          <p:cNvSpPr txBox="1"/>
          <p:nvPr/>
        </p:nvSpPr>
        <p:spPr>
          <a:xfrm>
            <a:off x="347471" y="4319176"/>
            <a:ext cx="4859383" cy="461665"/>
          </a:xfrm>
          <a:prstGeom prst="rect">
            <a:avLst/>
          </a:prstGeom>
          <a:noFill/>
        </p:spPr>
        <p:txBody>
          <a:bodyPr wrap="square" rtlCol="0">
            <a:spAutoFit/>
          </a:bodyPr>
          <a:lstStyle/>
          <a:p>
            <a:r>
              <a:rPr lang="en-US" sz="2400" dirty="0"/>
              <a:t>Holtec SMR 300</a:t>
            </a:r>
          </a:p>
        </p:txBody>
      </p:sp>
      <p:sp>
        <p:nvSpPr>
          <p:cNvPr id="3" name="Rectangle 2">
            <a:extLst>
              <a:ext uri="{FF2B5EF4-FFF2-40B4-BE49-F238E27FC236}">
                <a16:creationId xmlns:a16="http://schemas.microsoft.com/office/drawing/2014/main" id="{626717BF-71FD-0FB2-650A-047E06F5F857}"/>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3501018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2C37-F0B2-5FB0-C729-89A5D044F388}"/>
              </a:ext>
            </a:extLst>
          </p:cNvPr>
          <p:cNvSpPr>
            <a:spLocks noGrp="1"/>
          </p:cNvSpPr>
          <p:nvPr>
            <p:ph type="title"/>
          </p:nvPr>
        </p:nvSpPr>
        <p:spPr/>
        <p:txBody>
          <a:bodyPr/>
          <a:lstStyle/>
          <a:p>
            <a:r>
              <a:rPr lang="en-US" dirty="0"/>
              <a:t>Reactor’s Abilities to Meet Iowa’s Grids Needs</a:t>
            </a:r>
          </a:p>
        </p:txBody>
      </p:sp>
      <p:sp>
        <p:nvSpPr>
          <p:cNvPr id="3" name="Content Placeholder 2">
            <a:extLst>
              <a:ext uri="{FF2B5EF4-FFF2-40B4-BE49-F238E27FC236}">
                <a16:creationId xmlns:a16="http://schemas.microsoft.com/office/drawing/2014/main" id="{35A456BD-6D8F-2E05-50CA-0ED8A936764D}"/>
              </a:ext>
            </a:extLst>
          </p:cNvPr>
          <p:cNvSpPr>
            <a:spLocks noGrp="1"/>
          </p:cNvSpPr>
          <p:nvPr>
            <p:ph sz="half" idx="1"/>
          </p:nvPr>
        </p:nvSpPr>
        <p:spPr>
          <a:xfrm>
            <a:off x="347471" y="3060299"/>
            <a:ext cx="5672029" cy="3373160"/>
          </a:xfrm>
        </p:spPr>
        <p:txBody>
          <a:bodyPr>
            <a:normAutofit/>
          </a:bodyPr>
          <a:lstStyle/>
          <a:p>
            <a:pPr marL="0" indent="0">
              <a:buNone/>
            </a:pPr>
            <a:r>
              <a:rPr lang="en-US" sz="1400" dirty="0"/>
              <a:t>“BWR core loadings are designed such that power maneuvering via control rod movement is performed within the BWR Fuel Operating Guidelines. The BWRX-300 core nuclear design can be improved for daily load following, using control rods only, while maintaining conformance with these guidelines. The BWRX-300 can maneuver from 100% and 50% power, with a ramp rate of +0.5%/minute, and return to full power with the same ramp rate, daily. The plant can reduce electric power at a faster rate by dumping steam to the condenser instead of using the main turbine/generator control valves. If dumping steam is expected to occur regularly for a particular plant, then an optional, higher capacity condenser is implemented.”</a:t>
            </a:r>
          </a:p>
        </p:txBody>
      </p:sp>
      <p:sp>
        <p:nvSpPr>
          <p:cNvPr id="5" name="TextBox 4">
            <a:extLst>
              <a:ext uri="{FF2B5EF4-FFF2-40B4-BE49-F238E27FC236}">
                <a16:creationId xmlns:a16="http://schemas.microsoft.com/office/drawing/2014/main" id="{2204AB00-FDBB-42B7-B65E-3EFE79A2FD85}"/>
              </a:ext>
            </a:extLst>
          </p:cNvPr>
          <p:cNvSpPr txBox="1"/>
          <p:nvPr/>
        </p:nvSpPr>
        <p:spPr>
          <a:xfrm>
            <a:off x="403073" y="5643883"/>
            <a:ext cx="5338053" cy="600164"/>
          </a:xfrm>
          <a:prstGeom prst="rect">
            <a:avLst/>
          </a:prstGeom>
          <a:noFill/>
        </p:spPr>
        <p:txBody>
          <a:bodyPr wrap="square" rtlCol="0">
            <a:spAutoFit/>
          </a:bodyPr>
          <a:lstStyle/>
          <a:p>
            <a:r>
              <a:rPr lang="en-US" sz="1100" dirty="0">
                <a:hlinkClick r:id="rId2"/>
              </a:rPr>
              <a:t>https://www.gevernova.com/content/dam/gevernova-nuclear/global/en_us/documents/carbon-free-power/005N9751-BWRX-300-General-Description.pdf</a:t>
            </a:r>
            <a:r>
              <a:rPr lang="en-US" sz="1100" dirty="0"/>
              <a:t> </a:t>
            </a:r>
          </a:p>
        </p:txBody>
      </p:sp>
      <p:sp>
        <p:nvSpPr>
          <p:cNvPr id="6" name="TextBox 5">
            <a:extLst>
              <a:ext uri="{FF2B5EF4-FFF2-40B4-BE49-F238E27FC236}">
                <a16:creationId xmlns:a16="http://schemas.microsoft.com/office/drawing/2014/main" id="{1DF2CFCD-7086-CE70-6A4F-AA245189EC30}"/>
              </a:ext>
            </a:extLst>
          </p:cNvPr>
          <p:cNvSpPr txBox="1"/>
          <p:nvPr/>
        </p:nvSpPr>
        <p:spPr>
          <a:xfrm>
            <a:off x="347471" y="1648097"/>
            <a:ext cx="5393655" cy="1200329"/>
          </a:xfrm>
          <a:prstGeom prst="rect">
            <a:avLst/>
          </a:prstGeom>
          <a:noFill/>
        </p:spPr>
        <p:txBody>
          <a:bodyPr wrap="square" rtlCol="0">
            <a:spAutoFit/>
          </a:bodyPr>
          <a:lstStyle/>
          <a:p>
            <a:r>
              <a:rPr lang="en-US" sz="2400" dirty="0"/>
              <a:t>GE </a:t>
            </a:r>
            <a:r>
              <a:rPr lang="en-US" sz="2400" dirty="0" err="1"/>
              <a:t>Vernova</a:t>
            </a:r>
            <a:r>
              <a:rPr lang="en-US" sz="2400" dirty="0"/>
              <a:t> Hitachi’s BWRX-300:</a:t>
            </a:r>
          </a:p>
          <a:p>
            <a:r>
              <a:rPr lang="en-US" sz="2400" dirty="0"/>
              <a:t>50-100% at 0.5%/minute</a:t>
            </a:r>
          </a:p>
          <a:p>
            <a:r>
              <a:rPr lang="en-US" sz="2400" dirty="0"/>
              <a:t>Fuel use is tied to power production</a:t>
            </a:r>
          </a:p>
        </p:txBody>
      </p:sp>
      <p:sp>
        <p:nvSpPr>
          <p:cNvPr id="9" name="TextBox 8">
            <a:extLst>
              <a:ext uri="{FF2B5EF4-FFF2-40B4-BE49-F238E27FC236}">
                <a16:creationId xmlns:a16="http://schemas.microsoft.com/office/drawing/2014/main" id="{733F6963-8CFF-9785-9114-A46B1D8849C6}"/>
              </a:ext>
            </a:extLst>
          </p:cNvPr>
          <p:cNvSpPr txBox="1"/>
          <p:nvPr/>
        </p:nvSpPr>
        <p:spPr>
          <a:xfrm>
            <a:off x="6036974" y="1648097"/>
            <a:ext cx="5131769" cy="1200329"/>
          </a:xfrm>
          <a:prstGeom prst="rect">
            <a:avLst/>
          </a:prstGeom>
          <a:noFill/>
        </p:spPr>
        <p:txBody>
          <a:bodyPr wrap="square" rtlCol="0">
            <a:spAutoFit/>
          </a:bodyPr>
          <a:lstStyle/>
          <a:p>
            <a:r>
              <a:rPr lang="en-US" sz="2400" dirty="0"/>
              <a:t>X-Energy’s XE-100:</a:t>
            </a:r>
          </a:p>
          <a:p>
            <a:r>
              <a:rPr lang="en-US" sz="2400" dirty="0"/>
              <a:t>40-100% at 3%/minute</a:t>
            </a:r>
          </a:p>
          <a:p>
            <a:r>
              <a:rPr lang="en-US" sz="2400" dirty="0"/>
              <a:t>Some fuel saved when load following</a:t>
            </a:r>
          </a:p>
        </p:txBody>
      </p:sp>
      <p:sp>
        <p:nvSpPr>
          <p:cNvPr id="10" name="TextBox 9">
            <a:extLst>
              <a:ext uri="{FF2B5EF4-FFF2-40B4-BE49-F238E27FC236}">
                <a16:creationId xmlns:a16="http://schemas.microsoft.com/office/drawing/2014/main" id="{DD4A1CF2-A25F-8FB7-2CCB-911DA19AA1E6}"/>
              </a:ext>
            </a:extLst>
          </p:cNvPr>
          <p:cNvSpPr txBox="1"/>
          <p:nvPr/>
        </p:nvSpPr>
        <p:spPr>
          <a:xfrm>
            <a:off x="6036974" y="5593769"/>
            <a:ext cx="4859383" cy="600164"/>
          </a:xfrm>
          <a:prstGeom prst="rect">
            <a:avLst/>
          </a:prstGeom>
          <a:noFill/>
        </p:spPr>
        <p:txBody>
          <a:bodyPr wrap="square" rtlCol="0">
            <a:spAutoFit/>
          </a:bodyPr>
          <a:lstStyle/>
          <a:p>
            <a:r>
              <a:rPr lang="en-US" sz="1100" dirty="0">
                <a:hlinkClick r:id="rId3"/>
              </a:rPr>
              <a:t>https://www.energy.gov/ne/articles/x-energy-developing-pebble-bed-reactor-they-say-cant-melt-down</a:t>
            </a:r>
            <a:endParaRPr lang="en-US" sz="1100" dirty="0"/>
          </a:p>
          <a:p>
            <a:r>
              <a:rPr lang="en-US" sz="1100" dirty="0"/>
              <a:t>5/5/2026 Discussion with Ron Marinzel</a:t>
            </a:r>
          </a:p>
        </p:txBody>
      </p:sp>
      <p:sp>
        <p:nvSpPr>
          <p:cNvPr id="11" name="Content Placeholder 2">
            <a:extLst>
              <a:ext uri="{FF2B5EF4-FFF2-40B4-BE49-F238E27FC236}">
                <a16:creationId xmlns:a16="http://schemas.microsoft.com/office/drawing/2014/main" id="{A24BE941-7423-1C25-094A-B4F7C37C5438}"/>
              </a:ext>
            </a:extLst>
          </p:cNvPr>
          <p:cNvSpPr txBox="1">
            <a:spLocks/>
          </p:cNvSpPr>
          <p:nvPr/>
        </p:nvSpPr>
        <p:spPr>
          <a:xfrm>
            <a:off x="6019500" y="3060298"/>
            <a:ext cx="4790319" cy="23215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CC63F"/>
              </a:buClr>
              <a:buFont typeface="Arial" panose="020B0604020202020204" pitchFamily="34" charset="0"/>
              <a:buChar char="•"/>
              <a:defRPr sz="2800" kern="1200">
                <a:solidFill>
                  <a:schemeClr val="accent2">
                    <a:lumMod val="5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D93"/>
              </a:buClr>
              <a:buFont typeface="Courier New" panose="02070309020205020404" pitchFamily="49" charset="0"/>
              <a:buChar char="o"/>
              <a:defRPr sz="2400" kern="1200">
                <a:solidFill>
                  <a:schemeClr val="accent2">
                    <a:lumMod val="50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CC63F"/>
              </a:buClr>
              <a:buFont typeface="Arial" panose="020B0604020202020204" pitchFamily="34" charset="0"/>
              <a:buChar char="•"/>
              <a:defRPr sz="2000" kern="1200">
                <a:solidFill>
                  <a:schemeClr val="accent2">
                    <a:lumMod val="50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D93"/>
              </a:buClr>
              <a:buFont typeface="Courier New" panose="02070309020205020404" pitchFamily="49" charset="0"/>
              <a:buChar char="o"/>
              <a:defRPr sz="1800" kern="1200">
                <a:solidFill>
                  <a:schemeClr val="accent2">
                    <a:lumMod val="50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CC63F"/>
              </a:buClr>
              <a:buFont typeface="Wingdings" pitchFamily="2" charset="2"/>
              <a:buChar char="§"/>
              <a:defRPr sz="1600" kern="1200">
                <a:solidFill>
                  <a:schemeClr val="accent2">
                    <a:lumMod val="50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“Other Benefits: Ability to load follow (from 100% to 40% power within 20 minutes), making the plant complementary to maintaining a stable load on a grid that includes renewables.”</a:t>
            </a:r>
          </a:p>
          <a:p>
            <a:pPr marL="0" indent="0">
              <a:buNone/>
            </a:pPr>
            <a:r>
              <a:rPr lang="en-US" sz="1400" dirty="0"/>
              <a:t>The technology load follows by limiting the helium flow rate. There are little to no fuel savings as the nuclear reaction will continue at the same rate</a:t>
            </a:r>
          </a:p>
        </p:txBody>
      </p:sp>
      <p:sp>
        <p:nvSpPr>
          <p:cNvPr id="4" name="Rectangle 3">
            <a:extLst>
              <a:ext uri="{FF2B5EF4-FFF2-40B4-BE49-F238E27FC236}">
                <a16:creationId xmlns:a16="http://schemas.microsoft.com/office/drawing/2014/main" id="{6DBAEFEE-592E-D9D9-0E1A-4CAA37590FA6}"/>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66593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14C69-4512-1BCA-2427-745CDD7C2E6B}"/>
              </a:ext>
            </a:extLst>
          </p:cNvPr>
          <p:cNvSpPr>
            <a:spLocks noGrp="1"/>
          </p:cNvSpPr>
          <p:nvPr>
            <p:ph type="title"/>
          </p:nvPr>
        </p:nvSpPr>
        <p:spPr/>
        <p:txBody>
          <a:bodyPr/>
          <a:lstStyle/>
          <a:p>
            <a:r>
              <a:rPr lang="en-US" dirty="0"/>
              <a:t>Ad-hoc Fact-Based Questions</a:t>
            </a:r>
          </a:p>
        </p:txBody>
      </p:sp>
      <p:sp>
        <p:nvSpPr>
          <p:cNvPr id="3" name="Content Placeholder 2">
            <a:extLst>
              <a:ext uri="{FF2B5EF4-FFF2-40B4-BE49-F238E27FC236}">
                <a16:creationId xmlns:a16="http://schemas.microsoft.com/office/drawing/2014/main" id="{7F41242D-2026-0588-BFE6-EC5CAAC9943C}"/>
              </a:ext>
            </a:extLst>
          </p:cNvPr>
          <p:cNvSpPr>
            <a:spLocks noGrp="1"/>
          </p:cNvSpPr>
          <p:nvPr>
            <p:ph sz="half" idx="1"/>
          </p:nvPr>
        </p:nvSpPr>
        <p:spPr>
          <a:xfrm>
            <a:off x="725593" y="1766632"/>
            <a:ext cx="5087378" cy="4255346"/>
          </a:xfrm>
        </p:spPr>
        <p:txBody>
          <a:bodyPr/>
          <a:lstStyle/>
          <a:p>
            <a:r>
              <a:rPr lang="en-US" dirty="0"/>
              <a:t>Description</a:t>
            </a:r>
          </a:p>
          <a:p>
            <a:pPr lvl="1"/>
            <a:r>
              <a:rPr lang="en-US" dirty="0"/>
              <a:t>Questions that were asked by the Task Force as relevant to the policy recommendation decision-making that have a fact-based answer</a:t>
            </a:r>
          </a:p>
        </p:txBody>
      </p:sp>
      <p:sp>
        <p:nvSpPr>
          <p:cNvPr id="4" name="Content Placeholder 3">
            <a:extLst>
              <a:ext uri="{FF2B5EF4-FFF2-40B4-BE49-F238E27FC236}">
                <a16:creationId xmlns:a16="http://schemas.microsoft.com/office/drawing/2014/main" id="{DED054B1-6CB3-DCF0-5A67-C72E368024D1}"/>
              </a:ext>
            </a:extLst>
          </p:cNvPr>
          <p:cNvSpPr>
            <a:spLocks noGrp="1"/>
          </p:cNvSpPr>
          <p:nvPr>
            <p:ph sz="half" idx="2"/>
          </p:nvPr>
        </p:nvSpPr>
        <p:spPr>
          <a:xfrm>
            <a:off x="6310205" y="1789373"/>
            <a:ext cx="5544337" cy="4255346"/>
          </a:xfrm>
        </p:spPr>
        <p:txBody>
          <a:bodyPr>
            <a:normAutofit fontScale="92500" lnSpcReduction="10000"/>
          </a:bodyPr>
          <a:lstStyle/>
          <a:p>
            <a:r>
              <a:rPr lang="en-US" dirty="0"/>
              <a:t>Questions</a:t>
            </a:r>
          </a:p>
          <a:p>
            <a:pPr lvl="1"/>
            <a:r>
              <a:rPr lang="en-US" dirty="0"/>
              <a:t>The nature and timing of Iowa’s projected load growth</a:t>
            </a:r>
          </a:p>
          <a:p>
            <a:pPr lvl="1"/>
            <a:r>
              <a:rPr lang="en-US" dirty="0"/>
              <a:t>Reactors’ ability to meet Iowa’s grid needs</a:t>
            </a:r>
          </a:p>
          <a:p>
            <a:pPr lvl="1"/>
            <a:r>
              <a:rPr lang="en-US" dirty="0"/>
              <a:t>Benefits of load growth</a:t>
            </a:r>
          </a:p>
          <a:p>
            <a:pPr lvl="1"/>
            <a:r>
              <a:rPr lang="en-US" dirty="0"/>
              <a:t>Tax implications of a new reactor</a:t>
            </a:r>
          </a:p>
          <a:p>
            <a:pPr lvl="1"/>
            <a:r>
              <a:rPr lang="en-US" dirty="0"/>
              <a:t>Other states’ waste policies</a:t>
            </a:r>
          </a:p>
          <a:p>
            <a:pPr lvl="1"/>
            <a:r>
              <a:rPr lang="en-US" dirty="0"/>
              <a:t>What are the environmental impacts and benefits of nuclear power</a:t>
            </a:r>
          </a:p>
          <a:p>
            <a:pPr lvl="1"/>
            <a:r>
              <a:rPr lang="en-US" dirty="0"/>
              <a:t>What are other states’ approaches to education (public, K-12, AHJs, higher ed)</a:t>
            </a:r>
          </a:p>
          <a:p>
            <a:pPr marL="457200" lvl="1" indent="0">
              <a:buNone/>
            </a:pPr>
            <a:endParaRPr lang="en-US" dirty="0"/>
          </a:p>
          <a:p>
            <a:endParaRPr lang="en-US" dirty="0"/>
          </a:p>
          <a:p>
            <a:endParaRPr lang="en-US" dirty="0"/>
          </a:p>
        </p:txBody>
      </p:sp>
    </p:spTree>
    <p:extLst>
      <p:ext uri="{BB962C8B-B14F-4D97-AF65-F5344CB8AC3E}">
        <p14:creationId xmlns:p14="http://schemas.microsoft.com/office/powerpoint/2010/main" val="3547847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560DA-4FA6-3987-4629-F19BC453D0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9FB9BC-3182-4956-7B53-CD68BC49C89F}"/>
              </a:ext>
            </a:extLst>
          </p:cNvPr>
          <p:cNvSpPr>
            <a:spLocks noGrp="1"/>
          </p:cNvSpPr>
          <p:nvPr>
            <p:ph type="title"/>
          </p:nvPr>
        </p:nvSpPr>
        <p:spPr>
          <a:xfrm>
            <a:off x="295464" y="474637"/>
            <a:ext cx="8119195" cy="891945"/>
          </a:xfrm>
        </p:spPr>
        <p:txBody>
          <a:bodyPr/>
          <a:lstStyle/>
          <a:p>
            <a:r>
              <a:rPr lang="en-US" dirty="0"/>
              <a:t>Reactor’s Abilities to Meet Iowa’s Grids Needs: </a:t>
            </a:r>
            <a:br>
              <a:rPr lang="en-US" dirty="0"/>
            </a:br>
            <a:r>
              <a:rPr lang="en-US" dirty="0"/>
              <a:t>Load Following</a:t>
            </a:r>
          </a:p>
        </p:txBody>
      </p:sp>
      <p:sp>
        <p:nvSpPr>
          <p:cNvPr id="3" name="Content Placeholder 2">
            <a:extLst>
              <a:ext uri="{FF2B5EF4-FFF2-40B4-BE49-F238E27FC236}">
                <a16:creationId xmlns:a16="http://schemas.microsoft.com/office/drawing/2014/main" id="{AAB56666-195F-B30A-2AFC-F481D6451722}"/>
              </a:ext>
            </a:extLst>
          </p:cNvPr>
          <p:cNvSpPr>
            <a:spLocks noGrp="1"/>
          </p:cNvSpPr>
          <p:nvPr>
            <p:ph sz="half" idx="1"/>
          </p:nvPr>
        </p:nvSpPr>
        <p:spPr>
          <a:xfrm>
            <a:off x="487981" y="2563910"/>
            <a:ext cx="4790319" cy="891945"/>
          </a:xfrm>
        </p:spPr>
        <p:txBody>
          <a:bodyPr>
            <a:normAutofit/>
          </a:bodyPr>
          <a:lstStyle/>
          <a:p>
            <a:pPr marL="0" indent="0">
              <a:buNone/>
            </a:pPr>
            <a:r>
              <a:rPr lang="en-US" sz="1800" dirty="0"/>
              <a:t>“Control elements adjust the reactor's  power output.”</a:t>
            </a:r>
          </a:p>
        </p:txBody>
      </p:sp>
      <p:sp>
        <p:nvSpPr>
          <p:cNvPr id="5" name="TextBox 4">
            <a:extLst>
              <a:ext uri="{FF2B5EF4-FFF2-40B4-BE49-F238E27FC236}">
                <a16:creationId xmlns:a16="http://schemas.microsoft.com/office/drawing/2014/main" id="{A2E17E75-6DD1-5E19-E3F3-C98F8C9FD43B}"/>
              </a:ext>
            </a:extLst>
          </p:cNvPr>
          <p:cNvSpPr txBox="1"/>
          <p:nvPr/>
        </p:nvSpPr>
        <p:spPr>
          <a:xfrm>
            <a:off x="487981" y="3279062"/>
            <a:ext cx="4859383" cy="261610"/>
          </a:xfrm>
          <a:prstGeom prst="rect">
            <a:avLst/>
          </a:prstGeom>
          <a:noFill/>
        </p:spPr>
        <p:txBody>
          <a:bodyPr wrap="square" rtlCol="0">
            <a:spAutoFit/>
          </a:bodyPr>
          <a:lstStyle/>
          <a:p>
            <a:r>
              <a:rPr lang="en-US" sz="1100" dirty="0"/>
              <a:t>https://www.kairospower.com/technology</a:t>
            </a:r>
          </a:p>
        </p:txBody>
      </p:sp>
      <p:sp>
        <p:nvSpPr>
          <p:cNvPr id="6" name="TextBox 5">
            <a:extLst>
              <a:ext uri="{FF2B5EF4-FFF2-40B4-BE49-F238E27FC236}">
                <a16:creationId xmlns:a16="http://schemas.microsoft.com/office/drawing/2014/main" id="{4932831B-FF18-D372-8A64-C20828336723}"/>
              </a:ext>
            </a:extLst>
          </p:cNvPr>
          <p:cNvSpPr txBox="1"/>
          <p:nvPr/>
        </p:nvSpPr>
        <p:spPr>
          <a:xfrm>
            <a:off x="487981" y="1670593"/>
            <a:ext cx="4859383" cy="830997"/>
          </a:xfrm>
          <a:prstGeom prst="rect">
            <a:avLst/>
          </a:prstGeom>
          <a:noFill/>
        </p:spPr>
        <p:txBody>
          <a:bodyPr wrap="square" rtlCol="0">
            <a:spAutoFit/>
          </a:bodyPr>
          <a:lstStyle/>
          <a:p>
            <a:r>
              <a:rPr lang="en-US" sz="2400" dirty="0"/>
              <a:t>Kairos :</a:t>
            </a:r>
          </a:p>
          <a:p>
            <a:r>
              <a:rPr lang="en-US" sz="2400" dirty="0"/>
              <a:t>PENDING</a:t>
            </a:r>
          </a:p>
        </p:txBody>
      </p:sp>
      <p:sp>
        <p:nvSpPr>
          <p:cNvPr id="9" name="TextBox 8">
            <a:extLst>
              <a:ext uri="{FF2B5EF4-FFF2-40B4-BE49-F238E27FC236}">
                <a16:creationId xmlns:a16="http://schemas.microsoft.com/office/drawing/2014/main" id="{5A871EB2-B914-7DAE-D69B-D0728E7134F9}"/>
              </a:ext>
            </a:extLst>
          </p:cNvPr>
          <p:cNvSpPr txBox="1"/>
          <p:nvPr/>
        </p:nvSpPr>
        <p:spPr>
          <a:xfrm>
            <a:off x="6036974" y="1648097"/>
            <a:ext cx="5508593" cy="1200329"/>
          </a:xfrm>
          <a:prstGeom prst="rect">
            <a:avLst/>
          </a:prstGeom>
          <a:noFill/>
        </p:spPr>
        <p:txBody>
          <a:bodyPr wrap="square" rtlCol="0">
            <a:spAutoFit/>
          </a:bodyPr>
          <a:lstStyle/>
          <a:p>
            <a:r>
              <a:rPr lang="en-US" sz="2400" dirty="0"/>
              <a:t>TerraPower:</a:t>
            </a:r>
          </a:p>
          <a:p>
            <a:r>
              <a:rPr lang="en-US" sz="2400" dirty="0"/>
              <a:t>20% to 100% at 10%/minute</a:t>
            </a:r>
          </a:p>
          <a:p>
            <a:r>
              <a:rPr lang="en-US" sz="2400" dirty="0"/>
              <a:t>Stores up to 5.5 hours of energy</a:t>
            </a:r>
          </a:p>
        </p:txBody>
      </p:sp>
      <p:sp>
        <p:nvSpPr>
          <p:cNvPr id="10" name="TextBox 9">
            <a:extLst>
              <a:ext uri="{FF2B5EF4-FFF2-40B4-BE49-F238E27FC236}">
                <a16:creationId xmlns:a16="http://schemas.microsoft.com/office/drawing/2014/main" id="{67DD0B0C-27D9-68C2-3324-B57448FA7B37}"/>
              </a:ext>
            </a:extLst>
          </p:cNvPr>
          <p:cNvSpPr txBox="1"/>
          <p:nvPr/>
        </p:nvSpPr>
        <p:spPr>
          <a:xfrm>
            <a:off x="6036975" y="5646061"/>
            <a:ext cx="5654282" cy="430887"/>
          </a:xfrm>
          <a:prstGeom prst="rect">
            <a:avLst/>
          </a:prstGeom>
          <a:noFill/>
        </p:spPr>
        <p:txBody>
          <a:bodyPr wrap="square" rtlCol="0">
            <a:spAutoFit/>
          </a:bodyPr>
          <a:lstStyle/>
          <a:p>
            <a:r>
              <a:rPr lang="en-US" sz="1100" dirty="0"/>
              <a:t>https https://www.ans.org/news/article-490/terrapowers-natrium-pairs-a-sodium-fast-reactor-with-heat-storage/</a:t>
            </a:r>
          </a:p>
        </p:txBody>
      </p:sp>
      <p:sp>
        <p:nvSpPr>
          <p:cNvPr id="11" name="Content Placeholder 2">
            <a:extLst>
              <a:ext uri="{FF2B5EF4-FFF2-40B4-BE49-F238E27FC236}">
                <a16:creationId xmlns:a16="http://schemas.microsoft.com/office/drawing/2014/main" id="{F74359BD-6E62-D3A5-61E4-66CD8C755C20}"/>
              </a:ext>
            </a:extLst>
          </p:cNvPr>
          <p:cNvSpPr txBox="1">
            <a:spLocks/>
          </p:cNvSpPr>
          <p:nvPr/>
        </p:nvSpPr>
        <p:spPr>
          <a:xfrm>
            <a:off x="6019500" y="2668664"/>
            <a:ext cx="4790319" cy="3373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CC63F"/>
              </a:buClr>
              <a:buFont typeface="Arial" panose="020B0604020202020204" pitchFamily="34" charset="0"/>
              <a:buChar char="•"/>
              <a:defRPr sz="2800" kern="1200">
                <a:solidFill>
                  <a:schemeClr val="accent2">
                    <a:lumMod val="5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D93"/>
              </a:buClr>
              <a:buFont typeface="Courier New" panose="02070309020205020404" pitchFamily="49" charset="0"/>
              <a:buChar char="o"/>
              <a:defRPr sz="2400" kern="1200">
                <a:solidFill>
                  <a:schemeClr val="accent2">
                    <a:lumMod val="50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CC63F"/>
              </a:buClr>
              <a:buFont typeface="Arial" panose="020B0604020202020204" pitchFamily="34" charset="0"/>
              <a:buChar char="•"/>
              <a:defRPr sz="2000" kern="1200">
                <a:solidFill>
                  <a:schemeClr val="accent2">
                    <a:lumMod val="50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D93"/>
              </a:buClr>
              <a:buFont typeface="Courier New" panose="02070309020205020404" pitchFamily="49" charset="0"/>
              <a:buChar char="o"/>
              <a:defRPr sz="1800" kern="1200">
                <a:solidFill>
                  <a:schemeClr val="accent2">
                    <a:lumMod val="50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CC63F"/>
              </a:buClr>
              <a:buFont typeface="Wingdings" pitchFamily="2" charset="2"/>
              <a:buChar char="§"/>
              <a:defRPr sz="1600" kern="1200">
                <a:solidFill>
                  <a:schemeClr val="accent2">
                    <a:lumMod val="50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4" name="Content Placeholder 2">
            <a:extLst>
              <a:ext uri="{FF2B5EF4-FFF2-40B4-BE49-F238E27FC236}">
                <a16:creationId xmlns:a16="http://schemas.microsoft.com/office/drawing/2014/main" id="{27ACC7C5-DBD4-C7EA-6C6E-542D2203219D}"/>
              </a:ext>
            </a:extLst>
          </p:cNvPr>
          <p:cNvSpPr txBox="1">
            <a:spLocks/>
          </p:cNvSpPr>
          <p:nvPr/>
        </p:nvSpPr>
        <p:spPr>
          <a:xfrm>
            <a:off x="6036974" y="3069770"/>
            <a:ext cx="5508593" cy="29720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CC63F"/>
              </a:buClr>
              <a:buFont typeface="Arial" panose="020B0604020202020204" pitchFamily="34" charset="0"/>
              <a:buChar char="•"/>
              <a:defRPr sz="2800" kern="1200">
                <a:solidFill>
                  <a:schemeClr val="accent2">
                    <a:lumMod val="5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D93"/>
              </a:buClr>
              <a:buFont typeface="Courier New" panose="02070309020205020404" pitchFamily="49" charset="0"/>
              <a:buChar char="o"/>
              <a:defRPr sz="2400" kern="1200">
                <a:solidFill>
                  <a:schemeClr val="accent2">
                    <a:lumMod val="50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CC63F"/>
              </a:buClr>
              <a:buFont typeface="Arial" panose="020B0604020202020204" pitchFamily="34" charset="0"/>
              <a:buChar char="•"/>
              <a:defRPr sz="2000" kern="1200">
                <a:solidFill>
                  <a:schemeClr val="accent2">
                    <a:lumMod val="50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D93"/>
              </a:buClr>
              <a:buFont typeface="Courier New" panose="02070309020205020404" pitchFamily="49" charset="0"/>
              <a:buChar char="o"/>
              <a:defRPr sz="1800" kern="1200">
                <a:solidFill>
                  <a:schemeClr val="accent2">
                    <a:lumMod val="50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CC63F"/>
              </a:buClr>
              <a:buFont typeface="Wingdings" pitchFamily="2" charset="2"/>
              <a:buChar char="§"/>
              <a:defRPr sz="1600" kern="1200">
                <a:solidFill>
                  <a:schemeClr val="accent2">
                    <a:lumMod val="50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“The Natrium reactor and energy system architecture, recently </a:t>
            </a:r>
            <a:r>
              <a:rPr lang="en-US" sz="2000" u="sng" dirty="0">
                <a:hlinkClick r:id="rId2"/>
              </a:rPr>
              <a:t>introduced</a:t>
            </a:r>
            <a:r>
              <a:rPr lang="en-US" sz="2000" dirty="0"/>
              <a:t> by TerraPower and GE Hitachi Nuclear Energy (GEH), offers baseload electricity output from a 345-MWe sodium fast reactor with the load-following flexibility of molten salt thermal storage. Stored heat can be used to boost the system’s output to 500 MWe for more than five and a half hours when needed, according to TerraPower.”</a:t>
            </a:r>
            <a:endParaRPr lang="en-US" sz="1000" dirty="0"/>
          </a:p>
        </p:txBody>
      </p:sp>
      <p:sp>
        <p:nvSpPr>
          <p:cNvPr id="7" name="Rectangle 6">
            <a:extLst>
              <a:ext uri="{FF2B5EF4-FFF2-40B4-BE49-F238E27FC236}">
                <a16:creationId xmlns:a16="http://schemas.microsoft.com/office/drawing/2014/main" id="{97A661F1-70CA-4EFB-4202-63F0DD721B76}"/>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135523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0DEC6-404A-307C-63BF-7D613EF60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A95E7-3B2A-74FC-6B25-5C88E22D66EF}"/>
              </a:ext>
            </a:extLst>
          </p:cNvPr>
          <p:cNvSpPr>
            <a:spLocks noGrp="1"/>
          </p:cNvSpPr>
          <p:nvPr>
            <p:ph type="ctrTitle"/>
          </p:nvPr>
        </p:nvSpPr>
        <p:spPr/>
        <p:txBody>
          <a:bodyPr/>
          <a:lstStyle/>
          <a:p>
            <a:r>
              <a:rPr lang="en-US" dirty="0"/>
              <a:t>Benefits of Load Growth</a:t>
            </a:r>
          </a:p>
        </p:txBody>
      </p:sp>
    </p:spTree>
    <p:extLst>
      <p:ext uri="{BB962C8B-B14F-4D97-AF65-F5344CB8AC3E}">
        <p14:creationId xmlns:p14="http://schemas.microsoft.com/office/powerpoint/2010/main" val="751980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77621-4FB2-5959-5A1A-1CCDDFA73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86B67A-41E5-C792-450F-B2E52A787152}"/>
              </a:ext>
            </a:extLst>
          </p:cNvPr>
          <p:cNvSpPr>
            <a:spLocks noGrp="1"/>
          </p:cNvSpPr>
          <p:nvPr>
            <p:ph type="title"/>
          </p:nvPr>
        </p:nvSpPr>
        <p:spPr/>
        <p:txBody>
          <a:bodyPr>
            <a:normAutofit/>
          </a:bodyPr>
          <a:lstStyle/>
          <a:p>
            <a:r>
              <a:rPr lang="en-US" sz="3200" dirty="0"/>
              <a:t>Data center alignment with nuclear</a:t>
            </a:r>
          </a:p>
        </p:txBody>
      </p:sp>
      <p:sp>
        <p:nvSpPr>
          <p:cNvPr id="7" name="Content Placeholder 6">
            <a:extLst>
              <a:ext uri="{FF2B5EF4-FFF2-40B4-BE49-F238E27FC236}">
                <a16:creationId xmlns:a16="http://schemas.microsoft.com/office/drawing/2014/main" id="{FFEA482F-24D6-3727-C8D9-0B995864318B}"/>
              </a:ext>
            </a:extLst>
          </p:cNvPr>
          <p:cNvSpPr>
            <a:spLocks noGrp="1"/>
          </p:cNvSpPr>
          <p:nvPr>
            <p:ph sz="half" idx="2"/>
          </p:nvPr>
        </p:nvSpPr>
        <p:spPr>
          <a:xfrm>
            <a:off x="590718" y="1749755"/>
            <a:ext cx="7176658" cy="4389930"/>
          </a:xfrm>
        </p:spPr>
        <p:txBody>
          <a:bodyPr>
            <a:noAutofit/>
          </a:bodyPr>
          <a:lstStyle/>
          <a:p>
            <a:r>
              <a:rPr lang="en-US" sz="2000" dirty="0">
                <a:latin typeface="+mn-lt"/>
              </a:rPr>
              <a:t>US datacenters will consume 60 TWh by 2026, or 6% of US total load),  per IEA </a:t>
            </a:r>
          </a:p>
          <a:p>
            <a:r>
              <a:rPr lang="en-US" sz="2000" dirty="0">
                <a:latin typeface="+mn-lt"/>
              </a:rPr>
              <a:t>Data centers’ needs align with new nuclear, and datacenters value nuclear at a premium</a:t>
            </a:r>
          </a:p>
          <a:p>
            <a:pPr lvl="1"/>
            <a:r>
              <a:rPr lang="en-US" sz="1800" dirty="0">
                <a:latin typeface="+mn-lt"/>
              </a:rPr>
              <a:t>Decarbonization requirements</a:t>
            </a:r>
          </a:p>
          <a:p>
            <a:pPr lvl="1"/>
            <a:r>
              <a:rPr lang="en-US" sz="1800" dirty="0">
                <a:latin typeface="+mn-lt"/>
              </a:rPr>
              <a:t>Large point-source loads (60 MW to GW scale)</a:t>
            </a:r>
          </a:p>
          <a:p>
            <a:pPr lvl="1"/>
            <a:r>
              <a:rPr lang="en-US" sz="1800" dirty="0">
                <a:latin typeface="+mn-lt"/>
              </a:rPr>
              <a:t>Difficulty interconnecting</a:t>
            </a:r>
          </a:p>
          <a:p>
            <a:pPr lvl="1"/>
            <a:r>
              <a:rPr lang="en-US" sz="1800" dirty="0">
                <a:latin typeface="+mn-lt"/>
              </a:rPr>
              <a:t>Access to capital</a:t>
            </a:r>
          </a:p>
          <a:p>
            <a:r>
              <a:rPr lang="en-US" sz="2000" dirty="0">
                <a:latin typeface="+mn-lt"/>
              </a:rPr>
              <a:t>Technology companies are the major off-takers of all PPA’s. 43% of clean PPAs in 2024 from Google, Amazon, Meta, Microsoft.</a:t>
            </a:r>
          </a:p>
          <a:p>
            <a:r>
              <a:rPr lang="en-US" sz="2000" dirty="0"/>
              <a:t>New nuclear project announcements and restarts/relicensing projects are overwhelmingly tied to data center off-takers</a:t>
            </a:r>
          </a:p>
          <a:p>
            <a:pPr marL="0" indent="0">
              <a:buNone/>
            </a:pPr>
            <a:endParaRPr lang="en-US" sz="2000" dirty="0"/>
          </a:p>
          <a:p>
            <a:endParaRPr lang="en-US" sz="2000" dirty="0">
              <a:latin typeface="+mn-lt"/>
            </a:endParaRPr>
          </a:p>
          <a:p>
            <a:endParaRPr lang="en-US" sz="2000" dirty="0"/>
          </a:p>
        </p:txBody>
      </p:sp>
      <p:pic>
        <p:nvPicPr>
          <p:cNvPr id="3" name="Picture 2">
            <a:extLst>
              <a:ext uri="{FF2B5EF4-FFF2-40B4-BE49-F238E27FC236}">
                <a16:creationId xmlns:a16="http://schemas.microsoft.com/office/drawing/2014/main" id="{8B80AAC9-D1D8-1F7C-FDFE-123152D9045E}"/>
              </a:ext>
            </a:extLst>
          </p:cNvPr>
          <p:cNvPicPr>
            <a:picLocks noChangeAspect="1"/>
          </p:cNvPicPr>
          <p:nvPr/>
        </p:nvPicPr>
        <p:blipFill>
          <a:blip r:embed="rId2"/>
          <a:stretch>
            <a:fillRect/>
          </a:stretch>
        </p:blipFill>
        <p:spPr>
          <a:xfrm>
            <a:off x="8038324" y="1691689"/>
            <a:ext cx="3848875" cy="4389930"/>
          </a:xfrm>
          <a:prstGeom prst="rect">
            <a:avLst/>
          </a:prstGeom>
        </p:spPr>
      </p:pic>
      <p:sp>
        <p:nvSpPr>
          <p:cNvPr id="4" name="Text Placeholder 1">
            <a:extLst>
              <a:ext uri="{FF2B5EF4-FFF2-40B4-BE49-F238E27FC236}">
                <a16:creationId xmlns:a16="http://schemas.microsoft.com/office/drawing/2014/main" id="{4B1109BD-5C6D-7183-5D8E-7C918067C108}"/>
              </a:ext>
            </a:extLst>
          </p:cNvPr>
          <p:cNvSpPr txBox="1">
            <a:spLocks/>
          </p:cNvSpPr>
          <p:nvPr/>
        </p:nvSpPr>
        <p:spPr>
          <a:xfrm>
            <a:off x="8118045" y="6139685"/>
            <a:ext cx="3323440" cy="253614"/>
          </a:xfrm>
          <a:prstGeom prst="rect">
            <a:avLst/>
          </a:prstGeom>
        </p:spPr>
        <p:txBody>
          <a:bodyPr/>
          <a:lstStyle>
            <a:lvl1pPr marL="228600" indent="-228600" algn="l" defTabSz="914400" rtl="0" eaLnBrk="1" latinLnBrk="0" hangingPunct="1">
              <a:lnSpc>
                <a:spcPct val="90000"/>
              </a:lnSpc>
              <a:spcBef>
                <a:spcPts val="1000"/>
              </a:spcBef>
              <a:buClr>
                <a:srgbClr val="8CC63F"/>
              </a:buClr>
              <a:buFont typeface="Arial" panose="020B0604020202020204" pitchFamily="34" charset="0"/>
              <a:buChar char="•"/>
              <a:defRPr sz="3200" kern="1200">
                <a:solidFill>
                  <a:srgbClr val="005D9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D93"/>
              </a:buClr>
              <a:buFont typeface="Courier New" panose="02070309020205020404" pitchFamily="49" charset="0"/>
              <a:buChar char="o"/>
              <a:defRPr sz="2800" kern="1200">
                <a:solidFill>
                  <a:srgbClr val="005D9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CC63F"/>
              </a:buClr>
              <a:buFont typeface="Arial" panose="020B0604020202020204" pitchFamily="34" charset="0"/>
              <a:buChar char="•"/>
              <a:defRPr sz="2400" kern="1200">
                <a:solidFill>
                  <a:srgbClr val="005D9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D93"/>
              </a:buClr>
              <a:buFont typeface="Courier New" panose="02070309020205020404" pitchFamily="49" charset="0"/>
              <a:buChar char="o"/>
              <a:defRPr sz="2000" kern="1200">
                <a:solidFill>
                  <a:srgbClr val="005D9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CC63F"/>
              </a:buClr>
              <a:buFont typeface="Wingdings" pitchFamily="2" charset="2"/>
              <a:buChar char="§"/>
              <a:defRPr sz="1600" kern="1200">
                <a:solidFill>
                  <a:srgbClr val="005D9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sz="800" i="1" dirty="0">
                <a:solidFill>
                  <a:schemeClr val="bg1">
                    <a:lumMod val="50000"/>
                  </a:schemeClr>
                </a:solidFill>
              </a:rPr>
              <a:t>Source: Diaz, Stephanie et. al. Developments in US Advanced Reactor Industry. Bloomberg New Energy Finance. June 23, 2025</a:t>
            </a:r>
          </a:p>
        </p:txBody>
      </p:sp>
    </p:spTree>
    <p:extLst>
      <p:ext uri="{BB962C8B-B14F-4D97-AF65-F5344CB8AC3E}">
        <p14:creationId xmlns:p14="http://schemas.microsoft.com/office/powerpoint/2010/main" val="3243543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41CE-932A-3868-D3FF-D69E6B1E9F66}"/>
              </a:ext>
            </a:extLst>
          </p:cNvPr>
          <p:cNvSpPr>
            <a:spLocks noGrp="1"/>
          </p:cNvSpPr>
          <p:nvPr>
            <p:ph type="title"/>
          </p:nvPr>
        </p:nvSpPr>
        <p:spPr/>
        <p:txBody>
          <a:bodyPr/>
          <a:lstStyle/>
          <a:p>
            <a:r>
              <a:rPr lang="en-US" dirty="0"/>
              <a:t>Data Center Impacts: Example Council Bluffs</a:t>
            </a:r>
          </a:p>
        </p:txBody>
      </p:sp>
      <p:sp>
        <p:nvSpPr>
          <p:cNvPr id="3" name="Content Placeholder 2">
            <a:extLst>
              <a:ext uri="{FF2B5EF4-FFF2-40B4-BE49-F238E27FC236}">
                <a16:creationId xmlns:a16="http://schemas.microsoft.com/office/drawing/2014/main" id="{7FF8AF8D-33EF-C1FE-5F48-804DAA7BB327}"/>
              </a:ext>
            </a:extLst>
          </p:cNvPr>
          <p:cNvSpPr>
            <a:spLocks noGrp="1"/>
          </p:cNvSpPr>
          <p:nvPr>
            <p:ph sz="half" idx="1"/>
          </p:nvPr>
        </p:nvSpPr>
        <p:spPr>
          <a:xfrm>
            <a:off x="487680" y="1871135"/>
            <a:ext cx="5486400" cy="4255346"/>
          </a:xfrm>
        </p:spPr>
        <p:txBody>
          <a:bodyPr>
            <a:normAutofit/>
          </a:bodyPr>
          <a:lstStyle/>
          <a:p>
            <a:r>
              <a:rPr lang="en-US" sz="2400" dirty="0"/>
              <a:t>Google has invested $5.5 Billion and announced $1 B more in 2024</a:t>
            </a:r>
          </a:p>
          <a:p>
            <a:r>
              <a:rPr lang="en-US" sz="2400" dirty="0"/>
              <a:t>Economic impact study was paid for by Google and does not break out construction versus operations jobs</a:t>
            </a:r>
          </a:p>
        </p:txBody>
      </p:sp>
      <p:pic>
        <p:nvPicPr>
          <p:cNvPr id="8" name="Picture 7">
            <a:extLst>
              <a:ext uri="{FF2B5EF4-FFF2-40B4-BE49-F238E27FC236}">
                <a16:creationId xmlns:a16="http://schemas.microsoft.com/office/drawing/2014/main" id="{A8CEF971-2D73-8EF3-CFF3-2DC2CD9ECEC3}"/>
              </a:ext>
            </a:extLst>
          </p:cNvPr>
          <p:cNvPicPr>
            <a:picLocks noChangeAspect="1"/>
          </p:cNvPicPr>
          <p:nvPr/>
        </p:nvPicPr>
        <p:blipFill>
          <a:blip r:embed="rId2"/>
          <a:stretch>
            <a:fillRect/>
          </a:stretch>
        </p:blipFill>
        <p:spPr>
          <a:xfrm>
            <a:off x="6355518" y="1907035"/>
            <a:ext cx="4887425" cy="2034723"/>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FDA65DE-0DCD-C3A8-6B9A-5889E7AE77EE}"/>
              </a:ext>
            </a:extLst>
          </p:cNvPr>
          <p:cNvSpPr txBox="1"/>
          <p:nvPr/>
        </p:nvSpPr>
        <p:spPr>
          <a:xfrm>
            <a:off x="3814354" y="6214048"/>
            <a:ext cx="7659594" cy="430887"/>
          </a:xfrm>
          <a:prstGeom prst="rect">
            <a:avLst/>
          </a:prstGeom>
          <a:noFill/>
        </p:spPr>
        <p:txBody>
          <a:bodyPr wrap="square" rtlCol="0">
            <a:spAutoFit/>
          </a:bodyPr>
          <a:lstStyle/>
          <a:p>
            <a:r>
              <a:rPr lang="en-US" sz="1100" dirty="0"/>
              <a:t>Source: Google Economic Impact Report. https://www.gstatic.com/marketing-cms/3b/64/f40b9fe249dcb82912724229c834/2024-impact-study-iowa.pdf</a:t>
            </a:r>
          </a:p>
        </p:txBody>
      </p:sp>
      <p:grpSp>
        <p:nvGrpSpPr>
          <p:cNvPr id="14" name="Group 13">
            <a:extLst>
              <a:ext uri="{FF2B5EF4-FFF2-40B4-BE49-F238E27FC236}">
                <a16:creationId xmlns:a16="http://schemas.microsoft.com/office/drawing/2014/main" id="{351D5D46-7D4A-7BEC-4022-E19475118EE5}"/>
              </a:ext>
            </a:extLst>
          </p:cNvPr>
          <p:cNvGrpSpPr/>
          <p:nvPr/>
        </p:nvGrpSpPr>
        <p:grpSpPr>
          <a:xfrm>
            <a:off x="1438246" y="4467225"/>
            <a:ext cx="8612777" cy="1746823"/>
            <a:chOff x="0" y="3429000"/>
            <a:chExt cx="11158496" cy="2097343"/>
          </a:xfrm>
        </p:grpSpPr>
        <p:pic>
          <p:nvPicPr>
            <p:cNvPr id="11" name="Picture 10">
              <a:extLst>
                <a:ext uri="{FF2B5EF4-FFF2-40B4-BE49-F238E27FC236}">
                  <a16:creationId xmlns:a16="http://schemas.microsoft.com/office/drawing/2014/main" id="{82E74EC6-A52B-A5F2-8467-FF55FD95ECEA}"/>
                </a:ext>
              </a:extLst>
            </p:cNvPr>
            <p:cNvPicPr>
              <a:picLocks noChangeAspect="1"/>
            </p:cNvPicPr>
            <p:nvPr/>
          </p:nvPicPr>
          <p:blipFill>
            <a:blip r:embed="rId3"/>
            <a:srcRect l="65876" b="5703"/>
            <a:stretch>
              <a:fillRect/>
            </a:stretch>
          </p:blipFill>
          <p:spPr>
            <a:xfrm>
              <a:off x="8275959" y="3429000"/>
              <a:ext cx="2882537" cy="2084492"/>
            </a:xfrm>
            <a:prstGeom prst="rect">
              <a:avLst/>
            </a:prstGeom>
          </p:spPr>
        </p:pic>
        <p:pic>
          <p:nvPicPr>
            <p:cNvPr id="13" name="Picture 12">
              <a:extLst>
                <a:ext uri="{FF2B5EF4-FFF2-40B4-BE49-F238E27FC236}">
                  <a16:creationId xmlns:a16="http://schemas.microsoft.com/office/drawing/2014/main" id="{5095B155-896C-93E5-2287-E470470210D2}"/>
                </a:ext>
              </a:extLst>
            </p:cNvPr>
            <p:cNvPicPr>
              <a:picLocks noChangeAspect="1"/>
            </p:cNvPicPr>
            <p:nvPr/>
          </p:nvPicPr>
          <p:blipFill>
            <a:blip r:embed="rId4"/>
            <a:stretch>
              <a:fillRect/>
            </a:stretch>
          </p:blipFill>
          <p:spPr>
            <a:xfrm>
              <a:off x="0" y="3441851"/>
              <a:ext cx="8307977" cy="2084492"/>
            </a:xfrm>
            <a:prstGeom prst="rect">
              <a:avLst/>
            </a:prstGeom>
          </p:spPr>
        </p:pic>
      </p:grpSp>
    </p:spTree>
    <p:extLst>
      <p:ext uri="{BB962C8B-B14F-4D97-AF65-F5344CB8AC3E}">
        <p14:creationId xmlns:p14="http://schemas.microsoft.com/office/powerpoint/2010/main" val="4224750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49EBB-C2F1-08CF-DAB0-5599AC3615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AC1637-E4B2-9B2D-54DC-BAD1C7AABAB3}"/>
              </a:ext>
            </a:extLst>
          </p:cNvPr>
          <p:cNvSpPr>
            <a:spLocks noGrp="1"/>
          </p:cNvSpPr>
          <p:nvPr>
            <p:ph type="title"/>
          </p:nvPr>
        </p:nvSpPr>
        <p:spPr/>
        <p:txBody>
          <a:bodyPr>
            <a:normAutofit/>
          </a:bodyPr>
          <a:lstStyle/>
          <a:p>
            <a:r>
              <a:rPr lang="en-US" sz="3200" dirty="0"/>
              <a:t>Data center benefits</a:t>
            </a:r>
          </a:p>
        </p:txBody>
      </p:sp>
      <p:sp>
        <p:nvSpPr>
          <p:cNvPr id="14" name="Content Placeholder 13">
            <a:extLst>
              <a:ext uri="{FF2B5EF4-FFF2-40B4-BE49-F238E27FC236}">
                <a16:creationId xmlns:a16="http://schemas.microsoft.com/office/drawing/2014/main" id="{8CF62F65-4003-4236-7B14-6FF5B786BFF2}"/>
              </a:ext>
            </a:extLst>
          </p:cNvPr>
          <p:cNvSpPr>
            <a:spLocks noGrp="1"/>
          </p:cNvSpPr>
          <p:nvPr>
            <p:ph sz="half" idx="1"/>
          </p:nvPr>
        </p:nvSpPr>
        <p:spPr>
          <a:xfrm>
            <a:off x="289281" y="1961107"/>
            <a:ext cx="4072261" cy="4255346"/>
          </a:xfrm>
        </p:spPr>
        <p:txBody>
          <a:bodyPr>
            <a:normAutofit lnSpcReduction="10000"/>
          </a:bodyPr>
          <a:lstStyle/>
          <a:p>
            <a:r>
              <a:rPr lang="en-US" dirty="0"/>
              <a:t>Consumer Energy Alliance published estimates for a 1 GW-scale data center</a:t>
            </a:r>
          </a:p>
          <a:p>
            <a:r>
              <a:rPr lang="en-US" dirty="0"/>
              <a:t>Caution: the “double counting” might go both ways.  </a:t>
            </a:r>
          </a:p>
          <a:p>
            <a:pPr lvl="1"/>
            <a:r>
              <a:rPr lang="en-US" dirty="0"/>
              <a:t>Shown analysis includes “infrastructure investment”, such as power plants</a:t>
            </a:r>
          </a:p>
        </p:txBody>
      </p:sp>
      <p:sp>
        <p:nvSpPr>
          <p:cNvPr id="15" name="Content Placeholder 14">
            <a:extLst>
              <a:ext uri="{FF2B5EF4-FFF2-40B4-BE49-F238E27FC236}">
                <a16:creationId xmlns:a16="http://schemas.microsoft.com/office/drawing/2014/main" id="{5CCD8EB4-59BD-60F4-A8A8-5528C78288DC}"/>
              </a:ext>
            </a:extLst>
          </p:cNvPr>
          <p:cNvSpPr>
            <a:spLocks noGrp="1"/>
          </p:cNvSpPr>
          <p:nvPr>
            <p:ph sz="half" idx="2"/>
          </p:nvPr>
        </p:nvSpPr>
        <p:spPr/>
        <p:txBody>
          <a:bodyPr/>
          <a:lstStyle/>
          <a:p>
            <a:endParaRPr lang="en-US"/>
          </a:p>
        </p:txBody>
      </p:sp>
      <p:pic>
        <p:nvPicPr>
          <p:cNvPr id="13" name="Picture 12">
            <a:extLst>
              <a:ext uri="{FF2B5EF4-FFF2-40B4-BE49-F238E27FC236}">
                <a16:creationId xmlns:a16="http://schemas.microsoft.com/office/drawing/2014/main" id="{0FB1A87C-1619-B65E-1D88-7D8BE774047D}"/>
              </a:ext>
            </a:extLst>
          </p:cNvPr>
          <p:cNvPicPr>
            <a:picLocks noChangeAspect="1"/>
          </p:cNvPicPr>
          <p:nvPr/>
        </p:nvPicPr>
        <p:blipFill>
          <a:blip r:embed="rId2"/>
          <a:stretch>
            <a:fillRect/>
          </a:stretch>
        </p:blipFill>
        <p:spPr>
          <a:xfrm>
            <a:off x="4913086" y="1570212"/>
            <a:ext cx="6269968" cy="4788944"/>
          </a:xfrm>
          <a:prstGeom prst="rect">
            <a:avLst/>
          </a:prstGeom>
        </p:spPr>
      </p:pic>
      <p:sp>
        <p:nvSpPr>
          <p:cNvPr id="16" name="TextBox 15">
            <a:extLst>
              <a:ext uri="{FF2B5EF4-FFF2-40B4-BE49-F238E27FC236}">
                <a16:creationId xmlns:a16="http://schemas.microsoft.com/office/drawing/2014/main" id="{7D30EC4F-CA11-C2B9-2914-448D5090C497}"/>
              </a:ext>
            </a:extLst>
          </p:cNvPr>
          <p:cNvSpPr txBox="1"/>
          <p:nvPr/>
        </p:nvSpPr>
        <p:spPr>
          <a:xfrm>
            <a:off x="3991429" y="6508416"/>
            <a:ext cx="7351282" cy="261610"/>
          </a:xfrm>
          <a:prstGeom prst="rect">
            <a:avLst/>
          </a:prstGeom>
          <a:noFill/>
        </p:spPr>
        <p:txBody>
          <a:bodyPr wrap="square" rtlCol="0">
            <a:spAutoFit/>
          </a:bodyPr>
          <a:lstStyle/>
          <a:p>
            <a:r>
              <a:rPr lang="en-US" sz="1100" dirty="0"/>
              <a:t>https://consumerenergyalliance.org/cms/wp-content/uploads/2025/12/Economic-Impact-of-Data-Centers.pdf</a:t>
            </a:r>
          </a:p>
        </p:txBody>
      </p:sp>
    </p:spTree>
    <p:extLst>
      <p:ext uri="{BB962C8B-B14F-4D97-AF65-F5344CB8AC3E}">
        <p14:creationId xmlns:p14="http://schemas.microsoft.com/office/powerpoint/2010/main" val="1620596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356FE-868F-9CCC-CB2F-060375FDA7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85EB61-950D-CBFC-9750-B0C9D6E14FAD}"/>
              </a:ext>
            </a:extLst>
          </p:cNvPr>
          <p:cNvSpPr>
            <a:spLocks noGrp="1"/>
          </p:cNvSpPr>
          <p:nvPr>
            <p:ph type="title"/>
          </p:nvPr>
        </p:nvSpPr>
        <p:spPr/>
        <p:txBody>
          <a:bodyPr>
            <a:normAutofit/>
          </a:bodyPr>
          <a:lstStyle/>
          <a:p>
            <a:r>
              <a:rPr lang="en-US" sz="3200" dirty="0"/>
              <a:t>Data center benefits</a:t>
            </a:r>
          </a:p>
        </p:txBody>
      </p:sp>
      <p:sp>
        <p:nvSpPr>
          <p:cNvPr id="4" name="Content Placeholder 3">
            <a:extLst>
              <a:ext uri="{FF2B5EF4-FFF2-40B4-BE49-F238E27FC236}">
                <a16:creationId xmlns:a16="http://schemas.microsoft.com/office/drawing/2014/main" id="{69BAADA8-A0EF-A462-0B81-ABB62E7CD708}"/>
              </a:ext>
            </a:extLst>
          </p:cNvPr>
          <p:cNvSpPr>
            <a:spLocks noGrp="1"/>
          </p:cNvSpPr>
          <p:nvPr>
            <p:ph sz="half" idx="2"/>
          </p:nvPr>
        </p:nvSpPr>
        <p:spPr/>
        <p:txBody>
          <a:bodyPr/>
          <a:lstStyle/>
          <a:p>
            <a:endParaRPr lang="en-US"/>
          </a:p>
        </p:txBody>
      </p:sp>
      <p:pic>
        <p:nvPicPr>
          <p:cNvPr id="9" name="Picture 8">
            <a:extLst>
              <a:ext uri="{FF2B5EF4-FFF2-40B4-BE49-F238E27FC236}">
                <a16:creationId xmlns:a16="http://schemas.microsoft.com/office/drawing/2014/main" id="{FE6A5C44-A982-FD58-7B8D-E1A08C10970E}"/>
              </a:ext>
            </a:extLst>
          </p:cNvPr>
          <p:cNvPicPr>
            <a:picLocks noChangeAspect="1"/>
          </p:cNvPicPr>
          <p:nvPr/>
        </p:nvPicPr>
        <p:blipFill>
          <a:blip r:embed="rId2"/>
          <a:srcRect t="3158"/>
          <a:stretch>
            <a:fillRect/>
          </a:stretch>
        </p:blipFill>
        <p:spPr>
          <a:xfrm>
            <a:off x="5321558" y="1827968"/>
            <a:ext cx="6191295" cy="4298513"/>
          </a:xfrm>
          <a:prstGeom prst="rect">
            <a:avLst/>
          </a:prstGeom>
        </p:spPr>
      </p:pic>
      <p:sp>
        <p:nvSpPr>
          <p:cNvPr id="6" name="Content Placeholder 5">
            <a:extLst>
              <a:ext uri="{FF2B5EF4-FFF2-40B4-BE49-F238E27FC236}">
                <a16:creationId xmlns:a16="http://schemas.microsoft.com/office/drawing/2014/main" id="{6DD16F51-88A7-C34A-C8B6-1EC54D683CBD}"/>
              </a:ext>
            </a:extLst>
          </p:cNvPr>
          <p:cNvSpPr>
            <a:spLocks noGrp="1"/>
          </p:cNvSpPr>
          <p:nvPr>
            <p:ph sz="half" idx="1"/>
          </p:nvPr>
        </p:nvSpPr>
        <p:spPr>
          <a:xfrm>
            <a:off x="522514" y="1965478"/>
            <a:ext cx="4711337" cy="4255346"/>
          </a:xfrm>
        </p:spPr>
        <p:txBody>
          <a:bodyPr>
            <a:normAutofit/>
          </a:bodyPr>
          <a:lstStyle/>
          <a:p>
            <a:r>
              <a:rPr lang="en-US" dirty="0"/>
              <a:t>No single resource, as with the INL study for nuclear power plant impact.</a:t>
            </a:r>
          </a:p>
          <a:p>
            <a:r>
              <a:rPr lang="en-US" dirty="0"/>
              <a:t>Varied by size, but also the particular use of the data center.</a:t>
            </a:r>
          </a:p>
          <a:p>
            <a:r>
              <a:rPr lang="en-US" dirty="0"/>
              <a:t>May require further research and specific studies on case-by-case basis for final refining</a:t>
            </a:r>
          </a:p>
        </p:txBody>
      </p:sp>
    </p:spTree>
    <p:extLst>
      <p:ext uri="{BB962C8B-B14F-4D97-AF65-F5344CB8AC3E}">
        <p14:creationId xmlns:p14="http://schemas.microsoft.com/office/powerpoint/2010/main" val="1055792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E87274-5D55-12E1-015A-7B79DE332207}"/>
              </a:ext>
            </a:extLst>
          </p:cNvPr>
          <p:cNvSpPr>
            <a:spLocks noGrp="1"/>
          </p:cNvSpPr>
          <p:nvPr>
            <p:ph type="ctrTitle"/>
          </p:nvPr>
        </p:nvSpPr>
        <p:spPr/>
        <p:txBody>
          <a:bodyPr/>
          <a:lstStyle/>
          <a:p>
            <a:r>
              <a:rPr lang="en-US" dirty="0"/>
              <a:t>Tax implications of a new reactor</a:t>
            </a:r>
          </a:p>
        </p:txBody>
      </p:sp>
    </p:spTree>
    <p:extLst>
      <p:ext uri="{BB962C8B-B14F-4D97-AF65-F5344CB8AC3E}">
        <p14:creationId xmlns:p14="http://schemas.microsoft.com/office/powerpoint/2010/main" val="1043038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830547-6299-C6FA-8F5B-40963C953314}"/>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B7307439-51BA-091A-A6AC-2ECACCE4B214}"/>
              </a:ext>
            </a:extLst>
          </p:cNvPr>
          <p:cNvSpPr>
            <a:spLocks noGrp="1"/>
          </p:cNvSpPr>
          <p:nvPr>
            <p:ph sz="quarter" idx="11"/>
          </p:nvPr>
        </p:nvSpPr>
        <p:spPr>
          <a:xfrm>
            <a:off x="239486" y="1611086"/>
            <a:ext cx="5509446" cy="4753428"/>
          </a:xfrm>
        </p:spPr>
        <p:txBody>
          <a:bodyPr/>
          <a:lstStyle/>
          <a:p>
            <a:r>
              <a:rPr lang="en-US" sz="2400" dirty="0"/>
              <a:t>TerraPower direct wages</a:t>
            </a:r>
          </a:p>
          <a:p>
            <a:pPr lvl="1"/>
            <a:r>
              <a:rPr lang="en-US" sz="2000" dirty="0"/>
              <a:t>$409 million in direct wages</a:t>
            </a:r>
          </a:p>
          <a:p>
            <a:pPr lvl="1"/>
            <a:r>
              <a:rPr lang="en-US" sz="2000" dirty="0"/>
              <a:t>Wyoming has no income tax</a:t>
            </a:r>
          </a:p>
          <a:p>
            <a:pPr lvl="1"/>
            <a:r>
              <a:rPr lang="en-US" sz="2000" dirty="0"/>
              <a:t>At 3.8%, would be ~$15 million for Iowa</a:t>
            </a:r>
          </a:p>
          <a:p>
            <a:r>
              <a:rPr lang="en-US" sz="2400" dirty="0"/>
              <a:t>TerraPower indirect jobs</a:t>
            </a:r>
          </a:p>
          <a:p>
            <a:pPr lvl="1"/>
            <a:r>
              <a:rPr lang="en-US" sz="2000" dirty="0"/>
              <a:t>3,000 job-years indirect</a:t>
            </a:r>
          </a:p>
          <a:p>
            <a:pPr lvl="1"/>
            <a:r>
              <a:rPr lang="en-US" sz="2000" dirty="0"/>
              <a:t>Pay rate, wages not estimated</a:t>
            </a:r>
          </a:p>
          <a:p>
            <a:r>
              <a:rPr lang="en-US" sz="2400" dirty="0"/>
              <a:t>X-Energy</a:t>
            </a:r>
          </a:p>
          <a:p>
            <a:pPr lvl="1"/>
            <a:r>
              <a:rPr lang="en-US" sz="2000" dirty="0"/>
              <a:t>$150 million earnings/year over 44 months</a:t>
            </a:r>
          </a:p>
          <a:p>
            <a:pPr lvl="1"/>
            <a:r>
              <a:rPr lang="en-US" sz="2000" dirty="0"/>
              <a:t>Texas also doesn’t have income tax</a:t>
            </a:r>
          </a:p>
          <a:p>
            <a:pPr lvl="1"/>
            <a:r>
              <a:rPr lang="en-US" sz="2000" dirty="0"/>
              <a:t>Fewer jobs/shorter construction time</a:t>
            </a:r>
          </a:p>
          <a:p>
            <a:pPr lvl="1"/>
            <a:r>
              <a:rPr lang="en-US" sz="2000" dirty="0"/>
              <a:t>At 3.8% would be $5.7 million for Iowa</a:t>
            </a:r>
          </a:p>
          <a:p>
            <a:pPr lvl="1"/>
            <a:endParaRPr lang="en-US" sz="2000" dirty="0"/>
          </a:p>
        </p:txBody>
      </p:sp>
      <p:sp>
        <p:nvSpPr>
          <p:cNvPr id="4" name="Title 3">
            <a:extLst>
              <a:ext uri="{FF2B5EF4-FFF2-40B4-BE49-F238E27FC236}">
                <a16:creationId xmlns:a16="http://schemas.microsoft.com/office/drawing/2014/main" id="{B8898A83-F2CC-EDD7-7C54-1709E3A2C618}"/>
              </a:ext>
            </a:extLst>
          </p:cNvPr>
          <p:cNvSpPr>
            <a:spLocks noGrp="1"/>
          </p:cNvSpPr>
          <p:nvPr>
            <p:ph type="title"/>
          </p:nvPr>
        </p:nvSpPr>
        <p:spPr/>
        <p:txBody>
          <a:bodyPr/>
          <a:lstStyle/>
          <a:p>
            <a:r>
              <a:rPr lang="en-US" dirty="0"/>
              <a:t>Construction: Income Tax</a:t>
            </a:r>
          </a:p>
        </p:txBody>
      </p:sp>
      <p:graphicFrame>
        <p:nvGraphicFramePr>
          <p:cNvPr id="10" name="Chart 9">
            <a:extLst>
              <a:ext uri="{FF2B5EF4-FFF2-40B4-BE49-F238E27FC236}">
                <a16:creationId xmlns:a16="http://schemas.microsoft.com/office/drawing/2014/main" id="{1061EC37-66C1-4D06-9425-F1C4A6C978E7}"/>
              </a:ext>
            </a:extLst>
          </p:cNvPr>
          <p:cNvGraphicFramePr/>
          <p:nvPr>
            <p:extLst>
              <p:ext uri="{D42A27DB-BD31-4B8C-83A1-F6EECF244321}">
                <p14:modId xmlns:p14="http://schemas.microsoft.com/office/powerpoint/2010/main" val="2570069908"/>
              </p:ext>
            </p:extLst>
          </p:nvPr>
        </p:nvGraphicFramePr>
        <p:xfrm>
          <a:off x="5938460" y="1740339"/>
          <a:ext cx="5943600" cy="24346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A87341B7-69F5-502C-5E9D-64175560DA53}"/>
              </a:ext>
            </a:extLst>
          </p:cNvPr>
          <p:cNvGraphicFramePr/>
          <p:nvPr>
            <p:extLst>
              <p:ext uri="{D42A27DB-BD31-4B8C-83A1-F6EECF244321}">
                <p14:modId xmlns:p14="http://schemas.microsoft.com/office/powerpoint/2010/main" val="2695708786"/>
              </p:ext>
            </p:extLst>
          </p:nvPr>
        </p:nvGraphicFramePr>
        <p:xfrm>
          <a:off x="5873644" y="4337898"/>
          <a:ext cx="5681345" cy="222377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07C4A41-501B-6777-BF04-E197EC32A0C9}"/>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2730416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59146-4D63-1903-9670-08AB4835235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22A3A04-376E-1223-AEA5-AE4620BCCA21}"/>
              </a:ext>
            </a:extLst>
          </p:cNvPr>
          <p:cNvSpPr>
            <a:spLocks noGrp="1"/>
          </p:cNvSpPr>
          <p:nvPr>
            <p:ph type="body" sz="quarter" idx="12"/>
          </p:nvPr>
        </p:nvSpPr>
        <p:spPr/>
        <p:txBody>
          <a:bodyPr/>
          <a:lstStyle/>
          <a:p>
            <a:endParaRPr lang="en-US"/>
          </a:p>
        </p:txBody>
      </p:sp>
      <p:sp>
        <p:nvSpPr>
          <p:cNvPr id="3" name="Title 2">
            <a:extLst>
              <a:ext uri="{FF2B5EF4-FFF2-40B4-BE49-F238E27FC236}">
                <a16:creationId xmlns:a16="http://schemas.microsoft.com/office/drawing/2014/main" id="{63D7062B-474A-6086-67D3-1EA47728AE78}"/>
              </a:ext>
            </a:extLst>
          </p:cNvPr>
          <p:cNvSpPr>
            <a:spLocks noGrp="1"/>
          </p:cNvSpPr>
          <p:nvPr>
            <p:ph type="title"/>
          </p:nvPr>
        </p:nvSpPr>
        <p:spPr/>
        <p:txBody>
          <a:bodyPr/>
          <a:lstStyle/>
          <a:p>
            <a:r>
              <a:rPr lang="en-US" dirty="0"/>
              <a:t>Operations: Income Tax</a:t>
            </a:r>
          </a:p>
        </p:txBody>
      </p:sp>
      <p:sp>
        <p:nvSpPr>
          <p:cNvPr id="6" name="Content Placeholder 5">
            <a:extLst>
              <a:ext uri="{FF2B5EF4-FFF2-40B4-BE49-F238E27FC236}">
                <a16:creationId xmlns:a16="http://schemas.microsoft.com/office/drawing/2014/main" id="{D12597E1-09D9-F194-26E5-612F1A7FC1BE}"/>
              </a:ext>
            </a:extLst>
          </p:cNvPr>
          <p:cNvSpPr>
            <a:spLocks noGrp="1"/>
          </p:cNvSpPr>
          <p:nvPr>
            <p:ph sz="quarter" idx="11"/>
          </p:nvPr>
        </p:nvSpPr>
        <p:spPr>
          <a:xfrm>
            <a:off x="512301" y="2024743"/>
            <a:ext cx="4211260" cy="3468914"/>
          </a:xfrm>
        </p:spPr>
        <p:txBody>
          <a:bodyPr/>
          <a:lstStyle/>
          <a:p>
            <a:r>
              <a:rPr lang="en-US" dirty="0"/>
              <a:t>For a hypothetical 300 MW SMR</a:t>
            </a:r>
          </a:p>
          <a:p>
            <a:pPr lvl="1"/>
            <a:r>
              <a:rPr lang="en-US" dirty="0"/>
              <a:t>Labor income tax estimated to be 3.8% of wages</a:t>
            </a:r>
          </a:p>
          <a:p>
            <a:pPr lvl="1"/>
            <a:r>
              <a:rPr lang="en-US" dirty="0"/>
              <a:t>$612 k/yr from direct</a:t>
            </a:r>
          </a:p>
          <a:p>
            <a:pPr lvl="1"/>
            <a:r>
              <a:rPr lang="en-US" dirty="0"/>
              <a:t>$581 k/yr indirect</a:t>
            </a:r>
          </a:p>
          <a:p>
            <a:pPr lvl="1"/>
            <a:r>
              <a:rPr lang="en-US" dirty="0"/>
              <a:t>$1.4 m/yr total (incl induced)</a:t>
            </a:r>
          </a:p>
        </p:txBody>
      </p:sp>
      <p:pic>
        <p:nvPicPr>
          <p:cNvPr id="10" name="Picture 9">
            <a:extLst>
              <a:ext uri="{FF2B5EF4-FFF2-40B4-BE49-F238E27FC236}">
                <a16:creationId xmlns:a16="http://schemas.microsoft.com/office/drawing/2014/main" id="{78B3EDED-2CC9-AC82-A531-545BB7F0C444}"/>
              </a:ext>
            </a:extLst>
          </p:cNvPr>
          <p:cNvPicPr>
            <a:picLocks noChangeAspect="1"/>
          </p:cNvPicPr>
          <p:nvPr/>
        </p:nvPicPr>
        <p:blipFill>
          <a:blip r:embed="rId2"/>
          <a:stretch>
            <a:fillRect/>
          </a:stretch>
        </p:blipFill>
        <p:spPr>
          <a:xfrm>
            <a:off x="4782458" y="2177237"/>
            <a:ext cx="7238770" cy="3004267"/>
          </a:xfrm>
          <a:prstGeom prst="rect">
            <a:avLst/>
          </a:prstGeom>
        </p:spPr>
      </p:pic>
      <p:sp>
        <p:nvSpPr>
          <p:cNvPr id="2" name="Rectangle 1">
            <a:extLst>
              <a:ext uri="{FF2B5EF4-FFF2-40B4-BE49-F238E27FC236}">
                <a16:creationId xmlns:a16="http://schemas.microsoft.com/office/drawing/2014/main" id="{162743A9-86A0-0BF2-162B-6030542EFBFD}"/>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2001465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0014D-85FE-2ED8-479D-F96BE7874E7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A160001-B3BA-2641-A73C-585FAB38DDCE}"/>
              </a:ext>
            </a:extLst>
          </p:cNvPr>
          <p:cNvSpPr>
            <a:spLocks noGrp="1"/>
          </p:cNvSpPr>
          <p:nvPr>
            <p:ph type="body" sz="quarter" idx="12"/>
          </p:nvPr>
        </p:nvSpPr>
        <p:spPr/>
        <p:txBody>
          <a:bodyPr/>
          <a:lstStyle/>
          <a:p>
            <a:r>
              <a:rPr lang="en-US" dirty="0">
                <a:hlinkClick r:id="rId2"/>
              </a:rPr>
              <a:t>https://revenue.iowa.gov/taxes/tax-guidance/property-tax/utility-replacement-tax-basics</a:t>
            </a:r>
            <a:r>
              <a:rPr lang="en-US" dirty="0"/>
              <a:t> And </a:t>
            </a:r>
            <a:r>
              <a:rPr lang="en-US" dirty="0">
                <a:hlinkClick r:id="rId3"/>
              </a:rPr>
              <a:t>https://www.legis.iowa.gov/docs/code/437A.6.pdf</a:t>
            </a:r>
            <a:r>
              <a:rPr lang="en-US" dirty="0"/>
              <a:t> </a:t>
            </a:r>
          </a:p>
        </p:txBody>
      </p:sp>
      <p:sp>
        <p:nvSpPr>
          <p:cNvPr id="3" name="Title 2">
            <a:extLst>
              <a:ext uri="{FF2B5EF4-FFF2-40B4-BE49-F238E27FC236}">
                <a16:creationId xmlns:a16="http://schemas.microsoft.com/office/drawing/2014/main" id="{250B6ED2-58A1-2E43-FC19-4B4323CCCF01}"/>
              </a:ext>
            </a:extLst>
          </p:cNvPr>
          <p:cNvSpPr>
            <a:spLocks noGrp="1"/>
          </p:cNvSpPr>
          <p:nvPr>
            <p:ph type="title"/>
          </p:nvPr>
        </p:nvSpPr>
        <p:spPr/>
        <p:txBody>
          <a:bodyPr/>
          <a:lstStyle/>
          <a:p>
            <a:r>
              <a:rPr lang="en-US" dirty="0"/>
              <a:t>Operations: Local Utility Replacement Taxes </a:t>
            </a:r>
            <a:br>
              <a:rPr lang="en-US" dirty="0"/>
            </a:br>
            <a:r>
              <a:rPr lang="en-US" dirty="0"/>
              <a:t>(in lieu of property taxes)</a:t>
            </a:r>
          </a:p>
        </p:txBody>
      </p:sp>
      <p:sp>
        <p:nvSpPr>
          <p:cNvPr id="6" name="Content Placeholder 5">
            <a:extLst>
              <a:ext uri="{FF2B5EF4-FFF2-40B4-BE49-F238E27FC236}">
                <a16:creationId xmlns:a16="http://schemas.microsoft.com/office/drawing/2014/main" id="{0869FDC1-E597-155E-5F6D-AA83B10B06E9}"/>
              </a:ext>
            </a:extLst>
          </p:cNvPr>
          <p:cNvSpPr>
            <a:spLocks noGrp="1"/>
          </p:cNvSpPr>
          <p:nvPr>
            <p:ph sz="quarter" idx="11"/>
          </p:nvPr>
        </p:nvSpPr>
        <p:spPr>
          <a:xfrm>
            <a:off x="512299" y="1632536"/>
            <a:ext cx="5415947" cy="4474762"/>
          </a:xfrm>
        </p:spPr>
        <p:txBody>
          <a:bodyPr/>
          <a:lstStyle/>
          <a:p>
            <a:r>
              <a:rPr lang="en-US" dirty="0"/>
              <a:t>Generation Tax</a:t>
            </a:r>
          </a:p>
          <a:p>
            <a:pPr lvl="1"/>
            <a:r>
              <a:rPr lang="en-US" dirty="0"/>
              <a:t>Most will pay $0.0006/kWh</a:t>
            </a:r>
          </a:p>
          <a:p>
            <a:pPr lvl="1"/>
            <a:r>
              <a:rPr lang="en-US" dirty="0"/>
              <a:t>Paid to state, allocated to counties</a:t>
            </a:r>
          </a:p>
          <a:p>
            <a:pPr lvl="1"/>
            <a:r>
              <a:rPr lang="en-US" dirty="0"/>
              <a:t>Counties may see less of the tax revenue when:</a:t>
            </a:r>
          </a:p>
          <a:p>
            <a:pPr lvl="2"/>
            <a:r>
              <a:rPr lang="en-US" dirty="0"/>
              <a:t>They have multiple generators in multiple counties (allocated by value &amp; tax rate)</a:t>
            </a:r>
          </a:p>
          <a:p>
            <a:pPr lvl="2"/>
            <a:r>
              <a:rPr lang="en-US" dirty="0"/>
              <a:t>Assets value is above $44.4 million</a:t>
            </a:r>
          </a:p>
          <a:p>
            <a:r>
              <a:rPr lang="en-US" dirty="0"/>
              <a:t>Transmission, depends on transmission line length</a:t>
            </a:r>
          </a:p>
          <a:p>
            <a:r>
              <a:rPr lang="en-US" dirty="0"/>
              <a:t>Delivery Tax, depends on location and price of sold electricity</a:t>
            </a:r>
          </a:p>
        </p:txBody>
      </p:sp>
      <p:graphicFrame>
        <p:nvGraphicFramePr>
          <p:cNvPr id="2" name="Table 1">
            <a:extLst>
              <a:ext uri="{FF2B5EF4-FFF2-40B4-BE49-F238E27FC236}">
                <a16:creationId xmlns:a16="http://schemas.microsoft.com/office/drawing/2014/main" id="{71B88979-1E35-181A-5894-1365E94C5935}"/>
              </a:ext>
            </a:extLst>
          </p:cNvPr>
          <p:cNvGraphicFramePr>
            <a:graphicFrameLocks noGrp="1"/>
          </p:cNvGraphicFramePr>
          <p:nvPr>
            <p:extLst>
              <p:ext uri="{D42A27DB-BD31-4B8C-83A1-F6EECF244321}">
                <p14:modId xmlns:p14="http://schemas.microsoft.com/office/powerpoint/2010/main" val="2632059398"/>
              </p:ext>
            </p:extLst>
          </p:nvPr>
        </p:nvGraphicFramePr>
        <p:xfrm>
          <a:off x="6175829" y="1758070"/>
          <a:ext cx="5826644" cy="2132692"/>
        </p:xfrm>
        <a:graphic>
          <a:graphicData uri="http://schemas.openxmlformats.org/drawingml/2006/table">
            <a:tbl>
              <a:tblPr>
                <a:tableStyleId>{5C22544A-7EE6-4342-B048-85BDC9FD1C3A}</a:tableStyleId>
              </a:tblPr>
              <a:tblGrid>
                <a:gridCol w="1537782">
                  <a:extLst>
                    <a:ext uri="{9D8B030D-6E8A-4147-A177-3AD203B41FA5}">
                      <a16:colId xmlns:a16="http://schemas.microsoft.com/office/drawing/2014/main" val="1974713692"/>
                    </a:ext>
                  </a:extLst>
                </a:gridCol>
                <a:gridCol w="1848161">
                  <a:extLst>
                    <a:ext uri="{9D8B030D-6E8A-4147-A177-3AD203B41FA5}">
                      <a16:colId xmlns:a16="http://schemas.microsoft.com/office/drawing/2014/main" val="2800223682"/>
                    </a:ext>
                  </a:extLst>
                </a:gridCol>
                <a:gridCol w="2440701">
                  <a:extLst>
                    <a:ext uri="{9D8B030D-6E8A-4147-A177-3AD203B41FA5}">
                      <a16:colId xmlns:a16="http://schemas.microsoft.com/office/drawing/2014/main" val="4102646542"/>
                    </a:ext>
                  </a:extLst>
                </a:gridCol>
              </a:tblGrid>
              <a:tr h="582681">
                <a:tc gridSpan="3">
                  <a:txBody>
                    <a:bodyPr/>
                    <a:lstStyle/>
                    <a:p>
                      <a:pPr algn="ctr" fontAlgn="b">
                        <a:buNone/>
                      </a:pPr>
                      <a:r>
                        <a:rPr lang="en-US" sz="1800" b="1" i="0" u="none" strike="noStrike" dirty="0">
                          <a:solidFill>
                            <a:schemeClr val="bg1"/>
                          </a:solidFill>
                          <a:effectLst/>
                          <a:latin typeface="Aptos Narrow" panose="020B0004020202020204" pitchFamily="34" charset="0"/>
                        </a:rPr>
                        <a:t>Tax Revenue for Nuclear Plant with 92% Capacity Factor</a:t>
                      </a:r>
                    </a:p>
                  </a:txBody>
                  <a:tcPr marL="4763" marR="4763" marT="4763" marB="0" anchor="ctr">
                    <a:solidFill>
                      <a:schemeClr val="accent2">
                        <a:lumMod val="75000"/>
                      </a:schemeClr>
                    </a:solidFill>
                  </a:tcPr>
                </a:tc>
                <a:tc hMerge="1">
                  <a:txBody>
                    <a:bodyPr/>
                    <a:lstStyle/>
                    <a:p>
                      <a:pPr algn="ctr" fontAlgn="b">
                        <a:buNone/>
                      </a:pPr>
                      <a:endParaRPr lang="en-US" sz="1800" b="0" i="0" u="none" strike="noStrike" dirty="0">
                        <a:solidFill>
                          <a:srgbClr val="000000"/>
                        </a:solidFill>
                        <a:effectLst/>
                        <a:latin typeface="Aptos Narrow" panose="020B0004020202020204" pitchFamily="34" charset="0"/>
                      </a:endParaRPr>
                    </a:p>
                  </a:txBody>
                  <a:tcPr marL="4763" marR="4763" marT="4763" marB="0" anchor="b"/>
                </a:tc>
                <a:tc hMerge="1">
                  <a:txBody>
                    <a:bodyPr/>
                    <a:lstStyle/>
                    <a:p>
                      <a:pPr algn="l" fontAlgn="b">
                        <a:buNone/>
                      </a:pPr>
                      <a:endParaRPr lang="en-US" sz="1800" b="0" i="0" u="none" strike="noStrike" dirty="0">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3360576612"/>
                  </a:ext>
                </a:extLst>
              </a:tr>
              <a:tr h="616819">
                <a:tc>
                  <a:txBody>
                    <a:bodyPr/>
                    <a:lstStyle/>
                    <a:p>
                      <a:pPr algn="ctr" fontAlgn="b">
                        <a:buNone/>
                      </a:pPr>
                      <a:r>
                        <a:rPr lang="en-US" sz="1800" u="none" strike="noStrike" dirty="0">
                          <a:effectLst/>
                        </a:rPr>
                        <a:t> Nameplate Capacity</a:t>
                      </a:r>
                      <a:endParaRPr lang="en-US" sz="1800" b="0" i="0" u="none" strike="noStrike" dirty="0">
                        <a:solidFill>
                          <a:srgbClr val="000000"/>
                        </a:solidFill>
                        <a:effectLst/>
                        <a:latin typeface="Aptos Narrow" panose="020B0004020202020204" pitchFamily="34" charset="0"/>
                      </a:endParaRPr>
                    </a:p>
                  </a:txBody>
                  <a:tcPr marL="4763" marR="4763" marT="4763" marB="0" anchor="ctr">
                    <a:solidFill>
                      <a:schemeClr val="bg1">
                        <a:lumMod val="85000"/>
                      </a:schemeClr>
                    </a:solidFill>
                  </a:tcPr>
                </a:tc>
                <a:tc>
                  <a:txBody>
                    <a:bodyPr/>
                    <a:lstStyle/>
                    <a:p>
                      <a:pPr algn="ctr" fontAlgn="b">
                        <a:buNone/>
                      </a:pPr>
                      <a:r>
                        <a:rPr lang="en-US" sz="1800" u="none" strike="noStrike" dirty="0">
                          <a:effectLst/>
                        </a:rPr>
                        <a:t>Generation </a:t>
                      </a:r>
                    </a:p>
                    <a:p>
                      <a:pPr algn="ctr" fontAlgn="b">
                        <a:buNone/>
                      </a:pPr>
                      <a:r>
                        <a:rPr lang="en-US" sz="1800" u="none" strike="noStrike" dirty="0">
                          <a:effectLst/>
                        </a:rPr>
                        <a:t>(MWh/yr)</a:t>
                      </a:r>
                      <a:endParaRPr lang="en-US" sz="1800" b="0" i="0" u="none" strike="noStrike" dirty="0">
                        <a:solidFill>
                          <a:srgbClr val="000000"/>
                        </a:solidFill>
                        <a:effectLst/>
                        <a:latin typeface="Aptos Narrow" panose="020B0004020202020204" pitchFamily="34" charset="0"/>
                      </a:endParaRPr>
                    </a:p>
                  </a:txBody>
                  <a:tcPr marL="4763" marR="4763" marT="4763" marB="0" anchor="ctr">
                    <a:solidFill>
                      <a:schemeClr val="bg1">
                        <a:lumMod val="85000"/>
                      </a:schemeClr>
                    </a:solidFill>
                  </a:tcPr>
                </a:tc>
                <a:tc>
                  <a:txBody>
                    <a:bodyPr/>
                    <a:lstStyle/>
                    <a:p>
                      <a:pPr algn="ctr" fontAlgn="b">
                        <a:buNone/>
                      </a:pPr>
                      <a:r>
                        <a:rPr lang="en-US" sz="1800" u="none" strike="noStrike" dirty="0">
                          <a:effectLst/>
                        </a:rPr>
                        <a:t>Generator Tax Revenue ($/yr)</a:t>
                      </a:r>
                      <a:endParaRPr lang="en-US" sz="1800" b="0" i="0" u="none" strike="noStrike" dirty="0">
                        <a:solidFill>
                          <a:srgbClr val="000000"/>
                        </a:solidFill>
                        <a:effectLst/>
                        <a:latin typeface="Aptos Narrow" panose="020B0004020202020204" pitchFamily="34" charset="0"/>
                      </a:endParaRPr>
                    </a:p>
                  </a:txBody>
                  <a:tcPr marL="4763" marR="4763" marT="4763" marB="0" anchor="ctr">
                    <a:solidFill>
                      <a:schemeClr val="bg1">
                        <a:lumMod val="85000"/>
                      </a:schemeClr>
                    </a:solidFill>
                  </a:tcPr>
                </a:tc>
                <a:extLst>
                  <a:ext uri="{0D108BD9-81ED-4DB2-BD59-A6C34878D82A}">
                    <a16:rowId xmlns:a16="http://schemas.microsoft.com/office/drawing/2014/main" val="992925076"/>
                  </a:ext>
                </a:extLst>
              </a:tr>
              <a:tr h="311064">
                <a:tc>
                  <a:txBody>
                    <a:bodyPr/>
                    <a:lstStyle/>
                    <a:p>
                      <a:pPr algn="ctr" fontAlgn="b">
                        <a:buNone/>
                      </a:pPr>
                      <a:r>
                        <a:rPr lang="en-US" sz="1800" u="none" strike="noStrike" dirty="0">
                          <a:effectLst/>
                        </a:rPr>
                        <a:t>300 MW</a:t>
                      </a:r>
                      <a:endParaRPr lang="en-US" sz="18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buNone/>
                      </a:pPr>
                      <a:r>
                        <a:rPr lang="en-US" sz="1800" u="none" strike="noStrike">
                          <a:effectLst/>
                        </a:rPr>
                        <a:t>2,417,760</a:t>
                      </a:r>
                      <a:endParaRPr lang="en-US" sz="1800" b="0" i="0" u="none" strike="noStrike">
                        <a:solidFill>
                          <a:srgbClr val="000000"/>
                        </a:solidFill>
                        <a:effectLst/>
                        <a:latin typeface="Aptos Narrow" panose="020B0004020202020204" pitchFamily="34" charset="0"/>
                      </a:endParaRPr>
                    </a:p>
                  </a:txBody>
                  <a:tcPr marL="4763" marR="4763" marT="4763" marB="0" anchor="ctr"/>
                </a:tc>
                <a:tc>
                  <a:txBody>
                    <a:bodyPr/>
                    <a:lstStyle/>
                    <a:p>
                      <a:pPr algn="ctr" fontAlgn="b">
                        <a:buNone/>
                      </a:pPr>
                      <a:r>
                        <a:rPr lang="en-US" sz="1800" u="none" strike="noStrike" dirty="0">
                          <a:effectLst/>
                        </a:rPr>
                        <a:t>$1,450,656 </a:t>
                      </a:r>
                      <a:endParaRPr lang="en-US" sz="1800" b="0" i="0" u="none" strike="noStrike" dirty="0">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256384234"/>
                  </a:ext>
                </a:extLst>
              </a:tr>
              <a:tr h="311064">
                <a:tc>
                  <a:txBody>
                    <a:bodyPr/>
                    <a:lstStyle/>
                    <a:p>
                      <a:pPr algn="ctr" fontAlgn="b">
                        <a:buNone/>
                      </a:pPr>
                      <a:r>
                        <a:rPr lang="en-US" sz="1800" u="none" strike="noStrike" dirty="0">
                          <a:effectLst/>
                        </a:rPr>
                        <a:t>600 MW</a:t>
                      </a:r>
                      <a:endParaRPr lang="en-US" sz="18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buNone/>
                      </a:pPr>
                      <a:r>
                        <a:rPr lang="en-US" sz="1800" u="none" strike="noStrike" dirty="0">
                          <a:effectLst/>
                        </a:rPr>
                        <a:t>4,835,520</a:t>
                      </a:r>
                      <a:endParaRPr lang="en-US" sz="18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buNone/>
                      </a:pPr>
                      <a:r>
                        <a:rPr lang="en-US" sz="1800" u="none" strike="noStrike" dirty="0">
                          <a:effectLst/>
                        </a:rPr>
                        <a:t>$2,901,312 </a:t>
                      </a:r>
                      <a:endParaRPr lang="en-US" sz="1800" b="0" i="0" u="none" strike="noStrike" dirty="0">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3009739994"/>
                  </a:ext>
                </a:extLst>
              </a:tr>
              <a:tr h="311064">
                <a:tc>
                  <a:txBody>
                    <a:bodyPr/>
                    <a:lstStyle/>
                    <a:p>
                      <a:pPr algn="ctr" fontAlgn="b">
                        <a:buNone/>
                      </a:pPr>
                      <a:r>
                        <a:rPr lang="en-US" sz="1800" u="none" strike="noStrike" dirty="0">
                          <a:effectLst/>
                        </a:rPr>
                        <a:t>1100 MW</a:t>
                      </a:r>
                      <a:endParaRPr lang="en-US" sz="18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buNone/>
                      </a:pPr>
                      <a:r>
                        <a:rPr lang="en-US" sz="1800" u="none" strike="noStrike" dirty="0">
                          <a:effectLst/>
                        </a:rPr>
                        <a:t>8,865,120</a:t>
                      </a:r>
                      <a:endParaRPr lang="en-US" sz="1800" b="0" i="0" u="none" strike="noStrike" dirty="0">
                        <a:solidFill>
                          <a:srgbClr val="000000"/>
                        </a:solidFill>
                        <a:effectLst/>
                        <a:latin typeface="Aptos Narrow" panose="020B0004020202020204" pitchFamily="34" charset="0"/>
                      </a:endParaRPr>
                    </a:p>
                  </a:txBody>
                  <a:tcPr marL="4763" marR="4763" marT="4763" marB="0" anchor="ctr"/>
                </a:tc>
                <a:tc>
                  <a:txBody>
                    <a:bodyPr/>
                    <a:lstStyle/>
                    <a:p>
                      <a:pPr algn="ctr" fontAlgn="b">
                        <a:buNone/>
                      </a:pPr>
                      <a:r>
                        <a:rPr lang="en-US" sz="1800" u="none" strike="noStrike" dirty="0">
                          <a:effectLst/>
                        </a:rPr>
                        <a:t>$5,319,072 </a:t>
                      </a:r>
                      <a:endParaRPr lang="en-US" sz="1800" b="0" i="0" u="none" strike="noStrike" dirty="0">
                        <a:solidFill>
                          <a:srgbClr val="000000"/>
                        </a:solidFill>
                        <a:effectLst/>
                        <a:latin typeface="Aptos Narrow" panose="020B0004020202020204" pitchFamily="34" charset="0"/>
                      </a:endParaRPr>
                    </a:p>
                  </a:txBody>
                  <a:tcPr marL="4763" marR="4763" marT="4763" marB="0" anchor="ctr"/>
                </a:tc>
                <a:extLst>
                  <a:ext uri="{0D108BD9-81ED-4DB2-BD59-A6C34878D82A}">
                    <a16:rowId xmlns:a16="http://schemas.microsoft.com/office/drawing/2014/main" val="1321771785"/>
                  </a:ext>
                </a:extLst>
              </a:tr>
            </a:tbl>
          </a:graphicData>
        </a:graphic>
      </p:graphicFrame>
      <p:pic>
        <p:nvPicPr>
          <p:cNvPr id="7" name="Picture 6">
            <a:extLst>
              <a:ext uri="{FF2B5EF4-FFF2-40B4-BE49-F238E27FC236}">
                <a16:creationId xmlns:a16="http://schemas.microsoft.com/office/drawing/2014/main" id="{34A31CB8-BBB5-95D6-23B3-3B2D7C3D2FB0}"/>
              </a:ext>
            </a:extLst>
          </p:cNvPr>
          <p:cNvPicPr>
            <a:picLocks noChangeAspect="1"/>
          </p:cNvPicPr>
          <p:nvPr/>
        </p:nvPicPr>
        <p:blipFill>
          <a:blip r:embed="rId4"/>
          <a:stretch>
            <a:fillRect/>
          </a:stretch>
        </p:blipFill>
        <p:spPr>
          <a:xfrm>
            <a:off x="8686224" y="4263981"/>
            <a:ext cx="2916444" cy="1650961"/>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A5DD8827-4B7F-820F-C99E-D8555C4BDF33}"/>
              </a:ext>
            </a:extLst>
          </p:cNvPr>
          <p:cNvSpPr/>
          <p:nvPr/>
        </p:nvSpPr>
        <p:spPr>
          <a:xfrm>
            <a:off x="6443635" y="4460555"/>
            <a:ext cx="1727200" cy="628906"/>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Note: Less than $3 million</a:t>
            </a:r>
          </a:p>
        </p:txBody>
      </p:sp>
      <p:cxnSp>
        <p:nvCxnSpPr>
          <p:cNvPr id="10" name="Straight Connector 9">
            <a:extLst>
              <a:ext uri="{FF2B5EF4-FFF2-40B4-BE49-F238E27FC236}">
                <a16:creationId xmlns:a16="http://schemas.microsoft.com/office/drawing/2014/main" id="{41E14037-F318-536A-8B1B-CCD9EB5D2C6F}"/>
              </a:ext>
            </a:extLst>
          </p:cNvPr>
          <p:cNvCxnSpPr>
            <a:stCxn id="8" idx="3"/>
          </p:cNvCxnSpPr>
          <p:nvPr/>
        </p:nvCxnSpPr>
        <p:spPr>
          <a:xfrm flipV="1">
            <a:off x="8170835" y="4738914"/>
            <a:ext cx="624822" cy="36094"/>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74374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B4A78-A548-7038-28D5-3B9839FA8E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94ABE-575F-F960-B400-7E26087D89E1}"/>
              </a:ext>
            </a:extLst>
          </p:cNvPr>
          <p:cNvSpPr>
            <a:spLocks noGrp="1"/>
          </p:cNvSpPr>
          <p:nvPr>
            <p:ph type="ctrTitle"/>
          </p:nvPr>
        </p:nvSpPr>
        <p:spPr/>
        <p:txBody>
          <a:bodyPr/>
          <a:lstStyle/>
          <a:p>
            <a:r>
              <a:rPr lang="en-US" dirty="0"/>
              <a:t>The Nature and Timing of the impending Load Growth</a:t>
            </a:r>
          </a:p>
        </p:txBody>
      </p:sp>
    </p:spTree>
    <p:extLst>
      <p:ext uri="{BB962C8B-B14F-4D97-AF65-F5344CB8AC3E}">
        <p14:creationId xmlns:p14="http://schemas.microsoft.com/office/powerpoint/2010/main" val="3834389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0B84D1-C68D-FBAA-9E4E-D30F2C4DB9F5}"/>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E361F599-98FF-4101-D7EC-AEAC5BFC3AEB}"/>
              </a:ext>
            </a:extLst>
          </p:cNvPr>
          <p:cNvSpPr>
            <a:spLocks noGrp="1"/>
          </p:cNvSpPr>
          <p:nvPr>
            <p:ph sz="quarter" idx="11"/>
          </p:nvPr>
        </p:nvSpPr>
        <p:spPr>
          <a:xfrm>
            <a:off x="513140" y="1566672"/>
            <a:ext cx="10459660" cy="4474762"/>
          </a:xfrm>
        </p:spPr>
        <p:txBody>
          <a:bodyPr/>
          <a:lstStyle/>
          <a:p>
            <a:r>
              <a:rPr lang="en-US" dirty="0"/>
              <a:t>Chapter 437A limits the amount of revenue that a local county can receive from the generation tax.</a:t>
            </a:r>
          </a:p>
          <a:p>
            <a:pPr lvl="1"/>
            <a:r>
              <a:rPr lang="en-US" dirty="0"/>
              <a:t>437A.3(14) defines $44.44 million as the “local amount”</a:t>
            </a:r>
          </a:p>
          <a:p>
            <a:pPr lvl="1"/>
            <a:r>
              <a:rPr lang="en-US" dirty="0"/>
              <a:t>437A.15 Allocates the tax, with local county only receiving a portion</a:t>
            </a:r>
          </a:p>
          <a:p>
            <a:r>
              <a:rPr lang="en-US" dirty="0"/>
              <a:t>Assumption for local capture: $44,444,445 local amount × $18/$1,000 consolidated levy = ~$800,000 local revenue capacity.</a:t>
            </a:r>
          </a:p>
          <a:p>
            <a:endParaRPr lang="en-US" dirty="0"/>
          </a:p>
        </p:txBody>
      </p:sp>
      <p:sp>
        <p:nvSpPr>
          <p:cNvPr id="4" name="Title 3">
            <a:extLst>
              <a:ext uri="{FF2B5EF4-FFF2-40B4-BE49-F238E27FC236}">
                <a16:creationId xmlns:a16="http://schemas.microsoft.com/office/drawing/2014/main" id="{A75F66F1-9362-7DA5-6368-EF09730B7905}"/>
              </a:ext>
            </a:extLst>
          </p:cNvPr>
          <p:cNvSpPr>
            <a:spLocks noGrp="1"/>
          </p:cNvSpPr>
          <p:nvPr>
            <p:ph type="title"/>
          </p:nvPr>
        </p:nvSpPr>
        <p:spPr/>
        <p:txBody>
          <a:bodyPr/>
          <a:lstStyle/>
          <a:p>
            <a:r>
              <a:rPr lang="en-US" dirty="0"/>
              <a:t>Generation Tax: Detailed</a:t>
            </a:r>
          </a:p>
        </p:txBody>
      </p:sp>
      <p:graphicFrame>
        <p:nvGraphicFramePr>
          <p:cNvPr id="5" name="Table 4">
            <a:extLst>
              <a:ext uri="{FF2B5EF4-FFF2-40B4-BE49-F238E27FC236}">
                <a16:creationId xmlns:a16="http://schemas.microsoft.com/office/drawing/2014/main" id="{25D1BB46-C51D-6932-CD31-D9FB99B05206}"/>
              </a:ext>
            </a:extLst>
          </p:cNvPr>
          <p:cNvGraphicFramePr>
            <a:graphicFrameLocks noGrp="1"/>
          </p:cNvGraphicFramePr>
          <p:nvPr>
            <p:extLst>
              <p:ext uri="{D42A27DB-BD31-4B8C-83A1-F6EECF244321}">
                <p14:modId xmlns:p14="http://schemas.microsoft.com/office/powerpoint/2010/main" val="1088089905"/>
              </p:ext>
            </p:extLst>
          </p:nvPr>
        </p:nvGraphicFramePr>
        <p:xfrm>
          <a:off x="998445" y="3981450"/>
          <a:ext cx="9489050" cy="2876550"/>
        </p:xfrm>
        <a:graphic>
          <a:graphicData uri="http://schemas.openxmlformats.org/drawingml/2006/table">
            <a:tbl>
              <a:tblPr firstRow="1" firstCol="1" bandRow="1">
                <a:tableStyleId>{21E4AEA4-8DFA-4A89-87EB-49C32662AFE0}</a:tableStyleId>
              </a:tblPr>
              <a:tblGrid>
                <a:gridCol w="1897810">
                  <a:extLst>
                    <a:ext uri="{9D8B030D-6E8A-4147-A177-3AD203B41FA5}">
                      <a16:colId xmlns:a16="http://schemas.microsoft.com/office/drawing/2014/main" val="135730508"/>
                    </a:ext>
                  </a:extLst>
                </a:gridCol>
                <a:gridCol w="1897810">
                  <a:extLst>
                    <a:ext uri="{9D8B030D-6E8A-4147-A177-3AD203B41FA5}">
                      <a16:colId xmlns:a16="http://schemas.microsoft.com/office/drawing/2014/main" val="2077832791"/>
                    </a:ext>
                  </a:extLst>
                </a:gridCol>
                <a:gridCol w="1897810">
                  <a:extLst>
                    <a:ext uri="{9D8B030D-6E8A-4147-A177-3AD203B41FA5}">
                      <a16:colId xmlns:a16="http://schemas.microsoft.com/office/drawing/2014/main" val="1994673851"/>
                    </a:ext>
                  </a:extLst>
                </a:gridCol>
                <a:gridCol w="1897810">
                  <a:extLst>
                    <a:ext uri="{9D8B030D-6E8A-4147-A177-3AD203B41FA5}">
                      <a16:colId xmlns:a16="http://schemas.microsoft.com/office/drawing/2014/main" val="3990537637"/>
                    </a:ext>
                  </a:extLst>
                </a:gridCol>
                <a:gridCol w="1897810">
                  <a:extLst>
                    <a:ext uri="{9D8B030D-6E8A-4147-A177-3AD203B41FA5}">
                      <a16:colId xmlns:a16="http://schemas.microsoft.com/office/drawing/2014/main" val="3485104988"/>
                    </a:ext>
                  </a:extLst>
                </a:gridCol>
              </a:tblGrid>
              <a:tr h="0">
                <a:tc>
                  <a:txBody>
                    <a:bodyPr/>
                    <a:lstStyle/>
                    <a:p>
                      <a:pPr marL="0" marR="0">
                        <a:buNone/>
                      </a:pPr>
                      <a:r>
                        <a:rPr lang="en-US" sz="2000">
                          <a:effectLst/>
                        </a:rPr>
                        <a:t>Project size</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Capacity factor</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Total annual generation tax</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Approx. local amount revenue</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Estimated local capture %</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extLst>
                  <a:ext uri="{0D108BD9-81ED-4DB2-BD59-A6C34878D82A}">
                    <a16:rowId xmlns:a16="http://schemas.microsoft.com/office/drawing/2014/main" val="2071930232"/>
                  </a:ext>
                </a:extLst>
              </a:tr>
              <a:tr h="0">
                <a:tc>
                  <a:txBody>
                    <a:bodyPr/>
                    <a:lstStyle/>
                    <a:p>
                      <a:pPr marL="0" marR="0">
                        <a:buNone/>
                      </a:pPr>
                      <a:r>
                        <a:rPr lang="en-US" sz="2000">
                          <a:effectLst/>
                        </a:rPr>
                        <a:t>100 MW</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91%</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$478,296</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dirty="0">
                          <a:effectLst/>
                        </a:rPr>
                        <a:t>$478,296</a:t>
                      </a:r>
                      <a:endParaRPr lang="en-US" sz="2400" dirty="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effectively 100%</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extLst>
                  <a:ext uri="{0D108BD9-81ED-4DB2-BD59-A6C34878D82A}">
                    <a16:rowId xmlns:a16="http://schemas.microsoft.com/office/drawing/2014/main" val="220862275"/>
                  </a:ext>
                </a:extLst>
              </a:tr>
              <a:tr h="0">
                <a:tc>
                  <a:txBody>
                    <a:bodyPr/>
                    <a:lstStyle/>
                    <a:p>
                      <a:pPr marL="0" marR="0">
                        <a:buNone/>
                      </a:pPr>
                      <a:r>
                        <a:rPr lang="en-US" sz="2000">
                          <a:effectLst/>
                        </a:rPr>
                        <a:t>250 MW</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91%</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$1,195,740</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$800,000</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67%</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extLst>
                  <a:ext uri="{0D108BD9-81ED-4DB2-BD59-A6C34878D82A}">
                    <a16:rowId xmlns:a16="http://schemas.microsoft.com/office/drawing/2014/main" val="3942368927"/>
                  </a:ext>
                </a:extLst>
              </a:tr>
              <a:tr h="0">
                <a:tc>
                  <a:txBody>
                    <a:bodyPr/>
                    <a:lstStyle/>
                    <a:p>
                      <a:pPr marL="0" marR="0">
                        <a:buNone/>
                      </a:pPr>
                      <a:r>
                        <a:rPr lang="en-US" sz="2000">
                          <a:effectLst/>
                        </a:rPr>
                        <a:t>500 MW</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91%</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$2,391,480</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$800,000</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33%</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extLst>
                  <a:ext uri="{0D108BD9-81ED-4DB2-BD59-A6C34878D82A}">
                    <a16:rowId xmlns:a16="http://schemas.microsoft.com/office/drawing/2014/main" val="2990046172"/>
                  </a:ext>
                </a:extLst>
              </a:tr>
              <a:tr h="0">
                <a:tc>
                  <a:txBody>
                    <a:bodyPr/>
                    <a:lstStyle/>
                    <a:p>
                      <a:pPr marL="0" marR="0">
                        <a:buNone/>
                      </a:pPr>
                      <a:r>
                        <a:rPr lang="en-US" sz="2000">
                          <a:effectLst/>
                        </a:rPr>
                        <a:t>615 MW</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91%</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$2,941,520</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$800,000</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27%</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extLst>
                  <a:ext uri="{0D108BD9-81ED-4DB2-BD59-A6C34878D82A}">
                    <a16:rowId xmlns:a16="http://schemas.microsoft.com/office/drawing/2014/main" val="820765280"/>
                  </a:ext>
                </a:extLst>
              </a:tr>
              <a:tr h="0">
                <a:tc>
                  <a:txBody>
                    <a:bodyPr/>
                    <a:lstStyle/>
                    <a:p>
                      <a:pPr marL="0" marR="0">
                        <a:buNone/>
                      </a:pPr>
                      <a:r>
                        <a:rPr lang="en-US" sz="2000">
                          <a:effectLst/>
                        </a:rPr>
                        <a:t>750 MW</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91%</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$3,587,220</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$800,000</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22%</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extLst>
                  <a:ext uri="{0D108BD9-81ED-4DB2-BD59-A6C34878D82A}">
                    <a16:rowId xmlns:a16="http://schemas.microsoft.com/office/drawing/2014/main" val="866924716"/>
                  </a:ext>
                </a:extLst>
              </a:tr>
              <a:tr h="0">
                <a:tc>
                  <a:txBody>
                    <a:bodyPr/>
                    <a:lstStyle/>
                    <a:p>
                      <a:pPr marL="0" marR="0">
                        <a:buNone/>
                      </a:pPr>
                      <a:r>
                        <a:rPr lang="en-US" sz="2000" dirty="0">
                          <a:effectLst/>
                        </a:rPr>
                        <a:t>1,000 MW</a:t>
                      </a:r>
                      <a:endParaRPr lang="en-US" sz="2400" dirty="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91%</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a:effectLst/>
                        </a:rPr>
                        <a:t>$4,782,960</a:t>
                      </a:r>
                      <a:endParaRPr lang="en-US" sz="240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dirty="0">
                          <a:effectLst/>
                        </a:rPr>
                        <a:t>$800,000</a:t>
                      </a:r>
                      <a:endParaRPr lang="en-US" sz="2400" dirty="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tc>
                  <a:txBody>
                    <a:bodyPr/>
                    <a:lstStyle/>
                    <a:p>
                      <a:pPr marL="0" marR="0">
                        <a:buNone/>
                      </a:pPr>
                      <a:r>
                        <a:rPr lang="en-US" sz="2000" dirty="0">
                          <a:effectLst/>
                        </a:rPr>
                        <a:t>17%</a:t>
                      </a:r>
                      <a:endParaRPr lang="en-US" sz="2400" dirty="0">
                        <a:effectLst/>
                        <a:latin typeface="Aptos" panose="020B0004020202020204" pitchFamily="34" charset="0"/>
                        <a:ea typeface="Aptos" panose="020B0004020202020204" pitchFamily="34" charset="0"/>
                        <a:cs typeface="Aptos" panose="020B0004020202020204" pitchFamily="34" charset="0"/>
                      </a:endParaRPr>
                    </a:p>
                  </a:txBody>
                  <a:tcPr marL="9525" marR="9525" marT="9525" marB="9525" anchor="ctr"/>
                </a:tc>
                <a:extLst>
                  <a:ext uri="{0D108BD9-81ED-4DB2-BD59-A6C34878D82A}">
                    <a16:rowId xmlns:a16="http://schemas.microsoft.com/office/drawing/2014/main" val="4214294072"/>
                  </a:ext>
                </a:extLst>
              </a:tr>
            </a:tbl>
          </a:graphicData>
        </a:graphic>
      </p:graphicFrame>
    </p:spTree>
    <p:extLst>
      <p:ext uri="{BB962C8B-B14F-4D97-AF65-F5344CB8AC3E}">
        <p14:creationId xmlns:p14="http://schemas.microsoft.com/office/powerpoint/2010/main" val="975355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E74BD-82B8-47EC-F0C6-C2402F40584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CFB3CD3-3FD6-3ABA-8B64-E054EEDC9338}"/>
              </a:ext>
            </a:extLst>
          </p:cNvPr>
          <p:cNvSpPr>
            <a:spLocks noGrp="1"/>
          </p:cNvSpPr>
          <p:nvPr>
            <p:ph type="body" sz="quarter" idx="12"/>
          </p:nvPr>
        </p:nvSpPr>
        <p:spPr/>
        <p:txBody>
          <a:bodyPr/>
          <a:lstStyle/>
          <a:p>
            <a:r>
              <a:rPr lang="en-US" dirty="0">
                <a:hlinkClick r:id="rId2"/>
              </a:rPr>
              <a:t>https://revenue.iowa.gov/taxes/tax-guidance/property-tax/utility-replacement-tax-basics</a:t>
            </a:r>
            <a:endParaRPr lang="en-US" dirty="0"/>
          </a:p>
        </p:txBody>
      </p:sp>
      <p:sp>
        <p:nvSpPr>
          <p:cNvPr id="3" name="Title 2">
            <a:extLst>
              <a:ext uri="{FF2B5EF4-FFF2-40B4-BE49-F238E27FC236}">
                <a16:creationId xmlns:a16="http://schemas.microsoft.com/office/drawing/2014/main" id="{A1112DA9-93B0-D4CD-7964-557B144B15D8}"/>
              </a:ext>
            </a:extLst>
          </p:cNvPr>
          <p:cNvSpPr>
            <a:spLocks noGrp="1"/>
          </p:cNvSpPr>
          <p:nvPr>
            <p:ph type="title"/>
          </p:nvPr>
        </p:nvSpPr>
        <p:spPr/>
        <p:txBody>
          <a:bodyPr/>
          <a:lstStyle/>
          <a:p>
            <a:r>
              <a:rPr lang="en-US" dirty="0"/>
              <a:t>Operations: State Tax</a:t>
            </a:r>
          </a:p>
        </p:txBody>
      </p:sp>
      <p:sp>
        <p:nvSpPr>
          <p:cNvPr id="6" name="Content Placeholder 5">
            <a:extLst>
              <a:ext uri="{FF2B5EF4-FFF2-40B4-BE49-F238E27FC236}">
                <a16:creationId xmlns:a16="http://schemas.microsoft.com/office/drawing/2014/main" id="{9E01FFE1-59DC-D32A-8CA3-57B0DCDADE9C}"/>
              </a:ext>
            </a:extLst>
          </p:cNvPr>
          <p:cNvSpPr>
            <a:spLocks noGrp="1"/>
          </p:cNvSpPr>
          <p:nvPr>
            <p:ph sz="quarter" idx="11"/>
          </p:nvPr>
        </p:nvSpPr>
        <p:spPr>
          <a:xfrm>
            <a:off x="513140" y="1566672"/>
            <a:ext cx="11011203" cy="4474762"/>
          </a:xfrm>
        </p:spPr>
        <p:txBody>
          <a:bodyPr/>
          <a:lstStyle/>
          <a:p>
            <a:r>
              <a:rPr lang="en-US" dirty="0"/>
              <a:t>Statewide Property Tax</a:t>
            </a:r>
          </a:p>
          <a:p>
            <a:pPr lvl="1"/>
            <a:r>
              <a:rPr lang="en-US" dirty="0"/>
              <a:t>$0.03/$1000 goes to the state and is not allocated locally</a:t>
            </a:r>
          </a:p>
          <a:p>
            <a:pPr lvl="1"/>
            <a:r>
              <a:rPr lang="en-US" dirty="0"/>
              <a:t>Intention is to recover costs of administering the utility tax</a:t>
            </a:r>
          </a:p>
          <a:p>
            <a:pPr lvl="1"/>
            <a:r>
              <a:rPr lang="en-US" dirty="0"/>
              <a:t>Typically, depreciated assets are 20% of original value</a:t>
            </a:r>
          </a:p>
          <a:p>
            <a:pPr lvl="1"/>
            <a:r>
              <a:rPr lang="en-US" dirty="0"/>
              <a:t>$2 Billion SMR</a:t>
            </a:r>
          </a:p>
          <a:p>
            <a:pPr lvl="2"/>
            <a:r>
              <a:rPr lang="en-US" dirty="0"/>
              <a:t>May start around $60 k</a:t>
            </a:r>
          </a:p>
          <a:p>
            <a:pPr lvl="2"/>
            <a:r>
              <a:rPr lang="en-US" dirty="0"/>
              <a:t>May end around $12 k</a:t>
            </a:r>
          </a:p>
          <a:p>
            <a:pPr lvl="1"/>
            <a:r>
              <a:rPr lang="en-US" dirty="0"/>
              <a:t>$6 Billion GW-scale reactor</a:t>
            </a:r>
          </a:p>
          <a:p>
            <a:pPr lvl="2"/>
            <a:r>
              <a:rPr lang="en-US" dirty="0"/>
              <a:t>May start around $180 k</a:t>
            </a:r>
          </a:p>
          <a:p>
            <a:pPr lvl="2"/>
            <a:r>
              <a:rPr lang="en-US" dirty="0"/>
              <a:t>May end around $36 k</a:t>
            </a:r>
          </a:p>
          <a:p>
            <a:r>
              <a:rPr lang="en-US" dirty="0"/>
              <a:t>As previously mentioned, state may receive part of the generation tax too</a:t>
            </a:r>
          </a:p>
        </p:txBody>
      </p:sp>
    </p:spTree>
    <p:extLst>
      <p:ext uri="{BB962C8B-B14F-4D97-AF65-F5344CB8AC3E}">
        <p14:creationId xmlns:p14="http://schemas.microsoft.com/office/powerpoint/2010/main" val="4094765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8BD385-798E-EE1A-4412-573B1C02CECB}"/>
              </a:ext>
            </a:extLst>
          </p:cNvPr>
          <p:cNvSpPr>
            <a:spLocks noGrp="1"/>
          </p:cNvSpPr>
          <p:nvPr>
            <p:ph type="body" sz="quarter" idx="12"/>
          </p:nvPr>
        </p:nvSpPr>
        <p:spPr/>
        <p:txBody>
          <a:bodyPr/>
          <a:lstStyle/>
          <a:p>
            <a:r>
              <a:rPr lang="en-US" u="sng" dirty="0">
                <a:hlinkClick r:id="rId2"/>
              </a:rPr>
              <a:t>https://www.legis.iowa.gov/docs/publications/AMDI/91/H8495.pdf</a:t>
            </a:r>
            <a:endParaRPr lang="en-US" dirty="0"/>
          </a:p>
        </p:txBody>
      </p:sp>
      <p:sp>
        <p:nvSpPr>
          <p:cNvPr id="3" name="Content Placeholder 2">
            <a:extLst>
              <a:ext uri="{FF2B5EF4-FFF2-40B4-BE49-F238E27FC236}">
                <a16:creationId xmlns:a16="http://schemas.microsoft.com/office/drawing/2014/main" id="{1EBEB520-33CB-2706-B4D1-260D9AC155BD}"/>
              </a:ext>
            </a:extLst>
          </p:cNvPr>
          <p:cNvSpPr>
            <a:spLocks noGrp="1"/>
          </p:cNvSpPr>
          <p:nvPr>
            <p:ph sz="quarter" idx="11"/>
          </p:nvPr>
        </p:nvSpPr>
        <p:spPr>
          <a:xfrm>
            <a:off x="513140" y="1814286"/>
            <a:ext cx="5582859" cy="4227148"/>
          </a:xfrm>
        </p:spPr>
        <p:txBody>
          <a:bodyPr/>
          <a:lstStyle/>
          <a:p>
            <a:r>
              <a:rPr lang="en-US" dirty="0"/>
              <a:t>New task force will re-evaluate the Utility replacement taxes including</a:t>
            </a:r>
          </a:p>
          <a:p>
            <a:pPr lvl="1"/>
            <a:r>
              <a:rPr lang="en-US" dirty="0"/>
              <a:t>Generation Tax</a:t>
            </a:r>
          </a:p>
          <a:p>
            <a:pPr lvl="1"/>
            <a:r>
              <a:rPr lang="en-US" dirty="0"/>
              <a:t>Transmission Tax</a:t>
            </a:r>
          </a:p>
          <a:p>
            <a:pPr lvl="1"/>
            <a:r>
              <a:rPr lang="en-US" dirty="0"/>
              <a:t>Delivery Tax</a:t>
            </a:r>
          </a:p>
          <a:p>
            <a:pPr lvl="1"/>
            <a:r>
              <a:rPr lang="en-US" dirty="0"/>
              <a:t>(Statewide property tax) – possibly a separate task force</a:t>
            </a:r>
          </a:p>
        </p:txBody>
      </p:sp>
      <p:sp>
        <p:nvSpPr>
          <p:cNvPr id="4" name="Title 3">
            <a:extLst>
              <a:ext uri="{FF2B5EF4-FFF2-40B4-BE49-F238E27FC236}">
                <a16:creationId xmlns:a16="http://schemas.microsoft.com/office/drawing/2014/main" id="{9C9A3E7A-CD1D-448E-74AE-6ACFAD4550C1}"/>
              </a:ext>
            </a:extLst>
          </p:cNvPr>
          <p:cNvSpPr>
            <a:spLocks noGrp="1"/>
          </p:cNvSpPr>
          <p:nvPr>
            <p:ph type="title"/>
          </p:nvPr>
        </p:nvSpPr>
        <p:spPr/>
        <p:txBody>
          <a:bodyPr/>
          <a:lstStyle/>
          <a:p>
            <a:r>
              <a:rPr lang="en-US" dirty="0"/>
              <a:t>New Task Force: Utility Replacement Tax</a:t>
            </a:r>
          </a:p>
        </p:txBody>
      </p:sp>
      <p:pic>
        <p:nvPicPr>
          <p:cNvPr id="6" name="Picture 5">
            <a:extLst>
              <a:ext uri="{FF2B5EF4-FFF2-40B4-BE49-F238E27FC236}">
                <a16:creationId xmlns:a16="http://schemas.microsoft.com/office/drawing/2014/main" id="{591794A2-08AB-5EE9-B0CC-D0E70350B604}"/>
              </a:ext>
            </a:extLst>
          </p:cNvPr>
          <p:cNvPicPr>
            <a:picLocks noChangeAspect="1"/>
          </p:cNvPicPr>
          <p:nvPr/>
        </p:nvPicPr>
        <p:blipFill>
          <a:blip r:embed="rId3"/>
          <a:stretch>
            <a:fillRect/>
          </a:stretch>
        </p:blipFill>
        <p:spPr>
          <a:xfrm>
            <a:off x="6544662" y="2229297"/>
            <a:ext cx="4568391" cy="3812137"/>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A502230E-E0A5-D873-774D-88E203222C37}"/>
              </a:ext>
            </a:extLst>
          </p:cNvPr>
          <p:cNvSpPr txBox="1"/>
          <p:nvPr/>
        </p:nvSpPr>
        <p:spPr>
          <a:xfrm>
            <a:off x="7338252" y="1636699"/>
            <a:ext cx="3012141" cy="369332"/>
          </a:xfrm>
          <a:prstGeom prst="rect">
            <a:avLst/>
          </a:prstGeom>
          <a:noFill/>
        </p:spPr>
        <p:txBody>
          <a:bodyPr wrap="square" rtlCol="0">
            <a:spAutoFit/>
          </a:bodyPr>
          <a:lstStyle/>
          <a:p>
            <a:r>
              <a:rPr lang="en-US" b="1" dirty="0"/>
              <a:t>HB 8495 Amendment</a:t>
            </a:r>
          </a:p>
        </p:txBody>
      </p:sp>
    </p:spTree>
    <p:extLst>
      <p:ext uri="{BB962C8B-B14F-4D97-AF65-F5344CB8AC3E}">
        <p14:creationId xmlns:p14="http://schemas.microsoft.com/office/powerpoint/2010/main" val="3291984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C70DA-F104-2B07-FFD3-C78CEC2444F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F35CB5B-311E-59EA-2B58-43EC30C2D546}"/>
              </a:ext>
            </a:extLst>
          </p:cNvPr>
          <p:cNvSpPr>
            <a:spLocks noGrp="1"/>
          </p:cNvSpPr>
          <p:nvPr>
            <p:ph type="ctrTitle"/>
          </p:nvPr>
        </p:nvSpPr>
        <p:spPr/>
        <p:txBody>
          <a:bodyPr/>
          <a:lstStyle/>
          <a:p>
            <a:r>
              <a:rPr lang="en-US" dirty="0"/>
              <a:t>Other states’ waste policies</a:t>
            </a:r>
          </a:p>
        </p:txBody>
      </p:sp>
    </p:spTree>
    <p:extLst>
      <p:ext uri="{BB962C8B-B14F-4D97-AF65-F5344CB8AC3E}">
        <p14:creationId xmlns:p14="http://schemas.microsoft.com/office/powerpoint/2010/main" val="1156664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0FFC0-9834-5AB0-C9D9-974313769A2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8D00EB5-10A4-AAB5-56D6-8F92304D8818}"/>
              </a:ext>
            </a:extLst>
          </p:cNvPr>
          <p:cNvSpPr>
            <a:spLocks noGrp="1"/>
          </p:cNvSpPr>
          <p:nvPr>
            <p:ph type="body" sz="quarter" idx="12"/>
          </p:nvPr>
        </p:nvSpPr>
        <p:spPr/>
        <p:txBody>
          <a:bodyPr/>
          <a:lstStyle/>
          <a:p>
            <a:endParaRPr lang="en-US"/>
          </a:p>
        </p:txBody>
      </p:sp>
      <p:sp>
        <p:nvSpPr>
          <p:cNvPr id="4" name="Content Placeholder 3">
            <a:extLst>
              <a:ext uri="{FF2B5EF4-FFF2-40B4-BE49-F238E27FC236}">
                <a16:creationId xmlns:a16="http://schemas.microsoft.com/office/drawing/2014/main" id="{380F49C7-BAFA-F754-3EED-853F7649FD80}"/>
              </a:ext>
            </a:extLst>
          </p:cNvPr>
          <p:cNvSpPr>
            <a:spLocks noGrp="1"/>
          </p:cNvSpPr>
          <p:nvPr>
            <p:ph sz="quarter" idx="11"/>
          </p:nvPr>
        </p:nvSpPr>
        <p:spPr>
          <a:xfrm>
            <a:off x="365760" y="1566672"/>
            <a:ext cx="10293532" cy="4474762"/>
          </a:xfrm>
        </p:spPr>
        <p:txBody>
          <a:bodyPr/>
          <a:lstStyle/>
          <a:p>
            <a:pPr lvl="1"/>
            <a:r>
              <a:rPr lang="en-US" sz="2400" dirty="0"/>
              <a:t>Source: B. </a:t>
            </a:r>
            <a:r>
              <a:rPr lang="en-US" sz="2400" dirty="0" err="1"/>
              <a:t>Meisheid</a:t>
            </a:r>
            <a:r>
              <a:rPr lang="en-US" sz="2400" dirty="0"/>
              <a:t> and J. McCalley</a:t>
            </a:r>
          </a:p>
          <a:p>
            <a:pPr lvl="1"/>
            <a:r>
              <a:rPr lang="en-US" sz="2400" dirty="0"/>
              <a:t>Question: </a:t>
            </a:r>
          </a:p>
          <a:p>
            <a:pPr lvl="2"/>
            <a:r>
              <a:rPr lang="en-US" sz="2000" dirty="0"/>
              <a:t>How do we make sure communities aren’t left with nuclear waste if DOE doesn’t come through on their contract to manage the waste</a:t>
            </a:r>
          </a:p>
          <a:p>
            <a:pPr lvl="2"/>
            <a:r>
              <a:rPr lang="en-US" sz="2000" dirty="0"/>
              <a:t>What is Iowa’s role in all of this?</a:t>
            </a:r>
          </a:p>
          <a:p>
            <a:pPr lvl="1"/>
            <a:r>
              <a:rPr lang="en-US" sz="2400" dirty="0"/>
              <a:t>Background: Presentation @ Task Force meeting #3 from M Juckett </a:t>
            </a:r>
          </a:p>
          <a:p>
            <a:endParaRPr lang="en-US" dirty="0"/>
          </a:p>
        </p:txBody>
      </p:sp>
      <p:sp>
        <p:nvSpPr>
          <p:cNvPr id="3" name="Title 2">
            <a:extLst>
              <a:ext uri="{FF2B5EF4-FFF2-40B4-BE49-F238E27FC236}">
                <a16:creationId xmlns:a16="http://schemas.microsoft.com/office/drawing/2014/main" id="{32851BEE-D202-D278-9252-3F8097B27E57}"/>
              </a:ext>
            </a:extLst>
          </p:cNvPr>
          <p:cNvSpPr>
            <a:spLocks noGrp="1"/>
          </p:cNvSpPr>
          <p:nvPr>
            <p:ph type="title"/>
          </p:nvPr>
        </p:nvSpPr>
        <p:spPr/>
        <p:txBody>
          <a:bodyPr/>
          <a:lstStyle/>
          <a:p>
            <a:r>
              <a:rPr lang="en-US" dirty="0"/>
              <a:t>Question</a:t>
            </a:r>
          </a:p>
        </p:txBody>
      </p:sp>
      <p:pic>
        <p:nvPicPr>
          <p:cNvPr id="6" name="Picture 5">
            <a:extLst>
              <a:ext uri="{FF2B5EF4-FFF2-40B4-BE49-F238E27FC236}">
                <a16:creationId xmlns:a16="http://schemas.microsoft.com/office/drawing/2014/main" id="{A5E0DA10-6F92-C401-E6AD-AA41665F3B2C}"/>
              </a:ext>
            </a:extLst>
          </p:cNvPr>
          <p:cNvPicPr>
            <a:picLocks noChangeAspect="1"/>
          </p:cNvPicPr>
          <p:nvPr/>
        </p:nvPicPr>
        <p:blipFill>
          <a:blip r:embed="rId2"/>
          <a:stretch>
            <a:fillRect/>
          </a:stretch>
        </p:blipFill>
        <p:spPr>
          <a:xfrm>
            <a:off x="1178374" y="3804053"/>
            <a:ext cx="4645097" cy="261577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F7B8C51-D99B-AABD-898A-036AADC8D795}"/>
              </a:ext>
            </a:extLst>
          </p:cNvPr>
          <p:cNvPicPr>
            <a:picLocks noChangeAspect="1"/>
          </p:cNvPicPr>
          <p:nvPr/>
        </p:nvPicPr>
        <p:blipFill>
          <a:blip r:embed="rId3"/>
          <a:stretch>
            <a:fillRect/>
          </a:stretch>
        </p:blipFill>
        <p:spPr>
          <a:xfrm>
            <a:off x="6560890" y="3804053"/>
            <a:ext cx="4660611" cy="2615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5122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DBDC12-3A5C-67A9-B106-7266DD455D07}"/>
              </a:ext>
            </a:extLst>
          </p:cNvPr>
          <p:cNvSpPr>
            <a:spLocks noGrp="1"/>
          </p:cNvSpPr>
          <p:nvPr>
            <p:ph type="body" sz="quarter" idx="12"/>
          </p:nvPr>
        </p:nvSpPr>
        <p:spPr/>
        <p:txBody>
          <a:bodyPr/>
          <a:lstStyle/>
          <a:p>
            <a:r>
              <a:rPr lang="en-US" dirty="0">
                <a:hlinkClick r:id="rId2"/>
              </a:rPr>
              <a:t>https://wyoleg.gov/InterimCommittee/2023/09-2023071715-01NuclearRegulatoryOverviewforStateLegislatures-2023.pdf</a:t>
            </a:r>
            <a:r>
              <a:rPr lang="en-US" dirty="0"/>
              <a:t>, </a:t>
            </a:r>
            <a:r>
              <a:rPr lang="en-US" dirty="0">
                <a:hlinkClick r:id="rId3"/>
              </a:rPr>
              <a:t>https://files.dep.state.pa.us/PublicParticipation/Citizens%20Advisory%20Council/CACPortalFiles/Meetings/2018_02/Nuclear%20Fee%20Report%20to%20General%20Assembly%202017.pdf</a:t>
            </a:r>
            <a:r>
              <a:rPr lang="en-US" dirty="0"/>
              <a:t> </a:t>
            </a:r>
          </a:p>
        </p:txBody>
      </p:sp>
      <p:sp>
        <p:nvSpPr>
          <p:cNvPr id="3" name="Content Placeholder 2">
            <a:extLst>
              <a:ext uri="{FF2B5EF4-FFF2-40B4-BE49-F238E27FC236}">
                <a16:creationId xmlns:a16="http://schemas.microsoft.com/office/drawing/2014/main" id="{5F741288-38B5-B979-313C-2F7238F1AAB1}"/>
              </a:ext>
            </a:extLst>
          </p:cNvPr>
          <p:cNvSpPr>
            <a:spLocks noGrp="1"/>
          </p:cNvSpPr>
          <p:nvPr>
            <p:ph sz="quarter" idx="11"/>
          </p:nvPr>
        </p:nvSpPr>
        <p:spPr>
          <a:xfrm>
            <a:off x="513140" y="1690914"/>
            <a:ext cx="11272460" cy="4350520"/>
          </a:xfrm>
        </p:spPr>
        <p:txBody>
          <a:bodyPr/>
          <a:lstStyle/>
          <a:p>
            <a:r>
              <a:rPr lang="en-US" dirty="0"/>
              <a:t>Pennsylvania 35 P.S. § 7110.402</a:t>
            </a:r>
          </a:p>
          <a:p>
            <a:pPr lvl="1"/>
            <a:r>
              <a:rPr lang="en-US" dirty="0"/>
              <a:t>$650,000 per Nuclear power plant</a:t>
            </a:r>
          </a:p>
          <a:p>
            <a:pPr lvl="1"/>
            <a:r>
              <a:rPr lang="en-US" dirty="0"/>
              <a:t>Requires DEP to:</a:t>
            </a:r>
          </a:p>
          <a:p>
            <a:pPr lvl="2"/>
            <a:r>
              <a:rPr lang="en-US" dirty="0"/>
              <a:t>Radiation protection through the registration, licensing and regulation of radiation sources (e.g., X-ray equipment and radioactive materials); </a:t>
            </a:r>
          </a:p>
          <a:p>
            <a:pPr lvl="2"/>
            <a:r>
              <a:rPr lang="en-US" dirty="0"/>
              <a:t>Environmental radiation monitoring in the proximity of the NPP sites and other locations throughout the commonwealth; </a:t>
            </a:r>
          </a:p>
          <a:p>
            <a:pPr lvl="2"/>
            <a:r>
              <a:rPr lang="en-US" dirty="0"/>
              <a:t>Independent monitoring and evaluation of NPP sites; </a:t>
            </a:r>
          </a:p>
          <a:p>
            <a:pPr lvl="2"/>
            <a:r>
              <a:rPr lang="en-US" dirty="0"/>
              <a:t>Establishing and maintaining a technical emergency radiation response capability to respond to accidents at NPP sites or at any other location throughout the commonwealth.</a:t>
            </a:r>
          </a:p>
          <a:p>
            <a:pPr lvl="1"/>
            <a:r>
              <a:rPr lang="en-US" dirty="0"/>
              <a:t>2017 review showed that expenses are equal to revenues for these activities.</a:t>
            </a:r>
          </a:p>
          <a:p>
            <a:pPr lvl="1"/>
            <a:r>
              <a:rPr lang="en-US" dirty="0"/>
              <a:t>Statute requires regular Reviews</a:t>
            </a:r>
          </a:p>
        </p:txBody>
      </p:sp>
      <p:sp>
        <p:nvSpPr>
          <p:cNvPr id="4" name="Title 3">
            <a:extLst>
              <a:ext uri="{FF2B5EF4-FFF2-40B4-BE49-F238E27FC236}">
                <a16:creationId xmlns:a16="http://schemas.microsoft.com/office/drawing/2014/main" id="{8BC25395-C7B2-8EFE-42DC-1377CB04E8E2}"/>
              </a:ext>
            </a:extLst>
          </p:cNvPr>
          <p:cNvSpPr>
            <a:spLocks noGrp="1"/>
          </p:cNvSpPr>
          <p:nvPr>
            <p:ph type="title"/>
          </p:nvPr>
        </p:nvSpPr>
        <p:spPr/>
        <p:txBody>
          <a:bodyPr/>
          <a:lstStyle/>
          <a:p>
            <a:r>
              <a:rPr lang="en-US" dirty="0"/>
              <a:t>State Policies	</a:t>
            </a:r>
          </a:p>
        </p:txBody>
      </p:sp>
    </p:spTree>
    <p:extLst>
      <p:ext uri="{BB962C8B-B14F-4D97-AF65-F5344CB8AC3E}">
        <p14:creationId xmlns:p14="http://schemas.microsoft.com/office/powerpoint/2010/main" val="4079801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91CFF-D6E5-F973-6243-EB133913795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16F58D-9E01-7B3C-AF48-40F5892F9984}"/>
              </a:ext>
            </a:extLst>
          </p:cNvPr>
          <p:cNvSpPr>
            <a:spLocks noGrp="1"/>
          </p:cNvSpPr>
          <p:nvPr>
            <p:ph type="body" sz="quarter" idx="12"/>
          </p:nvPr>
        </p:nvSpPr>
        <p:spPr/>
        <p:txBody>
          <a:bodyPr/>
          <a:lstStyle/>
          <a:p>
            <a:r>
              <a:rPr lang="en-US" dirty="0">
                <a:hlinkClick r:id="rId2"/>
              </a:rPr>
              <a:t>https://wyoleg.gov/InterimCommittee/2023/09-2023071715-01NuclearRegulatoryOverviewforStateLegislatures-2023.pdf</a:t>
            </a:r>
            <a:r>
              <a:rPr lang="en-US" dirty="0"/>
              <a:t>, </a:t>
            </a:r>
            <a:r>
              <a:rPr lang="en-US" dirty="0">
                <a:hlinkClick r:id="rId3"/>
              </a:rPr>
              <a:t>https://www.revisor.mn.gov/statutes/cite/116C.779</a:t>
            </a:r>
            <a:r>
              <a:rPr lang="en-US" dirty="0"/>
              <a:t> </a:t>
            </a:r>
          </a:p>
        </p:txBody>
      </p:sp>
      <p:sp>
        <p:nvSpPr>
          <p:cNvPr id="3" name="Content Placeholder 2">
            <a:extLst>
              <a:ext uri="{FF2B5EF4-FFF2-40B4-BE49-F238E27FC236}">
                <a16:creationId xmlns:a16="http://schemas.microsoft.com/office/drawing/2014/main" id="{B6899434-0B4C-1C4A-6145-51AACE4D8A38}"/>
              </a:ext>
            </a:extLst>
          </p:cNvPr>
          <p:cNvSpPr>
            <a:spLocks noGrp="1"/>
          </p:cNvSpPr>
          <p:nvPr>
            <p:ph sz="quarter" idx="11"/>
          </p:nvPr>
        </p:nvSpPr>
        <p:spPr>
          <a:xfrm>
            <a:off x="513140" y="1690914"/>
            <a:ext cx="11272460" cy="4350520"/>
          </a:xfrm>
        </p:spPr>
        <p:txBody>
          <a:bodyPr/>
          <a:lstStyle/>
          <a:p>
            <a:r>
              <a:rPr lang="en-US" dirty="0"/>
              <a:t>Many states tax low-level radioactive waste to recover costs</a:t>
            </a:r>
          </a:p>
          <a:p>
            <a:pPr lvl="1"/>
            <a:r>
              <a:rPr lang="en-US" dirty="0"/>
              <a:t>Utah, Illinois, e.g.</a:t>
            </a:r>
          </a:p>
          <a:p>
            <a:r>
              <a:rPr lang="en-US" dirty="0"/>
              <a:t>Minnesota (Minn. Rev. Stat. 116C.779) </a:t>
            </a:r>
          </a:p>
          <a:p>
            <a:pPr lvl="1"/>
            <a:r>
              <a:rPr lang="en-US" dirty="0"/>
              <a:t> Prairie Island</a:t>
            </a:r>
          </a:p>
          <a:p>
            <a:pPr lvl="2"/>
            <a:r>
              <a:rPr lang="en-US" dirty="0"/>
              <a:t>$500,000 per spent fuel cask per year while in operation</a:t>
            </a:r>
          </a:p>
          <a:p>
            <a:pPr lvl="2"/>
            <a:r>
              <a:rPr lang="en-US" dirty="0"/>
              <a:t>$7.5 million per year while not in operation (if no good faith effort was made to remove spent fuel)</a:t>
            </a:r>
          </a:p>
          <a:p>
            <a:pPr lvl="1"/>
            <a:r>
              <a:rPr lang="en-US" dirty="0"/>
              <a:t>Monticello</a:t>
            </a:r>
          </a:p>
          <a:p>
            <a:pPr lvl="2"/>
            <a:r>
              <a:rPr lang="en-US" dirty="0"/>
              <a:t>$350,000 per spent fuel cask per year while in operation</a:t>
            </a:r>
          </a:p>
          <a:p>
            <a:pPr lvl="2"/>
            <a:r>
              <a:rPr lang="en-US" dirty="0"/>
              <a:t>$5.25 million per year while not in operation (if no good faith effort was made to remove spent fuel)</a:t>
            </a:r>
          </a:p>
          <a:p>
            <a:pPr lvl="1"/>
            <a:r>
              <a:rPr lang="en-US" dirty="0"/>
              <a:t>Fund will be used for: Renewable R&amp;D, grid modernization efforts, innovative energy projects</a:t>
            </a:r>
          </a:p>
        </p:txBody>
      </p:sp>
      <p:sp>
        <p:nvSpPr>
          <p:cNvPr id="4" name="Title 3">
            <a:extLst>
              <a:ext uri="{FF2B5EF4-FFF2-40B4-BE49-F238E27FC236}">
                <a16:creationId xmlns:a16="http://schemas.microsoft.com/office/drawing/2014/main" id="{B18E9AD2-DC2D-396B-4D10-1BFF6D0D0187}"/>
              </a:ext>
            </a:extLst>
          </p:cNvPr>
          <p:cNvSpPr>
            <a:spLocks noGrp="1"/>
          </p:cNvSpPr>
          <p:nvPr>
            <p:ph type="title"/>
          </p:nvPr>
        </p:nvSpPr>
        <p:spPr/>
        <p:txBody>
          <a:bodyPr/>
          <a:lstStyle/>
          <a:p>
            <a:r>
              <a:rPr lang="en-US" dirty="0"/>
              <a:t>State Policies	</a:t>
            </a:r>
          </a:p>
        </p:txBody>
      </p:sp>
    </p:spTree>
    <p:extLst>
      <p:ext uri="{BB962C8B-B14F-4D97-AF65-F5344CB8AC3E}">
        <p14:creationId xmlns:p14="http://schemas.microsoft.com/office/powerpoint/2010/main" val="469327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C7E53-93C4-6790-2E72-D5731931BF6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3277228-CCB5-94DF-8377-0EB6B5420715}"/>
              </a:ext>
            </a:extLst>
          </p:cNvPr>
          <p:cNvSpPr>
            <a:spLocks noGrp="1"/>
          </p:cNvSpPr>
          <p:nvPr>
            <p:ph type="body" sz="quarter" idx="12"/>
          </p:nvPr>
        </p:nvSpPr>
        <p:spPr>
          <a:xfrm>
            <a:off x="4194241" y="6544071"/>
            <a:ext cx="6539073" cy="310260"/>
          </a:xfrm>
        </p:spPr>
        <p:txBody>
          <a:bodyPr/>
          <a:lstStyle/>
          <a:p>
            <a:r>
              <a:rPr lang="en-US" dirty="0">
                <a:hlinkClick r:id="rId2"/>
              </a:rPr>
              <a:t>https://legislature.maine.gov/statutes/22/title22sec668.html</a:t>
            </a:r>
            <a:r>
              <a:rPr lang="en-US" dirty="0"/>
              <a:t>, </a:t>
            </a:r>
            <a:r>
              <a:rPr lang="en-US" dirty="0">
                <a:hlinkClick r:id="rId3"/>
              </a:rPr>
              <a:t>https://legislature.maine.gov/statutes/22/title22sec669.html</a:t>
            </a:r>
            <a:r>
              <a:rPr lang="en-US" dirty="0"/>
              <a:t> , https://codes.findlaw.com/il/chapter-420-nuclear-safety/il-st-sect-420-5-4/</a:t>
            </a:r>
          </a:p>
        </p:txBody>
      </p:sp>
      <p:sp>
        <p:nvSpPr>
          <p:cNvPr id="3" name="Content Placeholder 2">
            <a:extLst>
              <a:ext uri="{FF2B5EF4-FFF2-40B4-BE49-F238E27FC236}">
                <a16:creationId xmlns:a16="http://schemas.microsoft.com/office/drawing/2014/main" id="{AE675CE2-8985-5E40-2C23-4E170BE8D361}"/>
              </a:ext>
            </a:extLst>
          </p:cNvPr>
          <p:cNvSpPr>
            <a:spLocks noGrp="1"/>
          </p:cNvSpPr>
          <p:nvPr>
            <p:ph sz="quarter" idx="11"/>
          </p:nvPr>
        </p:nvSpPr>
        <p:spPr>
          <a:xfrm>
            <a:off x="513140" y="1690914"/>
            <a:ext cx="11272460" cy="4350520"/>
          </a:xfrm>
        </p:spPr>
        <p:txBody>
          <a:bodyPr/>
          <a:lstStyle/>
          <a:p>
            <a:r>
              <a:rPr lang="en-US" dirty="0"/>
              <a:t>Maine (Chapter 159-A: STATE NUCLEAR SAFETY PROGRAM §668. Interim Spent Fuel Storage Facility Oversight Fund)</a:t>
            </a:r>
          </a:p>
          <a:p>
            <a:pPr lvl="1"/>
            <a:r>
              <a:rPr lang="en-US" dirty="0"/>
              <a:t>Fee collected to cover costs of: </a:t>
            </a:r>
          </a:p>
          <a:p>
            <a:pPr lvl="2"/>
            <a:r>
              <a:rPr lang="en-US" dirty="0"/>
              <a:t>safety, radiation, and environmental monitoring</a:t>
            </a:r>
          </a:p>
          <a:p>
            <a:pPr lvl="2"/>
            <a:r>
              <a:rPr lang="en-US" dirty="0"/>
              <a:t>security or other oversight-related activities related to the decommissioning of a nuclear power plant</a:t>
            </a:r>
          </a:p>
          <a:p>
            <a:pPr lvl="2"/>
            <a:r>
              <a:rPr lang="en-US" dirty="0"/>
              <a:t>costs incurred by agencies with respect to federal or state proceedings</a:t>
            </a:r>
          </a:p>
          <a:p>
            <a:pPr lvl="1"/>
            <a:r>
              <a:rPr lang="en-US" dirty="0"/>
              <a:t>$220,000 per year for each interim nuclear waste storage facility</a:t>
            </a:r>
          </a:p>
          <a:p>
            <a:pPr lvl="1"/>
            <a:r>
              <a:rPr lang="en-US" dirty="0"/>
              <a:t>Goals:</a:t>
            </a:r>
          </a:p>
          <a:p>
            <a:pPr lvl="2"/>
            <a:r>
              <a:rPr lang="en-US" dirty="0"/>
              <a:t>Protect the public</a:t>
            </a:r>
          </a:p>
          <a:p>
            <a:pPr lvl="2"/>
            <a:r>
              <a:rPr lang="en-US" dirty="0"/>
              <a:t>Timely removal by the Department of Energy</a:t>
            </a:r>
          </a:p>
          <a:p>
            <a:r>
              <a:rPr lang="en-US" dirty="0"/>
              <a:t>Illinois </a:t>
            </a:r>
          </a:p>
          <a:p>
            <a:pPr lvl="1"/>
            <a:r>
              <a:rPr lang="en-US" dirty="0"/>
              <a:t>Various fees based on license date; </a:t>
            </a:r>
          </a:p>
          <a:p>
            <a:pPr lvl="1"/>
            <a:r>
              <a:rPr lang="en-US" dirty="0"/>
              <a:t>Local govts apply to cover costs related to planning/preparing for </a:t>
            </a:r>
            <a:r>
              <a:rPr lang="en-US" dirty="0" err="1"/>
              <a:t>nuc</a:t>
            </a:r>
            <a:r>
              <a:rPr lang="en-US" dirty="0"/>
              <a:t>. accident.</a:t>
            </a:r>
          </a:p>
        </p:txBody>
      </p:sp>
      <p:sp>
        <p:nvSpPr>
          <p:cNvPr id="4" name="Title 3">
            <a:extLst>
              <a:ext uri="{FF2B5EF4-FFF2-40B4-BE49-F238E27FC236}">
                <a16:creationId xmlns:a16="http://schemas.microsoft.com/office/drawing/2014/main" id="{5892CD92-2F4C-893C-257A-9F528E6465B8}"/>
              </a:ext>
            </a:extLst>
          </p:cNvPr>
          <p:cNvSpPr>
            <a:spLocks noGrp="1"/>
          </p:cNvSpPr>
          <p:nvPr>
            <p:ph type="title"/>
          </p:nvPr>
        </p:nvSpPr>
        <p:spPr/>
        <p:txBody>
          <a:bodyPr/>
          <a:lstStyle/>
          <a:p>
            <a:r>
              <a:rPr lang="en-US" dirty="0"/>
              <a:t>State Policies	</a:t>
            </a:r>
          </a:p>
        </p:txBody>
      </p:sp>
    </p:spTree>
    <p:extLst>
      <p:ext uri="{BB962C8B-B14F-4D97-AF65-F5344CB8AC3E}">
        <p14:creationId xmlns:p14="http://schemas.microsoft.com/office/powerpoint/2010/main" val="88958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084C6-0EFD-70BB-D7FA-744469F6A78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31D18DF-8E94-6323-19DC-FA86C2BF0849}"/>
              </a:ext>
            </a:extLst>
          </p:cNvPr>
          <p:cNvSpPr>
            <a:spLocks noGrp="1"/>
          </p:cNvSpPr>
          <p:nvPr>
            <p:ph type="ctrTitle"/>
          </p:nvPr>
        </p:nvSpPr>
        <p:spPr>
          <a:xfrm>
            <a:off x="1866900" y="3042336"/>
            <a:ext cx="8740140" cy="1470025"/>
          </a:xfrm>
        </p:spPr>
        <p:txBody>
          <a:bodyPr/>
          <a:lstStyle/>
          <a:p>
            <a:r>
              <a:rPr lang="en-US" dirty="0"/>
              <a:t>What are environmental impacts and benefits of nuclear power</a:t>
            </a:r>
          </a:p>
        </p:txBody>
      </p:sp>
    </p:spTree>
    <p:extLst>
      <p:ext uri="{BB962C8B-B14F-4D97-AF65-F5344CB8AC3E}">
        <p14:creationId xmlns:p14="http://schemas.microsoft.com/office/powerpoint/2010/main" val="3018680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852FB-8876-88EF-5931-FF271C8A9C82}"/>
              </a:ext>
            </a:extLst>
          </p:cNvPr>
          <p:cNvSpPr>
            <a:spLocks noGrp="1"/>
          </p:cNvSpPr>
          <p:nvPr>
            <p:ph type="title"/>
          </p:nvPr>
        </p:nvSpPr>
        <p:spPr/>
        <p:txBody>
          <a:bodyPr/>
          <a:lstStyle/>
          <a:p>
            <a:r>
              <a:rPr lang="en-US" dirty="0"/>
              <a:t>Benefit: Reduced Emissions</a:t>
            </a:r>
          </a:p>
        </p:txBody>
      </p:sp>
      <p:sp>
        <p:nvSpPr>
          <p:cNvPr id="3" name="Content Placeholder 2">
            <a:extLst>
              <a:ext uri="{FF2B5EF4-FFF2-40B4-BE49-F238E27FC236}">
                <a16:creationId xmlns:a16="http://schemas.microsoft.com/office/drawing/2014/main" id="{045A42B0-751F-9DD9-1665-7CE3A69F085E}"/>
              </a:ext>
            </a:extLst>
          </p:cNvPr>
          <p:cNvSpPr>
            <a:spLocks noGrp="1"/>
          </p:cNvSpPr>
          <p:nvPr>
            <p:ph sz="half" idx="1"/>
          </p:nvPr>
        </p:nvSpPr>
        <p:spPr>
          <a:xfrm>
            <a:off x="347471" y="1746876"/>
            <a:ext cx="3321149" cy="4255346"/>
          </a:xfrm>
        </p:spPr>
        <p:txBody>
          <a:bodyPr>
            <a:normAutofit lnSpcReduction="10000"/>
          </a:bodyPr>
          <a:lstStyle/>
          <a:p>
            <a:r>
              <a:rPr lang="en-US" dirty="0"/>
              <a:t>Fewer Greenhouse gas emissions</a:t>
            </a:r>
          </a:p>
          <a:p>
            <a:pPr lvl="1"/>
            <a:r>
              <a:rPr lang="en-US" dirty="0"/>
              <a:t>Lowest according to the UNECE data</a:t>
            </a:r>
          </a:p>
          <a:p>
            <a:r>
              <a:rPr lang="en-US" dirty="0"/>
              <a:t>Fewer harmful local emissions like</a:t>
            </a:r>
          </a:p>
          <a:p>
            <a:pPr lvl="1"/>
            <a:r>
              <a:rPr lang="en-US" dirty="0" err="1"/>
              <a:t>SOx</a:t>
            </a:r>
            <a:endParaRPr lang="en-US" dirty="0"/>
          </a:p>
          <a:p>
            <a:pPr lvl="1"/>
            <a:r>
              <a:rPr lang="en-US" dirty="0"/>
              <a:t>NOx</a:t>
            </a:r>
          </a:p>
          <a:p>
            <a:pPr lvl="1"/>
            <a:r>
              <a:rPr lang="en-US" dirty="0"/>
              <a:t>Particulate matter</a:t>
            </a:r>
          </a:p>
          <a:p>
            <a:pPr lvl="1"/>
            <a:r>
              <a:rPr lang="en-US" dirty="0"/>
              <a:t>Mercury</a:t>
            </a:r>
          </a:p>
          <a:p>
            <a:endParaRPr lang="en-US" dirty="0"/>
          </a:p>
        </p:txBody>
      </p:sp>
      <p:sp>
        <p:nvSpPr>
          <p:cNvPr id="4" name="Content Placeholder 3">
            <a:extLst>
              <a:ext uri="{FF2B5EF4-FFF2-40B4-BE49-F238E27FC236}">
                <a16:creationId xmlns:a16="http://schemas.microsoft.com/office/drawing/2014/main" id="{96FAA168-4372-D640-6614-C2952F88EA99}"/>
              </a:ext>
            </a:extLst>
          </p:cNvPr>
          <p:cNvSpPr>
            <a:spLocks noGrp="1"/>
          </p:cNvSpPr>
          <p:nvPr>
            <p:ph sz="half" idx="2"/>
          </p:nvPr>
        </p:nvSpPr>
        <p:spPr/>
        <p:txBody>
          <a:bodyPr/>
          <a:lstStyle/>
          <a:p>
            <a:endParaRPr lang="en-US"/>
          </a:p>
        </p:txBody>
      </p:sp>
      <p:sp>
        <p:nvSpPr>
          <p:cNvPr id="5" name="TextBox 4">
            <a:extLst>
              <a:ext uri="{FF2B5EF4-FFF2-40B4-BE49-F238E27FC236}">
                <a16:creationId xmlns:a16="http://schemas.microsoft.com/office/drawing/2014/main" id="{21E02CC8-7FFB-96DB-1CB9-9F432E6BF02D}"/>
              </a:ext>
            </a:extLst>
          </p:cNvPr>
          <p:cNvSpPr txBox="1"/>
          <p:nvPr/>
        </p:nvSpPr>
        <p:spPr>
          <a:xfrm>
            <a:off x="3668620" y="6422321"/>
            <a:ext cx="8294558" cy="276999"/>
          </a:xfrm>
          <a:prstGeom prst="rect">
            <a:avLst/>
          </a:prstGeom>
          <a:noFill/>
        </p:spPr>
        <p:txBody>
          <a:bodyPr wrap="square" rtlCol="0">
            <a:spAutoFit/>
          </a:bodyPr>
          <a:lstStyle/>
          <a:p>
            <a:r>
              <a:rPr lang="en-US" sz="1200" dirty="0"/>
              <a:t>https://world-nuclear.org/information-library/energy-and-the-environment/carbon-dioxide-emissions-from-electricity</a:t>
            </a:r>
          </a:p>
        </p:txBody>
      </p:sp>
      <p:pic>
        <p:nvPicPr>
          <p:cNvPr id="7" name="Picture 6">
            <a:extLst>
              <a:ext uri="{FF2B5EF4-FFF2-40B4-BE49-F238E27FC236}">
                <a16:creationId xmlns:a16="http://schemas.microsoft.com/office/drawing/2014/main" id="{E63E616F-CBF3-F474-E6B9-D36D13396BFB}"/>
              </a:ext>
            </a:extLst>
          </p:cNvPr>
          <p:cNvPicPr>
            <a:picLocks noChangeAspect="1"/>
          </p:cNvPicPr>
          <p:nvPr/>
        </p:nvPicPr>
        <p:blipFill>
          <a:blip r:embed="rId2"/>
          <a:stretch>
            <a:fillRect/>
          </a:stretch>
        </p:blipFill>
        <p:spPr>
          <a:xfrm>
            <a:off x="4209179" y="1459280"/>
            <a:ext cx="8010584" cy="4876836"/>
          </a:xfrm>
          <a:prstGeom prst="rect">
            <a:avLst/>
          </a:prstGeom>
        </p:spPr>
      </p:pic>
      <p:sp>
        <p:nvSpPr>
          <p:cNvPr id="8" name="TextBox 7">
            <a:extLst>
              <a:ext uri="{FF2B5EF4-FFF2-40B4-BE49-F238E27FC236}">
                <a16:creationId xmlns:a16="http://schemas.microsoft.com/office/drawing/2014/main" id="{88151408-D0E5-9565-F051-D22A905CE999}"/>
              </a:ext>
            </a:extLst>
          </p:cNvPr>
          <p:cNvSpPr txBox="1"/>
          <p:nvPr/>
        </p:nvSpPr>
        <p:spPr>
          <a:xfrm>
            <a:off x="6520722" y="1746876"/>
            <a:ext cx="4721902" cy="369332"/>
          </a:xfrm>
          <a:prstGeom prst="rect">
            <a:avLst/>
          </a:prstGeom>
          <a:noFill/>
        </p:spPr>
        <p:txBody>
          <a:bodyPr wrap="square" rtlCol="0">
            <a:spAutoFit/>
          </a:bodyPr>
          <a:lstStyle/>
          <a:p>
            <a:r>
              <a:rPr lang="en-US" dirty="0"/>
              <a:t>Lifecycle CO</a:t>
            </a:r>
            <a:r>
              <a:rPr lang="en-US" baseline="-25000" dirty="0"/>
              <a:t>2</a:t>
            </a:r>
            <a:r>
              <a:rPr lang="en-US" dirty="0"/>
              <a:t> emissions by technology</a:t>
            </a:r>
          </a:p>
        </p:txBody>
      </p:sp>
      <p:sp>
        <p:nvSpPr>
          <p:cNvPr id="9" name="TextBox 8">
            <a:extLst>
              <a:ext uri="{FF2B5EF4-FFF2-40B4-BE49-F238E27FC236}">
                <a16:creationId xmlns:a16="http://schemas.microsoft.com/office/drawing/2014/main" id="{11A6691A-D7AE-9439-27F4-F90CC5885A56}"/>
              </a:ext>
            </a:extLst>
          </p:cNvPr>
          <p:cNvSpPr txBox="1"/>
          <p:nvPr/>
        </p:nvSpPr>
        <p:spPr>
          <a:xfrm rot="16200000">
            <a:off x="2175324" y="3293914"/>
            <a:ext cx="4038600" cy="369332"/>
          </a:xfrm>
          <a:prstGeom prst="rect">
            <a:avLst/>
          </a:prstGeom>
          <a:noFill/>
        </p:spPr>
        <p:txBody>
          <a:bodyPr wrap="square" rtlCol="0">
            <a:spAutoFit/>
          </a:bodyPr>
          <a:lstStyle/>
          <a:p>
            <a:r>
              <a:rPr lang="en-US" dirty="0"/>
              <a:t>grams of CO</a:t>
            </a:r>
            <a:r>
              <a:rPr lang="en-US" baseline="-25000" dirty="0"/>
              <a:t>2</a:t>
            </a:r>
            <a:r>
              <a:rPr lang="en-US" dirty="0"/>
              <a:t> equivalent per kWh</a:t>
            </a:r>
          </a:p>
        </p:txBody>
      </p:sp>
      <p:sp>
        <p:nvSpPr>
          <p:cNvPr id="6" name="Rectangle 5">
            <a:extLst>
              <a:ext uri="{FF2B5EF4-FFF2-40B4-BE49-F238E27FC236}">
                <a16:creationId xmlns:a16="http://schemas.microsoft.com/office/drawing/2014/main" id="{A6E0C9E2-9AFF-381B-AA7E-182B0A9A0B84}"/>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3617671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24C1603-E52A-3463-CB9C-7B14250FECF2}"/>
              </a:ext>
            </a:extLst>
          </p:cNvPr>
          <p:cNvSpPr>
            <a:spLocks noGrp="1"/>
          </p:cNvSpPr>
          <p:nvPr>
            <p:ph sz="quarter" idx="11"/>
          </p:nvPr>
        </p:nvSpPr>
        <p:spPr>
          <a:xfrm>
            <a:off x="232229" y="1995714"/>
            <a:ext cx="3657599" cy="4045720"/>
          </a:xfrm>
        </p:spPr>
        <p:txBody>
          <a:bodyPr/>
          <a:lstStyle/>
          <a:p>
            <a:r>
              <a:rPr lang="en-US" dirty="0"/>
              <a:t>2026 LTLF increased to 2% CAGR through 2046, up from 1.6% in 2024</a:t>
            </a:r>
          </a:p>
          <a:p>
            <a:r>
              <a:rPr lang="en-US" dirty="0"/>
              <a:t>3% CAGR in first 4 years</a:t>
            </a:r>
          </a:p>
          <a:p>
            <a:r>
              <a:rPr lang="en-US" dirty="0"/>
              <a:t>Change in forecast was driven by datacenter expansion</a:t>
            </a:r>
          </a:p>
        </p:txBody>
      </p:sp>
      <p:sp>
        <p:nvSpPr>
          <p:cNvPr id="3" name="Title 2">
            <a:extLst>
              <a:ext uri="{FF2B5EF4-FFF2-40B4-BE49-F238E27FC236}">
                <a16:creationId xmlns:a16="http://schemas.microsoft.com/office/drawing/2014/main" id="{AC0CE22D-0F91-CCB5-7A9A-4E3FAABDBC8F}"/>
              </a:ext>
            </a:extLst>
          </p:cNvPr>
          <p:cNvSpPr>
            <a:spLocks noGrp="1"/>
          </p:cNvSpPr>
          <p:nvPr>
            <p:ph type="title"/>
          </p:nvPr>
        </p:nvSpPr>
        <p:spPr/>
        <p:txBody>
          <a:bodyPr/>
          <a:lstStyle/>
          <a:p>
            <a:r>
              <a:rPr lang="en-US" dirty="0"/>
              <a:t>MISO Predicts Load Growth footprint-wide (2026)</a:t>
            </a:r>
            <a:endParaRPr lang="en-US" dirty="0">
              <a:hlinkClick r:id="rId2"/>
            </a:endParaRPr>
          </a:p>
        </p:txBody>
      </p:sp>
      <p:pic>
        <p:nvPicPr>
          <p:cNvPr id="10" name="Picture 9">
            <a:extLst>
              <a:ext uri="{FF2B5EF4-FFF2-40B4-BE49-F238E27FC236}">
                <a16:creationId xmlns:a16="http://schemas.microsoft.com/office/drawing/2014/main" id="{2B4173E1-DB20-200F-D573-0A266264EFD7}"/>
              </a:ext>
            </a:extLst>
          </p:cNvPr>
          <p:cNvPicPr>
            <a:picLocks noChangeAspect="1"/>
          </p:cNvPicPr>
          <p:nvPr/>
        </p:nvPicPr>
        <p:blipFill>
          <a:blip r:embed="rId3"/>
          <a:stretch>
            <a:fillRect/>
          </a:stretch>
        </p:blipFill>
        <p:spPr>
          <a:xfrm>
            <a:off x="4018106" y="2342275"/>
            <a:ext cx="8085037" cy="3214712"/>
          </a:xfrm>
          <a:prstGeom prst="rect">
            <a:avLst/>
          </a:prstGeom>
        </p:spPr>
      </p:pic>
      <p:sp>
        <p:nvSpPr>
          <p:cNvPr id="12" name="Text Placeholder 11">
            <a:extLst>
              <a:ext uri="{FF2B5EF4-FFF2-40B4-BE49-F238E27FC236}">
                <a16:creationId xmlns:a16="http://schemas.microsoft.com/office/drawing/2014/main" id="{FD62E59B-39E5-87FB-E52F-7EB19DE8B958}"/>
              </a:ext>
            </a:extLst>
          </p:cNvPr>
          <p:cNvSpPr>
            <a:spLocks noGrp="1"/>
          </p:cNvSpPr>
          <p:nvPr>
            <p:ph type="body" sz="quarter" idx="12"/>
          </p:nvPr>
        </p:nvSpPr>
        <p:spPr>
          <a:xfrm>
            <a:off x="513140" y="6041434"/>
            <a:ext cx="11167400" cy="195861"/>
          </a:xfrm>
        </p:spPr>
        <p:txBody>
          <a:bodyPr/>
          <a:lstStyle/>
          <a:p>
            <a:r>
              <a:rPr lang="en-US" dirty="0"/>
              <a:t>Source: Presentation. </a:t>
            </a:r>
            <a:r>
              <a:rPr lang="en-US" dirty="0">
                <a:hlinkClick r:id="rId2"/>
              </a:rPr>
              <a:t>MISO Long-Term Load Forecast. </a:t>
            </a:r>
            <a:r>
              <a:rPr lang="en-US" dirty="0"/>
              <a:t>April 2026</a:t>
            </a:r>
          </a:p>
        </p:txBody>
      </p:sp>
      <p:sp>
        <p:nvSpPr>
          <p:cNvPr id="2" name="Rectangle 1">
            <a:extLst>
              <a:ext uri="{FF2B5EF4-FFF2-40B4-BE49-F238E27FC236}">
                <a16:creationId xmlns:a16="http://schemas.microsoft.com/office/drawing/2014/main" id="{B19D5DFC-5330-E900-4F41-839E32A5D8E2}"/>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1859070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1C2E1-B2FD-97E9-4120-1130813E33F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8410FBC-EDA1-E63E-00F9-C123D58D7D31}"/>
              </a:ext>
            </a:extLst>
          </p:cNvPr>
          <p:cNvPicPr>
            <a:picLocks noChangeAspect="1"/>
          </p:cNvPicPr>
          <p:nvPr/>
        </p:nvPicPr>
        <p:blipFill>
          <a:blip r:embed="rId2"/>
          <a:stretch>
            <a:fillRect/>
          </a:stretch>
        </p:blipFill>
        <p:spPr>
          <a:xfrm>
            <a:off x="4281624" y="2421401"/>
            <a:ext cx="7562905" cy="3695727"/>
          </a:xfrm>
          <a:prstGeom prst="rect">
            <a:avLst/>
          </a:prstGeom>
        </p:spPr>
      </p:pic>
      <p:sp>
        <p:nvSpPr>
          <p:cNvPr id="2" name="Title 1">
            <a:extLst>
              <a:ext uri="{FF2B5EF4-FFF2-40B4-BE49-F238E27FC236}">
                <a16:creationId xmlns:a16="http://schemas.microsoft.com/office/drawing/2014/main" id="{08D38727-589C-EA07-E18D-F7483616DA7A}"/>
              </a:ext>
            </a:extLst>
          </p:cNvPr>
          <p:cNvSpPr>
            <a:spLocks noGrp="1"/>
          </p:cNvSpPr>
          <p:nvPr>
            <p:ph type="title"/>
          </p:nvPr>
        </p:nvSpPr>
        <p:spPr/>
        <p:txBody>
          <a:bodyPr/>
          <a:lstStyle/>
          <a:p>
            <a:r>
              <a:rPr lang="en-US" dirty="0"/>
              <a:t>Benefit: Reduced Emissions</a:t>
            </a:r>
          </a:p>
        </p:txBody>
      </p:sp>
      <p:sp>
        <p:nvSpPr>
          <p:cNvPr id="3" name="Content Placeholder 2">
            <a:extLst>
              <a:ext uri="{FF2B5EF4-FFF2-40B4-BE49-F238E27FC236}">
                <a16:creationId xmlns:a16="http://schemas.microsoft.com/office/drawing/2014/main" id="{D3D32A1D-33AE-F820-9DC1-11B65B98C760}"/>
              </a:ext>
            </a:extLst>
          </p:cNvPr>
          <p:cNvSpPr>
            <a:spLocks noGrp="1"/>
          </p:cNvSpPr>
          <p:nvPr>
            <p:ph sz="half" idx="1"/>
          </p:nvPr>
        </p:nvSpPr>
        <p:spPr>
          <a:xfrm>
            <a:off x="347471" y="2336800"/>
            <a:ext cx="3321149" cy="3665422"/>
          </a:xfrm>
        </p:spPr>
        <p:txBody>
          <a:bodyPr/>
          <a:lstStyle/>
          <a:p>
            <a:r>
              <a:rPr lang="en-US" dirty="0"/>
              <a:t>Fewer Greenhouse gas emissions</a:t>
            </a:r>
          </a:p>
          <a:p>
            <a:pPr lvl="1"/>
            <a:r>
              <a:rPr lang="en-US" dirty="0"/>
              <a:t>Among the lowest according to the IPCC data</a:t>
            </a:r>
          </a:p>
          <a:p>
            <a:endParaRPr lang="en-US" dirty="0"/>
          </a:p>
        </p:txBody>
      </p:sp>
      <p:sp>
        <p:nvSpPr>
          <p:cNvPr id="5" name="TextBox 4">
            <a:extLst>
              <a:ext uri="{FF2B5EF4-FFF2-40B4-BE49-F238E27FC236}">
                <a16:creationId xmlns:a16="http://schemas.microsoft.com/office/drawing/2014/main" id="{EC0FEFDD-AD95-F63B-6946-74CEAD92EC0B}"/>
              </a:ext>
            </a:extLst>
          </p:cNvPr>
          <p:cNvSpPr txBox="1"/>
          <p:nvPr/>
        </p:nvSpPr>
        <p:spPr>
          <a:xfrm>
            <a:off x="3668620" y="6422321"/>
            <a:ext cx="8294558" cy="276999"/>
          </a:xfrm>
          <a:prstGeom prst="rect">
            <a:avLst/>
          </a:prstGeom>
          <a:noFill/>
        </p:spPr>
        <p:txBody>
          <a:bodyPr wrap="square" rtlCol="0">
            <a:spAutoFit/>
          </a:bodyPr>
          <a:lstStyle/>
          <a:p>
            <a:r>
              <a:rPr lang="en-US" sz="1200" dirty="0"/>
              <a:t>https://world-nuclear.org/information-library/energy-and-the-environment/carbon-dioxide-emissions-from-electricity</a:t>
            </a:r>
          </a:p>
        </p:txBody>
      </p:sp>
      <p:sp>
        <p:nvSpPr>
          <p:cNvPr id="8" name="TextBox 7">
            <a:extLst>
              <a:ext uri="{FF2B5EF4-FFF2-40B4-BE49-F238E27FC236}">
                <a16:creationId xmlns:a16="http://schemas.microsoft.com/office/drawing/2014/main" id="{E955F1DB-D46F-1231-16E0-AA34128AA60D}"/>
              </a:ext>
            </a:extLst>
          </p:cNvPr>
          <p:cNvSpPr txBox="1"/>
          <p:nvPr/>
        </p:nvSpPr>
        <p:spPr>
          <a:xfrm>
            <a:off x="6162431" y="2026686"/>
            <a:ext cx="4721902" cy="369332"/>
          </a:xfrm>
          <a:prstGeom prst="rect">
            <a:avLst/>
          </a:prstGeom>
          <a:noFill/>
        </p:spPr>
        <p:txBody>
          <a:bodyPr wrap="square" rtlCol="0">
            <a:spAutoFit/>
          </a:bodyPr>
          <a:lstStyle/>
          <a:p>
            <a:r>
              <a:rPr lang="en-US" dirty="0"/>
              <a:t>Lifecycle CO</a:t>
            </a:r>
            <a:r>
              <a:rPr lang="en-US" baseline="-25000" dirty="0"/>
              <a:t>2</a:t>
            </a:r>
            <a:r>
              <a:rPr lang="en-US" dirty="0"/>
              <a:t> emissions by technology</a:t>
            </a:r>
          </a:p>
        </p:txBody>
      </p:sp>
      <p:sp>
        <p:nvSpPr>
          <p:cNvPr id="9" name="TextBox 8">
            <a:extLst>
              <a:ext uri="{FF2B5EF4-FFF2-40B4-BE49-F238E27FC236}">
                <a16:creationId xmlns:a16="http://schemas.microsoft.com/office/drawing/2014/main" id="{B8265EAE-7C22-E7E8-812A-3131E847BE3F}"/>
              </a:ext>
            </a:extLst>
          </p:cNvPr>
          <p:cNvSpPr txBox="1"/>
          <p:nvPr/>
        </p:nvSpPr>
        <p:spPr>
          <a:xfrm rot="16200000">
            <a:off x="2008410" y="3798256"/>
            <a:ext cx="4038600" cy="369332"/>
          </a:xfrm>
          <a:prstGeom prst="rect">
            <a:avLst/>
          </a:prstGeom>
          <a:noFill/>
        </p:spPr>
        <p:txBody>
          <a:bodyPr wrap="square" rtlCol="0">
            <a:spAutoFit/>
          </a:bodyPr>
          <a:lstStyle/>
          <a:p>
            <a:r>
              <a:rPr lang="en-US" dirty="0"/>
              <a:t>grams of CO</a:t>
            </a:r>
            <a:r>
              <a:rPr lang="en-US" baseline="-25000" dirty="0"/>
              <a:t>2</a:t>
            </a:r>
            <a:r>
              <a:rPr lang="en-US" dirty="0"/>
              <a:t> equivalent per kWh</a:t>
            </a:r>
          </a:p>
        </p:txBody>
      </p:sp>
    </p:spTree>
    <p:extLst>
      <p:ext uri="{BB962C8B-B14F-4D97-AF65-F5344CB8AC3E}">
        <p14:creationId xmlns:p14="http://schemas.microsoft.com/office/powerpoint/2010/main" val="79643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BC707-942C-1254-4C3D-81F0ED4FDADF}"/>
              </a:ext>
            </a:extLst>
          </p:cNvPr>
          <p:cNvSpPr>
            <a:spLocks noGrp="1"/>
          </p:cNvSpPr>
          <p:nvPr>
            <p:ph type="title"/>
          </p:nvPr>
        </p:nvSpPr>
        <p:spPr/>
        <p:txBody>
          <a:bodyPr/>
          <a:lstStyle/>
          <a:p>
            <a:r>
              <a:rPr lang="en-US" dirty="0"/>
              <a:t>Lower Land Use Requirements</a:t>
            </a:r>
          </a:p>
        </p:txBody>
      </p:sp>
      <p:sp>
        <p:nvSpPr>
          <p:cNvPr id="3" name="Content Placeholder 2">
            <a:extLst>
              <a:ext uri="{FF2B5EF4-FFF2-40B4-BE49-F238E27FC236}">
                <a16:creationId xmlns:a16="http://schemas.microsoft.com/office/drawing/2014/main" id="{B6E50160-A9C5-B4DF-5D98-0F3011DBF2BC}"/>
              </a:ext>
            </a:extLst>
          </p:cNvPr>
          <p:cNvSpPr>
            <a:spLocks noGrp="1"/>
          </p:cNvSpPr>
          <p:nvPr>
            <p:ph sz="half" idx="1"/>
          </p:nvPr>
        </p:nvSpPr>
        <p:spPr>
          <a:xfrm>
            <a:off x="798745" y="1902673"/>
            <a:ext cx="4038600" cy="4255346"/>
          </a:xfrm>
        </p:spPr>
        <p:txBody>
          <a:bodyPr/>
          <a:lstStyle/>
          <a:p>
            <a:r>
              <a:rPr lang="en-US" dirty="0"/>
              <a:t>Meta study of acreage required for various energy types normalized by TWh of production annually </a:t>
            </a:r>
          </a:p>
        </p:txBody>
      </p:sp>
      <p:grpSp>
        <p:nvGrpSpPr>
          <p:cNvPr id="5" name="Group 4">
            <a:extLst>
              <a:ext uri="{FF2B5EF4-FFF2-40B4-BE49-F238E27FC236}">
                <a16:creationId xmlns:a16="http://schemas.microsoft.com/office/drawing/2014/main" id="{117A801C-2C9E-948A-AC4D-6F941B605EBA}"/>
              </a:ext>
            </a:extLst>
          </p:cNvPr>
          <p:cNvGrpSpPr/>
          <p:nvPr/>
        </p:nvGrpSpPr>
        <p:grpSpPr>
          <a:xfrm>
            <a:off x="5403935" y="1902673"/>
            <a:ext cx="5513832" cy="4658995"/>
            <a:chOff x="0" y="0"/>
            <a:chExt cx="2836725" cy="2321560"/>
          </a:xfrm>
        </p:grpSpPr>
        <p:pic>
          <p:nvPicPr>
            <p:cNvPr id="6" name="Picture 5">
              <a:extLst>
                <a:ext uri="{FF2B5EF4-FFF2-40B4-BE49-F238E27FC236}">
                  <a16:creationId xmlns:a16="http://schemas.microsoft.com/office/drawing/2014/main" id="{DF1998F6-8AFD-3C77-1AC7-4131BAC23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801620" cy="1806575"/>
            </a:xfrm>
            <a:prstGeom prst="rect">
              <a:avLst/>
            </a:prstGeom>
          </p:spPr>
        </p:pic>
        <p:sp>
          <p:nvSpPr>
            <p:cNvPr id="7" name="Text Box 1">
              <a:extLst>
                <a:ext uri="{FF2B5EF4-FFF2-40B4-BE49-F238E27FC236}">
                  <a16:creationId xmlns:a16="http://schemas.microsoft.com/office/drawing/2014/main" id="{ABEDFF4F-B515-A707-FA25-5A626C76BED3}"/>
                </a:ext>
              </a:extLst>
            </p:cNvPr>
            <p:cNvSpPr txBox="1"/>
            <p:nvPr/>
          </p:nvSpPr>
          <p:spPr>
            <a:xfrm>
              <a:off x="21770" y="1915795"/>
              <a:ext cx="2814955" cy="40576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nSpc>
                  <a:spcPct val="115000"/>
                </a:lnSpc>
                <a:spcAft>
                  <a:spcPts val="1000"/>
                </a:spcAft>
                <a:buNone/>
              </a:pPr>
              <a:r>
                <a:rPr lang="en-US" sz="900" i="1" kern="100">
                  <a:solidFill>
                    <a:srgbClr val="0E2841"/>
                  </a:solidFill>
                  <a:effectLst/>
                  <a:latin typeface="Aptos" panose="020B0004020202020204" pitchFamily="34" charset="0"/>
                  <a:ea typeface="Aptos" panose="020B0004020202020204" pitchFamily="34" charset="0"/>
                  <a:cs typeface="Times New Roman" panose="02020603050405020304" pitchFamily="18" charset="0"/>
                </a:rPr>
                <a:t>Figure </a:t>
              </a:r>
              <a:r>
                <a:rPr lang="en-US" sz="900" i="1" u="sng" kern="100">
                  <a:solidFill>
                    <a:srgbClr val="008080"/>
                  </a:solidFill>
                  <a:effectLst/>
                  <a:latin typeface="Aptos" panose="020B0004020202020204" pitchFamily="34" charset="0"/>
                  <a:ea typeface="Aptos" panose="020B0004020202020204" pitchFamily="34" charset="0"/>
                  <a:cs typeface="Times New Roman" panose="02020603050405020304" pitchFamily="18" charset="0"/>
                </a:rPr>
                <a:t>5</a:t>
              </a:r>
              <a:r>
                <a:rPr lang="en-US" sz="900" i="1" strike="sngStrike"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4</a:t>
              </a:r>
              <a:r>
                <a:rPr lang="en-US" sz="900" i="1" kern="100">
                  <a:solidFill>
                    <a:srgbClr val="0E2841"/>
                  </a:solidFill>
                  <a:effectLst/>
                  <a:latin typeface="Aptos" panose="020B0004020202020204" pitchFamily="34" charset="0"/>
                  <a:ea typeface="Aptos" panose="020B0004020202020204" pitchFamily="34" charset="0"/>
                  <a:cs typeface="Times New Roman" panose="02020603050405020304" pitchFamily="18" charset="0"/>
                </a:rPr>
                <a:t>: Land use for Energy technologies (note: + indicates including spacing)</a:t>
              </a:r>
            </a:p>
          </p:txBody>
        </p:sp>
      </p:grpSp>
      <p:sp>
        <p:nvSpPr>
          <p:cNvPr id="4" name="Rectangle 3">
            <a:extLst>
              <a:ext uri="{FF2B5EF4-FFF2-40B4-BE49-F238E27FC236}">
                <a16:creationId xmlns:a16="http://schemas.microsoft.com/office/drawing/2014/main" id="{2DB7FD7F-ACD2-1A23-3386-764F4904421F}"/>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233223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CD22F-8D24-B2C1-EFC2-802640CF67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A5B486-07FB-F243-9061-8057BCC5B657}"/>
              </a:ext>
            </a:extLst>
          </p:cNvPr>
          <p:cNvSpPr>
            <a:spLocks noGrp="1"/>
          </p:cNvSpPr>
          <p:nvPr>
            <p:ph type="title"/>
          </p:nvPr>
        </p:nvSpPr>
        <p:spPr/>
        <p:txBody>
          <a:bodyPr/>
          <a:lstStyle/>
          <a:p>
            <a:r>
              <a:rPr lang="en-US" dirty="0"/>
              <a:t>Negative Environmental Impacts: Operations</a:t>
            </a:r>
          </a:p>
        </p:txBody>
      </p:sp>
      <p:sp>
        <p:nvSpPr>
          <p:cNvPr id="3" name="Content Placeholder 2">
            <a:extLst>
              <a:ext uri="{FF2B5EF4-FFF2-40B4-BE49-F238E27FC236}">
                <a16:creationId xmlns:a16="http://schemas.microsoft.com/office/drawing/2014/main" id="{8BBA107B-D9BB-E56A-B063-EB31F92639C6}"/>
              </a:ext>
            </a:extLst>
          </p:cNvPr>
          <p:cNvSpPr>
            <a:spLocks noGrp="1"/>
          </p:cNvSpPr>
          <p:nvPr>
            <p:ph sz="half" idx="1"/>
          </p:nvPr>
        </p:nvSpPr>
        <p:spPr>
          <a:xfrm>
            <a:off x="566929" y="1871135"/>
            <a:ext cx="5529071" cy="4255346"/>
          </a:xfrm>
        </p:spPr>
        <p:txBody>
          <a:bodyPr>
            <a:normAutofit fontScale="92500" lnSpcReduction="20000"/>
          </a:bodyPr>
          <a:lstStyle/>
          <a:p>
            <a:r>
              <a:rPr lang="en-US" dirty="0"/>
              <a:t>Emergency Planning </a:t>
            </a:r>
          </a:p>
          <a:p>
            <a:r>
              <a:rPr lang="en-US" dirty="0"/>
              <a:t>Water usage, varies by design</a:t>
            </a:r>
          </a:p>
          <a:p>
            <a:pPr lvl="1"/>
            <a:r>
              <a:rPr lang="en-US" dirty="0"/>
              <a:t>400 gallons/MWh</a:t>
            </a:r>
          </a:p>
          <a:p>
            <a:r>
              <a:rPr lang="en-US" dirty="0"/>
              <a:t>Socioeconomic impacts</a:t>
            </a:r>
          </a:p>
          <a:p>
            <a:pPr lvl="1"/>
            <a:r>
              <a:rPr lang="en-US" dirty="0"/>
              <a:t>Housing shortages and/or price increases</a:t>
            </a:r>
          </a:p>
          <a:p>
            <a:pPr lvl="1"/>
            <a:r>
              <a:rPr lang="en-US" dirty="0"/>
              <a:t>School spacing issues as new workers arrive/towns adjust</a:t>
            </a:r>
          </a:p>
          <a:p>
            <a:pPr lvl="1"/>
            <a:r>
              <a:rPr lang="en-US" dirty="0"/>
              <a:t>Regular influx of workers during outages</a:t>
            </a:r>
          </a:p>
          <a:p>
            <a:r>
              <a:rPr lang="en-US" dirty="0"/>
              <a:t>Visual impacts, vary by type</a:t>
            </a:r>
          </a:p>
          <a:p>
            <a:r>
              <a:rPr lang="en-US" dirty="0"/>
              <a:t>Continual road usage</a:t>
            </a:r>
          </a:p>
        </p:txBody>
      </p:sp>
      <p:pic>
        <p:nvPicPr>
          <p:cNvPr id="5" name="Picture 4">
            <a:extLst>
              <a:ext uri="{FF2B5EF4-FFF2-40B4-BE49-F238E27FC236}">
                <a16:creationId xmlns:a16="http://schemas.microsoft.com/office/drawing/2014/main" id="{A586A9C3-D2E5-CF16-81FC-AC22B3DA3805}"/>
              </a:ext>
            </a:extLst>
          </p:cNvPr>
          <p:cNvPicPr>
            <a:picLocks noChangeAspect="1"/>
          </p:cNvPicPr>
          <p:nvPr/>
        </p:nvPicPr>
        <p:blipFill>
          <a:blip r:embed="rId2"/>
          <a:stretch>
            <a:fillRect/>
          </a:stretch>
        </p:blipFill>
        <p:spPr>
          <a:xfrm>
            <a:off x="5837459" y="2142368"/>
            <a:ext cx="2949196" cy="3513124"/>
          </a:xfrm>
          <a:prstGeom prst="rect">
            <a:avLst/>
          </a:prstGeom>
        </p:spPr>
      </p:pic>
      <p:pic>
        <p:nvPicPr>
          <p:cNvPr id="7" name="Picture 6">
            <a:extLst>
              <a:ext uri="{FF2B5EF4-FFF2-40B4-BE49-F238E27FC236}">
                <a16:creationId xmlns:a16="http://schemas.microsoft.com/office/drawing/2014/main" id="{2C62079A-BDAD-C16D-BFAC-A281C1DDEA36}"/>
              </a:ext>
            </a:extLst>
          </p:cNvPr>
          <p:cNvPicPr>
            <a:picLocks noChangeAspect="1"/>
          </p:cNvPicPr>
          <p:nvPr/>
        </p:nvPicPr>
        <p:blipFill>
          <a:blip r:embed="rId3"/>
          <a:stretch>
            <a:fillRect/>
          </a:stretch>
        </p:blipFill>
        <p:spPr>
          <a:xfrm>
            <a:off x="8918130" y="2142368"/>
            <a:ext cx="2987299" cy="3604572"/>
          </a:xfrm>
          <a:prstGeom prst="rect">
            <a:avLst/>
          </a:prstGeom>
        </p:spPr>
      </p:pic>
      <p:sp>
        <p:nvSpPr>
          <p:cNvPr id="4" name="Rectangle 3">
            <a:extLst>
              <a:ext uri="{FF2B5EF4-FFF2-40B4-BE49-F238E27FC236}">
                <a16:creationId xmlns:a16="http://schemas.microsoft.com/office/drawing/2014/main" id="{5148993E-E0CB-0BAF-5271-9B96C96FD21A}"/>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1400380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51AF-FBB9-726C-FF6E-1DF9D4FFB54F}"/>
              </a:ext>
            </a:extLst>
          </p:cNvPr>
          <p:cNvSpPr>
            <a:spLocks noGrp="1"/>
          </p:cNvSpPr>
          <p:nvPr>
            <p:ph type="title"/>
          </p:nvPr>
        </p:nvSpPr>
        <p:spPr/>
        <p:txBody>
          <a:bodyPr/>
          <a:lstStyle/>
          <a:p>
            <a:r>
              <a:rPr lang="en-US" dirty="0"/>
              <a:t>Negative Environmental Impacts: Construction</a:t>
            </a:r>
          </a:p>
        </p:txBody>
      </p:sp>
      <p:sp>
        <p:nvSpPr>
          <p:cNvPr id="3" name="Content Placeholder 2">
            <a:extLst>
              <a:ext uri="{FF2B5EF4-FFF2-40B4-BE49-F238E27FC236}">
                <a16:creationId xmlns:a16="http://schemas.microsoft.com/office/drawing/2014/main" id="{D73BC0E4-7270-2DFE-64E6-D0757974F54C}"/>
              </a:ext>
            </a:extLst>
          </p:cNvPr>
          <p:cNvSpPr>
            <a:spLocks noGrp="1"/>
          </p:cNvSpPr>
          <p:nvPr>
            <p:ph sz="half" idx="1"/>
          </p:nvPr>
        </p:nvSpPr>
        <p:spPr>
          <a:xfrm>
            <a:off x="566930" y="1871135"/>
            <a:ext cx="5023166" cy="4255346"/>
          </a:xfrm>
        </p:spPr>
        <p:txBody>
          <a:bodyPr>
            <a:normAutofit/>
          </a:bodyPr>
          <a:lstStyle/>
          <a:p>
            <a:r>
              <a:rPr lang="en-US" dirty="0"/>
              <a:t>Heavy Road usage</a:t>
            </a:r>
          </a:p>
          <a:p>
            <a:r>
              <a:rPr lang="en-US" dirty="0"/>
              <a:t>Noise/dust </a:t>
            </a:r>
          </a:p>
          <a:p>
            <a:r>
              <a:rPr lang="en-US" dirty="0"/>
              <a:t>Socioeconomic impacts</a:t>
            </a:r>
          </a:p>
          <a:p>
            <a:pPr lvl="1"/>
            <a:r>
              <a:rPr lang="en-US" dirty="0"/>
              <a:t>Housing and hotel shortages and/or price increases</a:t>
            </a:r>
          </a:p>
          <a:p>
            <a:pPr lvl="1"/>
            <a:r>
              <a:rPr lang="en-US" dirty="0"/>
              <a:t>School spacing issues as new workers arrive/towns adjust</a:t>
            </a:r>
          </a:p>
          <a:p>
            <a:pPr lvl="2"/>
            <a:endParaRPr lang="en-US" dirty="0"/>
          </a:p>
        </p:txBody>
      </p:sp>
      <p:pic>
        <p:nvPicPr>
          <p:cNvPr id="6" name="Picture 5">
            <a:extLst>
              <a:ext uri="{FF2B5EF4-FFF2-40B4-BE49-F238E27FC236}">
                <a16:creationId xmlns:a16="http://schemas.microsoft.com/office/drawing/2014/main" id="{ACCCA833-49A2-79AC-050B-F2F76196EDC7}"/>
              </a:ext>
            </a:extLst>
          </p:cNvPr>
          <p:cNvPicPr>
            <a:picLocks noChangeAspect="1"/>
          </p:cNvPicPr>
          <p:nvPr/>
        </p:nvPicPr>
        <p:blipFill>
          <a:blip r:embed="rId2"/>
          <a:stretch>
            <a:fillRect/>
          </a:stretch>
        </p:blipFill>
        <p:spPr>
          <a:xfrm>
            <a:off x="5590096" y="2216863"/>
            <a:ext cx="6178112" cy="3418955"/>
          </a:xfrm>
          <a:prstGeom prst="rect">
            <a:avLst/>
          </a:prstGeom>
        </p:spPr>
      </p:pic>
      <p:sp>
        <p:nvSpPr>
          <p:cNvPr id="7" name="TextBox 6">
            <a:extLst>
              <a:ext uri="{FF2B5EF4-FFF2-40B4-BE49-F238E27FC236}">
                <a16:creationId xmlns:a16="http://schemas.microsoft.com/office/drawing/2014/main" id="{247C4D55-DB9B-B26D-A569-9D88788F81DE}"/>
              </a:ext>
            </a:extLst>
          </p:cNvPr>
          <p:cNvSpPr txBox="1"/>
          <p:nvPr/>
        </p:nvSpPr>
        <p:spPr>
          <a:xfrm>
            <a:off x="5667866" y="5712643"/>
            <a:ext cx="6178112" cy="461665"/>
          </a:xfrm>
          <a:prstGeom prst="rect">
            <a:avLst/>
          </a:prstGeom>
          <a:noFill/>
        </p:spPr>
        <p:txBody>
          <a:bodyPr wrap="square" rtlCol="0">
            <a:spAutoFit/>
          </a:bodyPr>
          <a:lstStyle/>
          <a:p>
            <a:r>
              <a:rPr lang="en-US" sz="1200" dirty="0"/>
              <a:t>Source: https://cowboystatedaily.com/2026/02/15/inside-terrapowers-world-first-nuclear-project-being-built-just-outside-kemmerer/</a:t>
            </a:r>
          </a:p>
        </p:txBody>
      </p:sp>
      <p:sp>
        <p:nvSpPr>
          <p:cNvPr id="8" name="TextBox 7">
            <a:extLst>
              <a:ext uri="{FF2B5EF4-FFF2-40B4-BE49-F238E27FC236}">
                <a16:creationId xmlns:a16="http://schemas.microsoft.com/office/drawing/2014/main" id="{C1DF1CD6-BA95-A251-5E5D-B58070F55F98}"/>
              </a:ext>
            </a:extLst>
          </p:cNvPr>
          <p:cNvSpPr txBox="1"/>
          <p:nvPr/>
        </p:nvSpPr>
        <p:spPr>
          <a:xfrm>
            <a:off x="6082256" y="1809119"/>
            <a:ext cx="5193792" cy="369332"/>
          </a:xfrm>
          <a:prstGeom prst="rect">
            <a:avLst/>
          </a:prstGeom>
          <a:noFill/>
        </p:spPr>
        <p:txBody>
          <a:bodyPr wrap="square" rtlCol="0">
            <a:spAutoFit/>
          </a:bodyPr>
          <a:lstStyle/>
          <a:p>
            <a:r>
              <a:rPr lang="en-US" dirty="0"/>
              <a:t>TerraPower Project in Kemmerer, WY Feb, 2026</a:t>
            </a:r>
          </a:p>
        </p:txBody>
      </p:sp>
      <p:sp>
        <p:nvSpPr>
          <p:cNvPr id="4" name="Rectangle 3">
            <a:extLst>
              <a:ext uri="{FF2B5EF4-FFF2-40B4-BE49-F238E27FC236}">
                <a16:creationId xmlns:a16="http://schemas.microsoft.com/office/drawing/2014/main" id="{E834E29B-6786-1A28-20DC-D46008DEB5D5}"/>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3939012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F996D-F9EB-DC95-9174-304C3331C85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1086DED-799F-90E9-54A0-09D86EB91116}"/>
              </a:ext>
            </a:extLst>
          </p:cNvPr>
          <p:cNvSpPr>
            <a:spLocks noGrp="1"/>
          </p:cNvSpPr>
          <p:nvPr>
            <p:ph type="ctrTitle"/>
          </p:nvPr>
        </p:nvSpPr>
        <p:spPr/>
        <p:txBody>
          <a:bodyPr/>
          <a:lstStyle/>
          <a:p>
            <a:r>
              <a:rPr lang="en-US" dirty="0"/>
              <a:t>What are other states’ approach to education </a:t>
            </a:r>
            <a:br>
              <a:rPr lang="en-US" dirty="0"/>
            </a:br>
            <a:r>
              <a:rPr lang="en-US" dirty="0"/>
              <a:t>public, k-12, AHJs, higher ed</a:t>
            </a:r>
          </a:p>
        </p:txBody>
      </p:sp>
    </p:spTree>
    <p:extLst>
      <p:ext uri="{BB962C8B-B14F-4D97-AF65-F5344CB8AC3E}">
        <p14:creationId xmlns:p14="http://schemas.microsoft.com/office/powerpoint/2010/main" val="2473360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949002-0167-4CF5-C875-66A7AEE301FE}"/>
              </a:ext>
            </a:extLst>
          </p:cNvPr>
          <p:cNvSpPr>
            <a:spLocks noGrp="1"/>
          </p:cNvSpPr>
          <p:nvPr>
            <p:ph type="title"/>
          </p:nvPr>
        </p:nvSpPr>
        <p:spPr/>
        <p:txBody>
          <a:bodyPr/>
          <a:lstStyle/>
          <a:p>
            <a:r>
              <a:rPr lang="en-US" dirty="0"/>
              <a:t>Sample State Education Activities</a:t>
            </a:r>
          </a:p>
        </p:txBody>
      </p:sp>
      <p:sp>
        <p:nvSpPr>
          <p:cNvPr id="4" name="Content Placeholder 3">
            <a:extLst>
              <a:ext uri="{FF2B5EF4-FFF2-40B4-BE49-F238E27FC236}">
                <a16:creationId xmlns:a16="http://schemas.microsoft.com/office/drawing/2014/main" id="{D897D7CD-1E01-D312-9D16-8474D836E1FA}"/>
              </a:ext>
            </a:extLst>
          </p:cNvPr>
          <p:cNvSpPr>
            <a:spLocks noGrp="1"/>
          </p:cNvSpPr>
          <p:nvPr>
            <p:ph sz="half" idx="1"/>
          </p:nvPr>
        </p:nvSpPr>
        <p:spPr>
          <a:xfrm>
            <a:off x="551421" y="1871135"/>
            <a:ext cx="11109356" cy="4255346"/>
          </a:xfrm>
        </p:spPr>
        <p:txBody>
          <a:bodyPr>
            <a:normAutofit/>
          </a:bodyPr>
          <a:lstStyle/>
          <a:p>
            <a:r>
              <a:rPr lang="en-US" dirty="0"/>
              <a:t>Tennessee</a:t>
            </a:r>
          </a:p>
          <a:p>
            <a:pPr lvl="1"/>
            <a:r>
              <a:rPr lang="en-US" dirty="0"/>
              <a:t>Public: Educate children in K-12 setting</a:t>
            </a:r>
          </a:p>
          <a:p>
            <a:pPr lvl="2"/>
            <a:r>
              <a:rPr lang="en-US" dirty="0"/>
              <a:t>UT launched a K-2 education program in 2025</a:t>
            </a:r>
          </a:p>
          <a:p>
            <a:pPr lvl="2"/>
            <a:r>
              <a:rPr lang="en-US" dirty="0"/>
              <a:t>Teacher Training (280 teachers) and hands-on learning kits </a:t>
            </a:r>
          </a:p>
          <a:p>
            <a:pPr lvl="1"/>
            <a:r>
              <a:rPr lang="en-US" dirty="0"/>
              <a:t>Trades: Gov. Investment in vocational Education (GIVE) fund is $10 mm/year </a:t>
            </a:r>
          </a:p>
          <a:p>
            <a:pPr lvl="1"/>
            <a:r>
              <a:rPr lang="en-US" dirty="0"/>
              <a:t>Higher-Ed: </a:t>
            </a:r>
          </a:p>
          <a:p>
            <a:pPr lvl="2"/>
            <a:r>
              <a:rPr lang="en-US" dirty="0"/>
              <a:t>UT-Knoxville oldest nuclear engineering dept in the country, 150 incoming freshmen</a:t>
            </a:r>
          </a:p>
          <a:p>
            <a:pPr lvl="2"/>
            <a:r>
              <a:rPr lang="en-US" dirty="0"/>
              <a:t> Tennessee Tech University: Started a Nuclear Engineering Program 2024-2025</a:t>
            </a:r>
          </a:p>
          <a:p>
            <a:pPr lvl="2"/>
            <a:r>
              <a:rPr lang="en-US" dirty="0"/>
              <a:t>Community College certificate program</a:t>
            </a:r>
          </a:p>
          <a:p>
            <a:pPr lvl="1"/>
            <a:r>
              <a:rPr lang="en-US" dirty="0"/>
              <a:t>“Freebies”: Oak Ridge National Laboratory is a major employer in the state (~7000 people) as are the two NPP’s</a:t>
            </a:r>
          </a:p>
        </p:txBody>
      </p:sp>
      <p:sp>
        <p:nvSpPr>
          <p:cNvPr id="6" name="TextBox 5">
            <a:extLst>
              <a:ext uri="{FF2B5EF4-FFF2-40B4-BE49-F238E27FC236}">
                <a16:creationId xmlns:a16="http://schemas.microsoft.com/office/drawing/2014/main" id="{5021B5B8-04B9-061B-4230-9221243D476B}"/>
              </a:ext>
            </a:extLst>
          </p:cNvPr>
          <p:cNvSpPr txBox="1"/>
          <p:nvPr/>
        </p:nvSpPr>
        <p:spPr>
          <a:xfrm>
            <a:off x="3779519" y="6392391"/>
            <a:ext cx="7001691" cy="338554"/>
          </a:xfrm>
          <a:prstGeom prst="rect">
            <a:avLst/>
          </a:prstGeom>
          <a:noFill/>
        </p:spPr>
        <p:txBody>
          <a:bodyPr wrap="square" rtlCol="0">
            <a:spAutoFit/>
          </a:bodyPr>
          <a:lstStyle/>
          <a:p>
            <a:r>
              <a:rPr lang="en-US" sz="1600" dirty="0">
                <a:hlinkClick r:id="rId2"/>
              </a:rPr>
              <a:t>https://ne.utk.edu/ut-launch-k-2-nuclear-education-initiative/</a:t>
            </a:r>
            <a:endParaRPr lang="en-US" sz="1600" dirty="0"/>
          </a:p>
        </p:txBody>
      </p:sp>
    </p:spTree>
    <p:extLst>
      <p:ext uri="{BB962C8B-B14F-4D97-AF65-F5344CB8AC3E}">
        <p14:creationId xmlns:p14="http://schemas.microsoft.com/office/powerpoint/2010/main" val="2282346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A277E-F746-D34C-2711-D57A4019B6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6C6AA5-9785-EC56-53F3-4B179DE2032E}"/>
              </a:ext>
            </a:extLst>
          </p:cNvPr>
          <p:cNvSpPr>
            <a:spLocks noGrp="1"/>
          </p:cNvSpPr>
          <p:nvPr>
            <p:ph type="title"/>
          </p:nvPr>
        </p:nvSpPr>
        <p:spPr/>
        <p:txBody>
          <a:bodyPr/>
          <a:lstStyle/>
          <a:p>
            <a:r>
              <a:rPr lang="en-US" dirty="0"/>
              <a:t>Sample State Education Activities</a:t>
            </a:r>
          </a:p>
        </p:txBody>
      </p:sp>
      <p:sp>
        <p:nvSpPr>
          <p:cNvPr id="4" name="Content Placeholder 3">
            <a:extLst>
              <a:ext uri="{FF2B5EF4-FFF2-40B4-BE49-F238E27FC236}">
                <a16:creationId xmlns:a16="http://schemas.microsoft.com/office/drawing/2014/main" id="{32F5FD35-8572-9A63-F551-700DD1820413}"/>
              </a:ext>
            </a:extLst>
          </p:cNvPr>
          <p:cNvSpPr>
            <a:spLocks noGrp="1"/>
          </p:cNvSpPr>
          <p:nvPr>
            <p:ph sz="half" idx="1"/>
          </p:nvPr>
        </p:nvSpPr>
        <p:spPr>
          <a:xfrm>
            <a:off x="551421" y="1871135"/>
            <a:ext cx="11109356" cy="4255346"/>
          </a:xfrm>
        </p:spPr>
        <p:txBody>
          <a:bodyPr>
            <a:normAutofit lnSpcReduction="10000"/>
          </a:bodyPr>
          <a:lstStyle/>
          <a:p>
            <a:r>
              <a:rPr lang="en-US" dirty="0"/>
              <a:t>Kentucky</a:t>
            </a:r>
          </a:p>
          <a:p>
            <a:pPr lvl="1"/>
            <a:r>
              <a:rPr lang="en-US" dirty="0"/>
              <a:t>Public:</a:t>
            </a:r>
          </a:p>
          <a:p>
            <a:pPr lvl="2"/>
            <a:r>
              <a:rPr lang="en-US" b="1" dirty="0"/>
              <a:t>Community Education: </a:t>
            </a:r>
            <a:r>
              <a:rPr lang="en-US" dirty="0"/>
              <a:t>“Nuclear-Ready Communities” program participation mandates 2 public education meetings</a:t>
            </a:r>
          </a:p>
          <a:p>
            <a:pPr lvl="2"/>
            <a:r>
              <a:rPr lang="en-US" b="1" dirty="0"/>
              <a:t>K-12: </a:t>
            </a:r>
            <a:r>
              <a:rPr lang="en-US" dirty="0"/>
              <a:t>West Kentucky Educational Cooperative (WKEC) implementing a stem-focused K-12 educational program funded by KNEDA grant</a:t>
            </a:r>
          </a:p>
          <a:p>
            <a:pPr lvl="1"/>
            <a:r>
              <a:rPr lang="en-US" dirty="0"/>
              <a:t>Trades: </a:t>
            </a:r>
          </a:p>
          <a:p>
            <a:pPr lvl="2"/>
            <a:r>
              <a:rPr lang="en-US" dirty="0"/>
              <a:t>SOAR program in eastern Kentucky conducts workshops, hosts hiring events and helps with training/opportunity matchmaking</a:t>
            </a:r>
          </a:p>
          <a:p>
            <a:pPr lvl="1"/>
            <a:r>
              <a:rPr lang="en-US" dirty="0"/>
              <a:t>Higher-Ed: </a:t>
            </a:r>
          </a:p>
          <a:p>
            <a:pPr lvl="2"/>
            <a:r>
              <a:rPr lang="en-US" dirty="0"/>
              <a:t>West Kentucky Community and Technical College: To establish a regional hub for nuclear industry education, including a control room simulator.</a:t>
            </a:r>
          </a:p>
          <a:p>
            <a:pPr lvl="1"/>
            <a:r>
              <a:rPr lang="en-US" dirty="0"/>
              <a:t>“Freebies”: Paducah has history of fuel manufacturing</a:t>
            </a:r>
          </a:p>
        </p:txBody>
      </p:sp>
      <p:sp>
        <p:nvSpPr>
          <p:cNvPr id="6" name="TextBox 5">
            <a:extLst>
              <a:ext uri="{FF2B5EF4-FFF2-40B4-BE49-F238E27FC236}">
                <a16:creationId xmlns:a16="http://schemas.microsoft.com/office/drawing/2014/main" id="{6AB06A04-C3A6-D223-B943-ABAA1711456C}"/>
              </a:ext>
            </a:extLst>
          </p:cNvPr>
          <p:cNvSpPr txBox="1"/>
          <p:nvPr/>
        </p:nvSpPr>
        <p:spPr>
          <a:xfrm>
            <a:off x="3492137" y="6392391"/>
            <a:ext cx="8038012" cy="338554"/>
          </a:xfrm>
          <a:prstGeom prst="rect">
            <a:avLst/>
          </a:prstGeom>
          <a:noFill/>
        </p:spPr>
        <p:txBody>
          <a:bodyPr wrap="square" rtlCol="0">
            <a:spAutoFit/>
          </a:bodyPr>
          <a:lstStyle/>
          <a:p>
            <a:r>
              <a:rPr lang="en-US" sz="800" dirty="0">
                <a:hlinkClick r:id="rId2"/>
              </a:rPr>
              <a:t>https://research.uky.edu/news/uk-administered-kneda-awards-8-million-inaugural-grants</a:t>
            </a:r>
            <a:r>
              <a:rPr lang="en-US" sz="800" dirty="0"/>
              <a:t> </a:t>
            </a:r>
            <a:r>
              <a:rPr lang="en-US" sz="800" dirty="0">
                <a:hlinkClick r:id="rId3"/>
              </a:rPr>
              <a:t>https://caer.uky.edu/sites/default/files/2025-10/nuclear-ready-community.pdf</a:t>
            </a:r>
            <a:r>
              <a:rPr lang="en-US" sz="800" dirty="0"/>
              <a:t> </a:t>
            </a:r>
          </a:p>
          <a:p>
            <a:r>
              <a:rPr lang="en-US" sz="800" dirty="0">
                <a:hlinkClick r:id="rId4"/>
              </a:rPr>
              <a:t>https://apps.legislature.ky.gov/AgencyReports/IJC/AR/KNEA/Kentucky%20Nuclear%20Energy%20Development%20Authority%20Workforce%20Development%20Report.pdf</a:t>
            </a:r>
            <a:r>
              <a:rPr lang="en-US" sz="800" dirty="0"/>
              <a:t> </a:t>
            </a:r>
          </a:p>
        </p:txBody>
      </p:sp>
    </p:spTree>
    <p:extLst>
      <p:ext uri="{BB962C8B-B14F-4D97-AF65-F5344CB8AC3E}">
        <p14:creationId xmlns:p14="http://schemas.microsoft.com/office/powerpoint/2010/main" val="248656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2B48F-3669-33B8-6AEB-ADDDBAE902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C467F5-DF01-5CBB-CD39-FB074AB4C6D9}"/>
              </a:ext>
            </a:extLst>
          </p:cNvPr>
          <p:cNvSpPr>
            <a:spLocks noGrp="1"/>
          </p:cNvSpPr>
          <p:nvPr>
            <p:ph type="title"/>
          </p:nvPr>
        </p:nvSpPr>
        <p:spPr/>
        <p:txBody>
          <a:bodyPr/>
          <a:lstStyle/>
          <a:p>
            <a:r>
              <a:rPr lang="en-US" dirty="0"/>
              <a:t>Other Education Opportunities, not states</a:t>
            </a:r>
          </a:p>
        </p:txBody>
      </p:sp>
      <p:sp>
        <p:nvSpPr>
          <p:cNvPr id="4" name="Content Placeholder 3">
            <a:extLst>
              <a:ext uri="{FF2B5EF4-FFF2-40B4-BE49-F238E27FC236}">
                <a16:creationId xmlns:a16="http://schemas.microsoft.com/office/drawing/2014/main" id="{B1784F48-9844-4DBD-4BA3-038FB8074DFB}"/>
              </a:ext>
            </a:extLst>
          </p:cNvPr>
          <p:cNvSpPr>
            <a:spLocks noGrp="1"/>
          </p:cNvSpPr>
          <p:nvPr>
            <p:ph sz="half" idx="1"/>
          </p:nvPr>
        </p:nvSpPr>
        <p:spPr>
          <a:xfrm>
            <a:off x="551421" y="1871135"/>
            <a:ext cx="11109356" cy="4255346"/>
          </a:xfrm>
        </p:spPr>
        <p:txBody>
          <a:bodyPr>
            <a:normAutofit/>
          </a:bodyPr>
          <a:lstStyle/>
          <a:p>
            <a:r>
              <a:rPr lang="en-US" dirty="0"/>
              <a:t>As previously noted, unions have their own training programs</a:t>
            </a:r>
          </a:p>
          <a:p>
            <a:r>
              <a:rPr lang="en-US" dirty="0"/>
              <a:t>American Nuclear Society</a:t>
            </a:r>
          </a:p>
          <a:p>
            <a:pPr lvl="1"/>
            <a:r>
              <a:rPr lang="en-US" dirty="0"/>
              <a:t>Chapter-by-chapter activities often include public outreach</a:t>
            </a:r>
          </a:p>
          <a:p>
            <a:pPr lvl="1"/>
            <a:r>
              <a:rPr lang="en-US" dirty="0"/>
              <a:t>New Credentialling Program: Nuclear Professional</a:t>
            </a:r>
          </a:p>
          <a:p>
            <a:r>
              <a:rPr lang="en-US" dirty="0"/>
              <a:t>Nuclear Power Plant Operators (and developers) often do public education for workforce development and community support purposes. </a:t>
            </a:r>
          </a:p>
          <a:p>
            <a:pPr lvl="1"/>
            <a:r>
              <a:rPr lang="en-US" dirty="0"/>
              <a:t>High school programming, including job fairs and shadowing</a:t>
            </a:r>
          </a:p>
          <a:p>
            <a:pPr lvl="1"/>
            <a:r>
              <a:rPr lang="en-US" dirty="0"/>
              <a:t>K-12 outreach near their plants including tours and education</a:t>
            </a:r>
          </a:p>
          <a:p>
            <a:pPr lvl="1"/>
            <a:r>
              <a:rPr lang="en-US" dirty="0"/>
              <a:t>Integration with trades to co-strategize around recruitment</a:t>
            </a:r>
          </a:p>
          <a:p>
            <a:pPr lvl="1"/>
            <a:endParaRPr lang="en-US" dirty="0"/>
          </a:p>
        </p:txBody>
      </p:sp>
      <p:sp>
        <p:nvSpPr>
          <p:cNvPr id="6" name="TextBox 5">
            <a:extLst>
              <a:ext uri="{FF2B5EF4-FFF2-40B4-BE49-F238E27FC236}">
                <a16:creationId xmlns:a16="http://schemas.microsoft.com/office/drawing/2014/main" id="{C82103CF-1461-E056-F3D1-849F7DCB5ABC}"/>
              </a:ext>
            </a:extLst>
          </p:cNvPr>
          <p:cNvSpPr txBox="1"/>
          <p:nvPr/>
        </p:nvSpPr>
        <p:spPr>
          <a:xfrm>
            <a:off x="3779519" y="6392391"/>
            <a:ext cx="7001691" cy="338554"/>
          </a:xfrm>
          <a:prstGeom prst="rect">
            <a:avLst/>
          </a:prstGeom>
          <a:noFill/>
        </p:spPr>
        <p:txBody>
          <a:bodyPr wrap="square" rtlCol="0">
            <a:spAutoFit/>
          </a:bodyPr>
          <a:lstStyle/>
          <a:p>
            <a:r>
              <a:rPr lang="en-US" sz="1600" dirty="0"/>
              <a:t>https://www.ans.org/certification/</a:t>
            </a:r>
          </a:p>
        </p:txBody>
      </p:sp>
    </p:spTree>
    <p:extLst>
      <p:ext uri="{BB962C8B-B14F-4D97-AF65-F5344CB8AC3E}">
        <p14:creationId xmlns:p14="http://schemas.microsoft.com/office/powerpoint/2010/main" val="1977248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58C1F-881D-6D03-A8FA-DB31B72B97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22537FE-07FF-697D-B140-87F69C350648}"/>
              </a:ext>
            </a:extLst>
          </p:cNvPr>
          <p:cNvSpPr>
            <a:spLocks noGrp="1"/>
          </p:cNvSpPr>
          <p:nvPr>
            <p:ph type="title"/>
          </p:nvPr>
        </p:nvSpPr>
        <p:spPr/>
        <p:txBody>
          <a:bodyPr/>
          <a:lstStyle/>
          <a:p>
            <a:r>
              <a:rPr lang="en-US" dirty="0"/>
              <a:t>Other Education Opportunities, not states</a:t>
            </a:r>
          </a:p>
        </p:txBody>
      </p:sp>
      <p:sp>
        <p:nvSpPr>
          <p:cNvPr id="4" name="Content Placeholder 3">
            <a:extLst>
              <a:ext uri="{FF2B5EF4-FFF2-40B4-BE49-F238E27FC236}">
                <a16:creationId xmlns:a16="http://schemas.microsoft.com/office/drawing/2014/main" id="{F7FE2C01-F597-AC70-019E-55BACA70FB81}"/>
              </a:ext>
            </a:extLst>
          </p:cNvPr>
          <p:cNvSpPr>
            <a:spLocks noGrp="1"/>
          </p:cNvSpPr>
          <p:nvPr>
            <p:ph sz="half" idx="1"/>
          </p:nvPr>
        </p:nvSpPr>
        <p:spPr>
          <a:xfrm>
            <a:off x="551421" y="1871135"/>
            <a:ext cx="11109356" cy="4255346"/>
          </a:xfrm>
        </p:spPr>
        <p:txBody>
          <a:bodyPr>
            <a:normAutofit/>
          </a:bodyPr>
          <a:lstStyle/>
          <a:p>
            <a:r>
              <a:rPr lang="en-US" dirty="0"/>
              <a:t>Local Governments</a:t>
            </a:r>
          </a:p>
          <a:p>
            <a:pPr lvl="1"/>
            <a:r>
              <a:rPr lang="en-US" dirty="0"/>
              <a:t>INL’s GAIN program </a:t>
            </a:r>
          </a:p>
          <a:p>
            <a:pPr lvl="1"/>
            <a:r>
              <a:rPr lang="en-US" dirty="0"/>
              <a:t>ANS  and Energy Communities Alliance (past program)</a:t>
            </a:r>
          </a:p>
          <a:p>
            <a:pPr lvl="1"/>
            <a:r>
              <a:rPr lang="en-US" dirty="0"/>
              <a:t>NRC (limited to community emergency preparedness)</a:t>
            </a:r>
          </a:p>
          <a:p>
            <a:pPr lvl="1"/>
            <a:r>
              <a:rPr lang="en-US" dirty="0"/>
              <a:t>NEI has “Nuclear Matters” outreach </a:t>
            </a:r>
            <a:r>
              <a:rPr lang="en-US"/>
              <a:t>for members</a:t>
            </a:r>
            <a:endParaRPr lang="en-US" dirty="0"/>
          </a:p>
          <a:p>
            <a:pPr lvl="1"/>
            <a:endParaRPr lang="en-US" dirty="0"/>
          </a:p>
          <a:p>
            <a:pPr lvl="1"/>
            <a:endParaRPr lang="en-US" dirty="0"/>
          </a:p>
        </p:txBody>
      </p:sp>
      <p:sp>
        <p:nvSpPr>
          <p:cNvPr id="6" name="TextBox 5">
            <a:extLst>
              <a:ext uri="{FF2B5EF4-FFF2-40B4-BE49-F238E27FC236}">
                <a16:creationId xmlns:a16="http://schemas.microsoft.com/office/drawing/2014/main" id="{4DAEB4EF-665D-0271-70B2-0116A8BCDDB2}"/>
              </a:ext>
            </a:extLst>
          </p:cNvPr>
          <p:cNvSpPr txBox="1"/>
          <p:nvPr/>
        </p:nvSpPr>
        <p:spPr>
          <a:xfrm>
            <a:off x="3701143" y="6304002"/>
            <a:ext cx="7585166" cy="553998"/>
          </a:xfrm>
          <a:prstGeom prst="rect">
            <a:avLst/>
          </a:prstGeom>
          <a:noFill/>
        </p:spPr>
        <p:txBody>
          <a:bodyPr wrap="square" rtlCol="0">
            <a:spAutoFit/>
          </a:bodyPr>
          <a:lstStyle/>
          <a:p>
            <a:r>
              <a:rPr lang="en-US" sz="1000" dirty="0">
                <a:hlinkClick r:id="rId2"/>
              </a:rPr>
              <a:t>https://www.energyca.org/eca-updates/2022/12/9/doe-selects-eca-partnership-to-engage-communities-on-nuclear-energy/</a:t>
            </a:r>
            <a:endParaRPr lang="en-US" sz="1000" dirty="0"/>
          </a:p>
          <a:p>
            <a:r>
              <a:rPr lang="en-US" sz="1000" dirty="0">
                <a:hlinkClick r:id="rId3"/>
              </a:rPr>
              <a:t>https://www.nrc.gov/about-nrc/emerg-preparedness/about-emerg-preparedness/federal-state-local</a:t>
            </a:r>
            <a:endParaRPr lang="en-US" sz="1000" dirty="0"/>
          </a:p>
          <a:p>
            <a:endParaRPr lang="en-US" sz="1000" dirty="0"/>
          </a:p>
        </p:txBody>
      </p:sp>
    </p:spTree>
    <p:extLst>
      <p:ext uri="{BB962C8B-B14F-4D97-AF65-F5344CB8AC3E}">
        <p14:creationId xmlns:p14="http://schemas.microsoft.com/office/powerpoint/2010/main" val="3097402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C9D5-8701-CADC-E775-9FCFFD961BDB}"/>
              </a:ext>
            </a:extLst>
          </p:cNvPr>
          <p:cNvSpPr>
            <a:spLocks noGrp="1"/>
          </p:cNvSpPr>
          <p:nvPr>
            <p:ph type="ctrTitle"/>
          </p:nvPr>
        </p:nvSpPr>
        <p:spPr/>
        <p:txBody>
          <a:bodyPr/>
          <a:lstStyle/>
          <a:p>
            <a:r>
              <a:rPr lang="en-US" dirty="0"/>
              <a:t>Appendix</a:t>
            </a:r>
          </a:p>
        </p:txBody>
      </p:sp>
    </p:spTree>
    <p:extLst>
      <p:ext uri="{BB962C8B-B14F-4D97-AF65-F5344CB8AC3E}">
        <p14:creationId xmlns:p14="http://schemas.microsoft.com/office/powerpoint/2010/main" val="1286892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7B4C7-2165-31E6-9EEA-0441FC29D51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637535B-76D4-60BA-AA5D-FB5565DE906A}"/>
              </a:ext>
            </a:extLst>
          </p:cNvPr>
          <p:cNvSpPr>
            <a:spLocks noGrp="1"/>
          </p:cNvSpPr>
          <p:nvPr>
            <p:ph type="body" sz="quarter" idx="12"/>
          </p:nvPr>
        </p:nvSpPr>
        <p:spPr>
          <a:xfrm>
            <a:off x="512299" y="6143733"/>
            <a:ext cx="11167400" cy="195861"/>
          </a:xfrm>
        </p:spPr>
        <p:txBody>
          <a:bodyPr/>
          <a:lstStyle/>
          <a:p>
            <a:r>
              <a:rPr lang="en-US" dirty="0"/>
              <a:t>Source: Presentation. </a:t>
            </a:r>
            <a:r>
              <a:rPr lang="en-US" dirty="0">
                <a:hlinkClick r:id="rId2"/>
              </a:rPr>
              <a:t>MISO Long-Term Load Forecast. </a:t>
            </a:r>
            <a:r>
              <a:rPr lang="en-US" dirty="0"/>
              <a:t>April 2026</a:t>
            </a:r>
          </a:p>
        </p:txBody>
      </p:sp>
      <p:sp>
        <p:nvSpPr>
          <p:cNvPr id="4" name="Content Placeholder 3">
            <a:extLst>
              <a:ext uri="{FF2B5EF4-FFF2-40B4-BE49-F238E27FC236}">
                <a16:creationId xmlns:a16="http://schemas.microsoft.com/office/drawing/2014/main" id="{3D2A6358-A306-679B-6800-ABEAB5671B95}"/>
              </a:ext>
            </a:extLst>
          </p:cNvPr>
          <p:cNvSpPr>
            <a:spLocks noGrp="1"/>
          </p:cNvSpPr>
          <p:nvPr>
            <p:ph sz="quarter" idx="11"/>
          </p:nvPr>
        </p:nvSpPr>
        <p:spPr/>
        <p:txBody>
          <a:bodyPr/>
          <a:lstStyle/>
          <a:p>
            <a:endParaRPr lang="en-US"/>
          </a:p>
        </p:txBody>
      </p:sp>
      <p:sp>
        <p:nvSpPr>
          <p:cNvPr id="3" name="Title 2">
            <a:extLst>
              <a:ext uri="{FF2B5EF4-FFF2-40B4-BE49-F238E27FC236}">
                <a16:creationId xmlns:a16="http://schemas.microsoft.com/office/drawing/2014/main" id="{6D9A1ADF-7235-D12B-35D9-4B5672E3254F}"/>
              </a:ext>
            </a:extLst>
          </p:cNvPr>
          <p:cNvSpPr>
            <a:spLocks noGrp="1"/>
          </p:cNvSpPr>
          <p:nvPr>
            <p:ph type="title"/>
          </p:nvPr>
        </p:nvSpPr>
        <p:spPr/>
        <p:txBody>
          <a:bodyPr/>
          <a:lstStyle/>
          <a:p>
            <a:r>
              <a:rPr lang="en-US" dirty="0"/>
              <a:t>MISO’s predicted load growth driven by data centers (2026)</a:t>
            </a:r>
          </a:p>
        </p:txBody>
      </p:sp>
      <p:pic>
        <p:nvPicPr>
          <p:cNvPr id="10" name="Picture 9">
            <a:extLst>
              <a:ext uri="{FF2B5EF4-FFF2-40B4-BE49-F238E27FC236}">
                <a16:creationId xmlns:a16="http://schemas.microsoft.com/office/drawing/2014/main" id="{C78E13EB-8A3E-C461-B96B-69968FE7D1CB}"/>
              </a:ext>
            </a:extLst>
          </p:cNvPr>
          <p:cNvPicPr>
            <a:picLocks noChangeAspect="1"/>
          </p:cNvPicPr>
          <p:nvPr/>
        </p:nvPicPr>
        <p:blipFill>
          <a:blip r:embed="rId3"/>
          <a:stretch>
            <a:fillRect/>
          </a:stretch>
        </p:blipFill>
        <p:spPr>
          <a:xfrm>
            <a:off x="-1" y="1496062"/>
            <a:ext cx="12192000" cy="4647671"/>
          </a:xfrm>
          <a:prstGeom prst="rect">
            <a:avLst/>
          </a:prstGeom>
        </p:spPr>
      </p:pic>
      <p:sp>
        <p:nvSpPr>
          <p:cNvPr id="2" name="Rectangle 1">
            <a:extLst>
              <a:ext uri="{FF2B5EF4-FFF2-40B4-BE49-F238E27FC236}">
                <a16:creationId xmlns:a16="http://schemas.microsoft.com/office/drawing/2014/main" id="{CBD2C4E9-E075-58FA-A529-ED580BB76C9F}"/>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22454853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9A0575-EC92-91F7-9C7D-1704F594483D}"/>
              </a:ext>
            </a:extLst>
          </p:cNvPr>
          <p:cNvSpPr>
            <a:spLocks noGrp="1"/>
          </p:cNvSpPr>
          <p:nvPr>
            <p:ph type="title"/>
          </p:nvPr>
        </p:nvSpPr>
        <p:spPr/>
        <p:txBody>
          <a:bodyPr/>
          <a:lstStyle/>
          <a:p>
            <a:r>
              <a:rPr lang="en-US" dirty="0"/>
              <a:t>LCOE new Nuclear</a:t>
            </a:r>
          </a:p>
        </p:txBody>
      </p:sp>
      <p:sp>
        <p:nvSpPr>
          <p:cNvPr id="4" name="Content Placeholder 3">
            <a:extLst>
              <a:ext uri="{FF2B5EF4-FFF2-40B4-BE49-F238E27FC236}">
                <a16:creationId xmlns:a16="http://schemas.microsoft.com/office/drawing/2014/main" id="{3EACCBBB-C8B7-F8FC-8C31-A177A284C5E6}"/>
              </a:ext>
            </a:extLst>
          </p:cNvPr>
          <p:cNvSpPr>
            <a:spLocks noGrp="1"/>
          </p:cNvSpPr>
          <p:nvPr>
            <p:ph sz="half" idx="1"/>
          </p:nvPr>
        </p:nvSpPr>
        <p:spPr>
          <a:xfrm>
            <a:off x="368468" y="1871135"/>
            <a:ext cx="3875286" cy="4255346"/>
          </a:xfrm>
        </p:spPr>
        <p:txBody>
          <a:bodyPr>
            <a:normAutofit lnSpcReduction="10000"/>
          </a:bodyPr>
          <a:lstStyle/>
          <a:p>
            <a:r>
              <a:rPr lang="en-US" dirty="0"/>
              <a:t>LCOE is a simplified way to measure cost but not value.</a:t>
            </a:r>
          </a:p>
          <a:p>
            <a:r>
              <a:rPr lang="en-US" dirty="0"/>
              <a:t>This varies:</a:t>
            </a:r>
          </a:p>
          <a:p>
            <a:pPr lvl="1"/>
            <a:r>
              <a:rPr lang="en-US" dirty="0"/>
              <a:t>Overnight Capital Cost</a:t>
            </a:r>
          </a:p>
          <a:p>
            <a:pPr lvl="1"/>
            <a:r>
              <a:rPr lang="en-US" dirty="0"/>
              <a:t>ITC rate</a:t>
            </a:r>
          </a:p>
          <a:p>
            <a:r>
              <a:rPr lang="en-US" dirty="0"/>
              <a:t>It assumes:</a:t>
            </a:r>
          </a:p>
          <a:p>
            <a:pPr lvl="1"/>
            <a:r>
              <a:rPr lang="en-US" dirty="0"/>
              <a:t>Equity rate of return</a:t>
            </a:r>
          </a:p>
          <a:p>
            <a:pPr lvl="1"/>
            <a:r>
              <a:rPr lang="en-US" dirty="0"/>
              <a:t>Debt-to-equity ratio</a:t>
            </a:r>
          </a:p>
          <a:p>
            <a:pPr lvl="1"/>
            <a:r>
              <a:rPr lang="en-US" dirty="0"/>
              <a:t>Debt interest rate</a:t>
            </a:r>
          </a:p>
          <a:p>
            <a:pPr lvl="1"/>
            <a:r>
              <a:rPr lang="en-US" dirty="0"/>
              <a:t>Op Ex Costs</a:t>
            </a:r>
          </a:p>
          <a:p>
            <a:endParaRPr lang="en-US" dirty="0"/>
          </a:p>
        </p:txBody>
      </p:sp>
      <p:sp>
        <p:nvSpPr>
          <p:cNvPr id="10" name="Content Placeholder 9">
            <a:extLst>
              <a:ext uri="{FF2B5EF4-FFF2-40B4-BE49-F238E27FC236}">
                <a16:creationId xmlns:a16="http://schemas.microsoft.com/office/drawing/2014/main" id="{2D81DC3E-5071-DF78-4DB5-09904D7EC3DB}"/>
              </a:ext>
            </a:extLst>
          </p:cNvPr>
          <p:cNvSpPr>
            <a:spLocks noGrp="1"/>
          </p:cNvSpPr>
          <p:nvPr>
            <p:ph sz="half" idx="2"/>
          </p:nvPr>
        </p:nvSpPr>
        <p:spPr/>
        <p:txBody>
          <a:bodyPr/>
          <a:lstStyle/>
          <a:p>
            <a:endParaRPr lang="en-US"/>
          </a:p>
        </p:txBody>
      </p:sp>
      <p:pic>
        <p:nvPicPr>
          <p:cNvPr id="16" name="Picture 15">
            <a:extLst>
              <a:ext uri="{FF2B5EF4-FFF2-40B4-BE49-F238E27FC236}">
                <a16:creationId xmlns:a16="http://schemas.microsoft.com/office/drawing/2014/main" id="{F2B9AF89-3CC3-A635-BA5A-81B3BEA81DCF}"/>
              </a:ext>
            </a:extLst>
          </p:cNvPr>
          <p:cNvPicPr>
            <a:picLocks noChangeAspect="1"/>
          </p:cNvPicPr>
          <p:nvPr/>
        </p:nvPicPr>
        <p:blipFill>
          <a:blip r:embed="rId2"/>
          <a:stretch>
            <a:fillRect/>
          </a:stretch>
        </p:blipFill>
        <p:spPr>
          <a:xfrm>
            <a:off x="4402624" y="1871135"/>
            <a:ext cx="7420908" cy="4255346"/>
          </a:xfrm>
          <a:prstGeom prst="rect">
            <a:avLst/>
          </a:prstGeom>
        </p:spPr>
      </p:pic>
    </p:spTree>
    <p:extLst>
      <p:ext uri="{BB962C8B-B14F-4D97-AF65-F5344CB8AC3E}">
        <p14:creationId xmlns:p14="http://schemas.microsoft.com/office/powerpoint/2010/main" val="818554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0BEAA-4F31-A7BE-B652-F6945AB51C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DDB102-93D1-D742-A251-DE8D8A7AE119}"/>
              </a:ext>
            </a:extLst>
          </p:cNvPr>
          <p:cNvSpPr>
            <a:spLocks noGrp="1"/>
          </p:cNvSpPr>
          <p:nvPr>
            <p:ph type="title"/>
          </p:nvPr>
        </p:nvSpPr>
        <p:spPr/>
        <p:txBody>
          <a:bodyPr/>
          <a:lstStyle/>
          <a:p>
            <a:r>
              <a:rPr lang="en-US" dirty="0"/>
              <a:t>LCOE Comparison</a:t>
            </a:r>
          </a:p>
        </p:txBody>
      </p:sp>
      <p:sp>
        <p:nvSpPr>
          <p:cNvPr id="4" name="Content Placeholder 3">
            <a:extLst>
              <a:ext uri="{FF2B5EF4-FFF2-40B4-BE49-F238E27FC236}">
                <a16:creationId xmlns:a16="http://schemas.microsoft.com/office/drawing/2014/main" id="{6365762E-4674-F6BE-503E-382058BE2322}"/>
              </a:ext>
            </a:extLst>
          </p:cNvPr>
          <p:cNvSpPr>
            <a:spLocks noGrp="1"/>
          </p:cNvSpPr>
          <p:nvPr>
            <p:ph sz="half" idx="1"/>
          </p:nvPr>
        </p:nvSpPr>
        <p:spPr>
          <a:xfrm>
            <a:off x="368467" y="1871135"/>
            <a:ext cx="4582673" cy="4255346"/>
          </a:xfrm>
        </p:spPr>
        <p:txBody>
          <a:bodyPr>
            <a:normAutofit fontScale="92500" lnSpcReduction="20000"/>
          </a:bodyPr>
          <a:lstStyle/>
          <a:p>
            <a:r>
              <a:rPr lang="en-US" dirty="0"/>
              <a:t>LCOE comparisons are always fraught, as they do not account for capacity value, e.g.</a:t>
            </a:r>
          </a:p>
          <a:p>
            <a:r>
              <a:rPr lang="en-US" dirty="0"/>
              <a:t>Lazard publishes an Annual LCOE with unsubsidized values which uses Vogtle numbers and ignores subsidies for nuclear</a:t>
            </a:r>
          </a:p>
          <a:p>
            <a:r>
              <a:rPr lang="en-US" dirty="0"/>
              <a:t>This chart compares Lazard’s other “reliable” technologies’ LCOE to the LCOE for Nuclear on the last slide</a:t>
            </a:r>
          </a:p>
          <a:p>
            <a:endParaRPr lang="en-US" dirty="0"/>
          </a:p>
        </p:txBody>
      </p:sp>
      <p:graphicFrame>
        <p:nvGraphicFramePr>
          <p:cNvPr id="2" name="Chart 1">
            <a:extLst>
              <a:ext uri="{FF2B5EF4-FFF2-40B4-BE49-F238E27FC236}">
                <a16:creationId xmlns:a16="http://schemas.microsoft.com/office/drawing/2014/main" id="{B2BF54E5-ABA4-8374-234C-9AFA966E372A}"/>
              </a:ext>
            </a:extLst>
          </p:cNvPr>
          <p:cNvGraphicFramePr>
            <a:graphicFrameLocks/>
          </p:cNvGraphicFramePr>
          <p:nvPr>
            <p:extLst>
              <p:ext uri="{D42A27DB-BD31-4B8C-83A1-F6EECF244321}">
                <p14:modId xmlns:p14="http://schemas.microsoft.com/office/powerpoint/2010/main" val="2745777603"/>
              </p:ext>
            </p:extLst>
          </p:nvPr>
        </p:nvGraphicFramePr>
        <p:xfrm>
          <a:off x="4951139" y="2172801"/>
          <a:ext cx="6872393" cy="38668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5383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DB5AF-6226-19E3-E2CA-B86566CEC0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6B1DE8-03D2-BF9B-43F9-DFA261463B5A}"/>
              </a:ext>
            </a:extLst>
          </p:cNvPr>
          <p:cNvSpPr>
            <a:spLocks noGrp="1"/>
          </p:cNvSpPr>
          <p:nvPr>
            <p:ph type="title"/>
          </p:nvPr>
        </p:nvSpPr>
        <p:spPr/>
        <p:txBody>
          <a:bodyPr/>
          <a:lstStyle/>
          <a:p>
            <a:r>
              <a:rPr lang="en-US" dirty="0"/>
              <a:t>LCOE Comparison: Zoom In</a:t>
            </a:r>
          </a:p>
        </p:txBody>
      </p:sp>
      <p:graphicFrame>
        <p:nvGraphicFramePr>
          <p:cNvPr id="2" name="Chart 1">
            <a:extLst>
              <a:ext uri="{FF2B5EF4-FFF2-40B4-BE49-F238E27FC236}">
                <a16:creationId xmlns:a16="http://schemas.microsoft.com/office/drawing/2014/main" id="{792250B8-A49D-2C30-053C-CFF64E66B744}"/>
              </a:ext>
            </a:extLst>
          </p:cNvPr>
          <p:cNvGraphicFramePr>
            <a:graphicFrameLocks/>
          </p:cNvGraphicFramePr>
          <p:nvPr>
            <p:extLst>
              <p:ext uri="{D42A27DB-BD31-4B8C-83A1-F6EECF244321}">
                <p14:modId xmlns:p14="http://schemas.microsoft.com/office/powerpoint/2010/main" val="642200984"/>
              </p:ext>
            </p:extLst>
          </p:nvPr>
        </p:nvGraphicFramePr>
        <p:xfrm>
          <a:off x="535259" y="2172801"/>
          <a:ext cx="11288273" cy="38668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58037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17871-9509-15EA-574F-3AC4D9E856E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43D8D71-5D40-719D-5ADE-D82CEE632C2B}"/>
              </a:ext>
            </a:extLst>
          </p:cNvPr>
          <p:cNvSpPr>
            <a:spLocks noGrp="1"/>
          </p:cNvSpPr>
          <p:nvPr>
            <p:ph type="body" sz="quarter" idx="12"/>
          </p:nvPr>
        </p:nvSpPr>
        <p:spPr>
          <a:xfrm>
            <a:off x="7323131" y="6219699"/>
            <a:ext cx="4070353" cy="195861"/>
          </a:xfrm>
        </p:spPr>
        <p:txBody>
          <a:bodyPr/>
          <a:lstStyle/>
          <a:p>
            <a:r>
              <a:rPr lang="en-US" dirty="0"/>
              <a:t>Source: Whitepaper. </a:t>
            </a:r>
            <a:r>
              <a:rPr lang="en-US" dirty="0">
                <a:hlinkClick r:id="rId2"/>
              </a:rPr>
              <a:t>MISO Long-Term Load Forecast. </a:t>
            </a:r>
            <a:r>
              <a:rPr lang="en-US" dirty="0"/>
              <a:t>December 2024. </a:t>
            </a:r>
          </a:p>
        </p:txBody>
      </p:sp>
      <p:sp>
        <p:nvSpPr>
          <p:cNvPr id="4" name="Content Placeholder 3">
            <a:extLst>
              <a:ext uri="{FF2B5EF4-FFF2-40B4-BE49-F238E27FC236}">
                <a16:creationId xmlns:a16="http://schemas.microsoft.com/office/drawing/2014/main" id="{14F048B1-5CA7-8845-7B62-C604CD817E9C}"/>
              </a:ext>
            </a:extLst>
          </p:cNvPr>
          <p:cNvSpPr>
            <a:spLocks noGrp="1"/>
          </p:cNvSpPr>
          <p:nvPr>
            <p:ph sz="quarter" idx="11"/>
          </p:nvPr>
        </p:nvSpPr>
        <p:spPr>
          <a:xfrm>
            <a:off x="513141" y="1767931"/>
            <a:ext cx="6390579" cy="4301293"/>
          </a:xfrm>
        </p:spPr>
        <p:txBody>
          <a:bodyPr/>
          <a:lstStyle/>
          <a:p>
            <a:pPr marL="0" indent="0">
              <a:buNone/>
            </a:pPr>
            <a:r>
              <a:rPr lang="en-US" sz="2000" i="1" dirty="0"/>
              <a:t>“</a:t>
            </a:r>
            <a:r>
              <a:rPr lang="en-US" sz="2000" dirty="0"/>
              <a:t>LRZs 3 (Iowa and Southern Minnesota) and 5 also exhibit data centers as the primary source of incremental demand”</a:t>
            </a:r>
          </a:p>
          <a:p>
            <a:pPr marL="0" indent="0">
              <a:buNone/>
            </a:pPr>
            <a:r>
              <a:rPr lang="en-US" sz="2000" i="1" dirty="0"/>
              <a:t>LRZ 3 has a 2.8% 20-yr CAGR</a:t>
            </a:r>
          </a:p>
          <a:p>
            <a:pPr marL="0" indent="0">
              <a:buNone/>
            </a:pPr>
            <a:r>
              <a:rPr lang="en-US" sz="2000" dirty="0"/>
              <a:t>“Within the next 18–24 months, MISO is tracking 31 publicly announced data center projects, which are expected to contribute roughly 8–14 GW of potential data center additions, with many of these projects more than 250 MW per phase. Some notable data center projects include </a:t>
            </a:r>
            <a:r>
              <a:rPr lang="en-US" sz="2000" b="1" dirty="0"/>
              <a:t>QTS Big Cedar in LRZ 3</a:t>
            </a:r>
            <a:r>
              <a:rPr lang="en-US" sz="2000" dirty="0"/>
              <a:t>, Google Project Louie in LRZ 6, and AWS Madison County in LRZ 10.”</a:t>
            </a:r>
            <a:endParaRPr lang="en-US" sz="2000" i="1" dirty="0"/>
          </a:p>
        </p:txBody>
      </p:sp>
      <p:sp>
        <p:nvSpPr>
          <p:cNvPr id="3" name="Title 2">
            <a:extLst>
              <a:ext uri="{FF2B5EF4-FFF2-40B4-BE49-F238E27FC236}">
                <a16:creationId xmlns:a16="http://schemas.microsoft.com/office/drawing/2014/main" id="{F80213BE-6314-A5F6-3F29-F16C78C1B46B}"/>
              </a:ext>
            </a:extLst>
          </p:cNvPr>
          <p:cNvSpPr>
            <a:spLocks noGrp="1"/>
          </p:cNvSpPr>
          <p:nvPr>
            <p:ph type="title"/>
          </p:nvPr>
        </p:nvSpPr>
        <p:spPr/>
        <p:txBody>
          <a:bodyPr/>
          <a:lstStyle/>
          <a:p>
            <a:r>
              <a:rPr lang="en-US" dirty="0"/>
              <a:t>MISO Predicts Average Load Growth in Iowa (2024)</a:t>
            </a:r>
            <a:endParaRPr lang="en-US" dirty="0">
              <a:hlinkClick r:id="rId2"/>
            </a:endParaRPr>
          </a:p>
        </p:txBody>
      </p:sp>
      <p:pic>
        <p:nvPicPr>
          <p:cNvPr id="6" name="Picture 5">
            <a:extLst>
              <a:ext uri="{FF2B5EF4-FFF2-40B4-BE49-F238E27FC236}">
                <a16:creationId xmlns:a16="http://schemas.microsoft.com/office/drawing/2014/main" id="{655D9FC0-1C4F-9776-9472-3088CD4356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9310" y="2114568"/>
            <a:ext cx="4070352" cy="4127826"/>
          </a:xfrm>
          <a:prstGeom prst="rect">
            <a:avLst/>
          </a:prstGeom>
        </p:spPr>
      </p:pic>
      <p:sp>
        <p:nvSpPr>
          <p:cNvPr id="9" name="Text Placeholder 4">
            <a:extLst>
              <a:ext uri="{FF2B5EF4-FFF2-40B4-BE49-F238E27FC236}">
                <a16:creationId xmlns:a16="http://schemas.microsoft.com/office/drawing/2014/main" id="{B4CCE4A9-E601-F026-BF0D-FF54A760DE26}"/>
              </a:ext>
            </a:extLst>
          </p:cNvPr>
          <p:cNvSpPr txBox="1">
            <a:spLocks/>
          </p:cNvSpPr>
          <p:nvPr/>
        </p:nvSpPr>
        <p:spPr>
          <a:xfrm>
            <a:off x="634451" y="6023838"/>
            <a:ext cx="5361400" cy="195861"/>
          </a:xfrm>
          <a:prstGeom prst="rect">
            <a:avLst/>
          </a:prstGeom>
        </p:spPr>
        <p:txBody>
          <a:bodyPr vert="horz" lIns="91440" tIns="45720" rIns="91440" bIns="45720" rtlCol="0" anchor="b" anchorCtr="0">
            <a:noAutofit/>
          </a:bodyPr>
          <a:lstStyle>
            <a:lvl1pPr marL="0" indent="0" algn="l" defTabSz="914400" rtl="0" eaLnBrk="1" latinLnBrk="0" hangingPunct="1">
              <a:lnSpc>
                <a:spcPct val="90000"/>
              </a:lnSpc>
              <a:spcBef>
                <a:spcPts val="1000"/>
              </a:spcBef>
              <a:buClr>
                <a:srgbClr val="8CC63F"/>
              </a:buClr>
              <a:buFont typeface="Arial" panose="020B0604020202020204" pitchFamily="34" charset="0"/>
              <a:buNone/>
              <a:defRPr sz="907" i="1" kern="1200">
                <a:solidFill>
                  <a:schemeClr val="tx1">
                    <a:lumMod val="50000"/>
                    <a:lumOff val="5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D93"/>
              </a:buClr>
              <a:buFont typeface="Courier New" panose="02070309020205020404" pitchFamily="49" charset="0"/>
              <a:buChar char="o"/>
              <a:defRPr sz="2800" kern="1200">
                <a:solidFill>
                  <a:schemeClr val="accent2">
                    <a:lumMod val="50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CC63F"/>
              </a:buClr>
              <a:buFont typeface="Arial" panose="020B0604020202020204" pitchFamily="34" charset="0"/>
              <a:buChar char="•"/>
              <a:defRPr sz="2400" kern="1200">
                <a:solidFill>
                  <a:schemeClr val="accent2">
                    <a:lumMod val="50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D93"/>
              </a:buClr>
              <a:buFont typeface="Courier New" panose="02070309020205020404" pitchFamily="49" charset="0"/>
              <a:buChar char="o"/>
              <a:defRPr sz="2000" kern="1200">
                <a:solidFill>
                  <a:schemeClr val="accent2">
                    <a:lumMod val="50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CC63F"/>
              </a:buClr>
              <a:buFont typeface="Wingdings" pitchFamily="2" charset="2"/>
              <a:buChar char="§"/>
              <a:defRPr sz="1600" kern="1200">
                <a:solidFill>
                  <a:schemeClr val="accent2">
                    <a:lumMod val="50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Source: Informational Document</a:t>
            </a:r>
            <a:r>
              <a:rPr lang="en-US" dirty="0">
                <a:hlinkClick r:id="rId4"/>
              </a:rPr>
              <a:t>. Existing Large Load and New Additions. </a:t>
            </a:r>
            <a:r>
              <a:rPr lang="en-US" dirty="0"/>
              <a:t>Updated December 2024. </a:t>
            </a:r>
          </a:p>
        </p:txBody>
      </p:sp>
      <p:sp>
        <p:nvSpPr>
          <p:cNvPr id="2" name="Rectangle 1">
            <a:extLst>
              <a:ext uri="{FF2B5EF4-FFF2-40B4-BE49-F238E27FC236}">
                <a16:creationId xmlns:a16="http://schemas.microsoft.com/office/drawing/2014/main" id="{766A1427-9DA4-8824-53CD-8CBD06C835DE}"/>
              </a:ext>
            </a:extLst>
          </p:cNvPr>
          <p:cNvSpPr/>
          <p:nvPr/>
        </p:nvSpPr>
        <p:spPr>
          <a:xfrm>
            <a:off x="0" y="0"/>
            <a:ext cx="2360023"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 - Partly</a:t>
            </a:r>
          </a:p>
        </p:txBody>
      </p:sp>
      <p:sp>
        <p:nvSpPr>
          <p:cNvPr id="8" name="TextBox 7">
            <a:extLst>
              <a:ext uri="{FF2B5EF4-FFF2-40B4-BE49-F238E27FC236}">
                <a16:creationId xmlns:a16="http://schemas.microsoft.com/office/drawing/2014/main" id="{29E023C3-3794-9718-855B-7193925E27A5}"/>
              </a:ext>
            </a:extLst>
          </p:cNvPr>
          <p:cNvSpPr txBox="1"/>
          <p:nvPr/>
        </p:nvSpPr>
        <p:spPr>
          <a:xfrm>
            <a:off x="7022124" y="1767931"/>
            <a:ext cx="4958862" cy="369332"/>
          </a:xfrm>
          <a:prstGeom prst="rect">
            <a:avLst/>
          </a:prstGeom>
          <a:noFill/>
        </p:spPr>
        <p:txBody>
          <a:bodyPr wrap="square" rtlCol="0">
            <a:spAutoFit/>
          </a:bodyPr>
          <a:lstStyle/>
          <a:p>
            <a:pPr algn="ctr"/>
            <a:r>
              <a:rPr lang="en-US" b="1" dirty="0"/>
              <a:t>2024-2044 Forecast Incremental Load Growth</a:t>
            </a:r>
          </a:p>
        </p:txBody>
      </p:sp>
    </p:spTree>
    <p:extLst>
      <p:ext uri="{BB962C8B-B14F-4D97-AF65-F5344CB8AC3E}">
        <p14:creationId xmlns:p14="http://schemas.microsoft.com/office/powerpoint/2010/main" val="2297641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B7147-5FA5-B6F9-1BDE-E94BC4BB637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043C504-C897-ED7D-0D98-9FECD6400A97}"/>
              </a:ext>
            </a:extLst>
          </p:cNvPr>
          <p:cNvSpPr>
            <a:spLocks noGrp="1"/>
          </p:cNvSpPr>
          <p:nvPr>
            <p:ph type="body" sz="quarter" idx="12"/>
          </p:nvPr>
        </p:nvSpPr>
        <p:spPr>
          <a:xfrm>
            <a:off x="7013480" y="6176396"/>
            <a:ext cx="4070353" cy="195861"/>
          </a:xfrm>
        </p:spPr>
        <p:txBody>
          <a:bodyPr/>
          <a:lstStyle/>
          <a:p>
            <a:r>
              <a:rPr lang="en-US" dirty="0"/>
              <a:t>Source: Whitepaper. </a:t>
            </a:r>
            <a:r>
              <a:rPr lang="en-US" dirty="0">
                <a:hlinkClick r:id="rId2"/>
              </a:rPr>
              <a:t>MISO Long-Term Load Forecast. </a:t>
            </a:r>
            <a:r>
              <a:rPr lang="en-US" dirty="0"/>
              <a:t>May 2026. </a:t>
            </a:r>
          </a:p>
        </p:txBody>
      </p:sp>
      <p:sp>
        <p:nvSpPr>
          <p:cNvPr id="4" name="Content Placeholder 3">
            <a:extLst>
              <a:ext uri="{FF2B5EF4-FFF2-40B4-BE49-F238E27FC236}">
                <a16:creationId xmlns:a16="http://schemas.microsoft.com/office/drawing/2014/main" id="{3748FDAB-D4E9-3ABF-1175-087792ECE2BF}"/>
              </a:ext>
            </a:extLst>
          </p:cNvPr>
          <p:cNvSpPr>
            <a:spLocks noGrp="1"/>
          </p:cNvSpPr>
          <p:nvPr>
            <p:ph sz="quarter" idx="11"/>
          </p:nvPr>
        </p:nvSpPr>
        <p:spPr>
          <a:xfrm>
            <a:off x="513141" y="1767931"/>
            <a:ext cx="6390579" cy="4301293"/>
          </a:xfrm>
        </p:spPr>
        <p:txBody>
          <a:bodyPr/>
          <a:lstStyle/>
          <a:p>
            <a:pPr marL="0" indent="0">
              <a:buNone/>
            </a:pPr>
            <a:r>
              <a:rPr lang="en-US" sz="2000" i="1" dirty="0"/>
              <a:t>“Similarly, LRZ 3 (Iowa) will continue to attract data centers in the Des Moines area due to low construction costs, ample wind energy, and strong telecommunications infrastructure, with additional demand coming from ethanol refineries that benefit from fuel-blending requirements.”</a:t>
            </a:r>
          </a:p>
        </p:txBody>
      </p:sp>
      <p:sp>
        <p:nvSpPr>
          <p:cNvPr id="3" name="Title 2">
            <a:extLst>
              <a:ext uri="{FF2B5EF4-FFF2-40B4-BE49-F238E27FC236}">
                <a16:creationId xmlns:a16="http://schemas.microsoft.com/office/drawing/2014/main" id="{6F3750D4-4F58-C679-015B-E8EB43EE7B3A}"/>
              </a:ext>
            </a:extLst>
          </p:cNvPr>
          <p:cNvSpPr>
            <a:spLocks noGrp="1"/>
          </p:cNvSpPr>
          <p:nvPr>
            <p:ph type="title"/>
          </p:nvPr>
        </p:nvSpPr>
        <p:spPr/>
        <p:txBody>
          <a:bodyPr/>
          <a:lstStyle/>
          <a:p>
            <a:r>
              <a:rPr lang="en-US" dirty="0"/>
              <a:t>MISO Predicts Average Load Growth in Iowa (2026)</a:t>
            </a:r>
            <a:endParaRPr lang="en-US" dirty="0">
              <a:hlinkClick r:id="rId3"/>
            </a:endParaRPr>
          </a:p>
        </p:txBody>
      </p:sp>
      <p:pic>
        <p:nvPicPr>
          <p:cNvPr id="7" name="Picture 6">
            <a:extLst>
              <a:ext uri="{FF2B5EF4-FFF2-40B4-BE49-F238E27FC236}">
                <a16:creationId xmlns:a16="http://schemas.microsoft.com/office/drawing/2014/main" id="{1D002C06-D202-3496-B981-5FB2E38BD552}"/>
              </a:ext>
            </a:extLst>
          </p:cNvPr>
          <p:cNvPicPr>
            <a:picLocks noChangeAspect="1"/>
          </p:cNvPicPr>
          <p:nvPr/>
        </p:nvPicPr>
        <p:blipFill>
          <a:blip r:embed="rId4"/>
          <a:stretch>
            <a:fillRect/>
          </a:stretch>
        </p:blipFill>
        <p:spPr>
          <a:xfrm>
            <a:off x="269613" y="4020457"/>
            <a:ext cx="6543600" cy="1875300"/>
          </a:xfrm>
          <a:prstGeom prst="rect">
            <a:avLst/>
          </a:prstGeom>
        </p:spPr>
      </p:pic>
      <p:sp>
        <p:nvSpPr>
          <p:cNvPr id="9" name="Text Placeholder 4">
            <a:extLst>
              <a:ext uri="{FF2B5EF4-FFF2-40B4-BE49-F238E27FC236}">
                <a16:creationId xmlns:a16="http://schemas.microsoft.com/office/drawing/2014/main" id="{8B89FE92-42A8-1785-9307-785513E92C9F}"/>
              </a:ext>
            </a:extLst>
          </p:cNvPr>
          <p:cNvSpPr txBox="1">
            <a:spLocks/>
          </p:cNvSpPr>
          <p:nvPr/>
        </p:nvSpPr>
        <p:spPr>
          <a:xfrm>
            <a:off x="634451" y="6023838"/>
            <a:ext cx="5361400" cy="195861"/>
          </a:xfrm>
          <a:prstGeom prst="rect">
            <a:avLst/>
          </a:prstGeom>
        </p:spPr>
        <p:txBody>
          <a:bodyPr vert="horz" lIns="91440" tIns="45720" rIns="91440" bIns="45720" rtlCol="0" anchor="b" anchorCtr="0">
            <a:noAutofit/>
          </a:bodyPr>
          <a:lstStyle>
            <a:lvl1pPr marL="0" indent="0" algn="l" defTabSz="914400" rtl="0" eaLnBrk="1" latinLnBrk="0" hangingPunct="1">
              <a:lnSpc>
                <a:spcPct val="90000"/>
              </a:lnSpc>
              <a:spcBef>
                <a:spcPts val="1000"/>
              </a:spcBef>
              <a:buClr>
                <a:srgbClr val="8CC63F"/>
              </a:buClr>
              <a:buFont typeface="Arial" panose="020B0604020202020204" pitchFamily="34" charset="0"/>
              <a:buNone/>
              <a:defRPr sz="907" i="1" kern="1200">
                <a:solidFill>
                  <a:schemeClr val="tx1">
                    <a:lumMod val="50000"/>
                    <a:lumOff val="5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D93"/>
              </a:buClr>
              <a:buFont typeface="Courier New" panose="02070309020205020404" pitchFamily="49" charset="0"/>
              <a:buChar char="o"/>
              <a:defRPr sz="2800" kern="1200">
                <a:solidFill>
                  <a:schemeClr val="accent2">
                    <a:lumMod val="50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CC63F"/>
              </a:buClr>
              <a:buFont typeface="Arial" panose="020B0604020202020204" pitchFamily="34" charset="0"/>
              <a:buChar char="•"/>
              <a:defRPr sz="2400" kern="1200">
                <a:solidFill>
                  <a:schemeClr val="accent2">
                    <a:lumMod val="50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D93"/>
              </a:buClr>
              <a:buFont typeface="Courier New" panose="02070309020205020404" pitchFamily="49" charset="0"/>
              <a:buChar char="o"/>
              <a:defRPr sz="2000" kern="1200">
                <a:solidFill>
                  <a:schemeClr val="accent2">
                    <a:lumMod val="50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CC63F"/>
              </a:buClr>
              <a:buFont typeface="Wingdings" pitchFamily="2" charset="2"/>
              <a:buChar char="§"/>
              <a:defRPr sz="1600" kern="1200">
                <a:solidFill>
                  <a:schemeClr val="accent2">
                    <a:lumMod val="50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Source: Informational Document</a:t>
            </a:r>
            <a:r>
              <a:rPr lang="en-US" dirty="0">
                <a:hlinkClick r:id="rId5"/>
              </a:rPr>
              <a:t>. Existing Large Load and New Additions. </a:t>
            </a:r>
            <a:r>
              <a:rPr lang="en-US" dirty="0"/>
              <a:t>Updated December 2024. </a:t>
            </a:r>
          </a:p>
        </p:txBody>
      </p:sp>
      <p:pic>
        <p:nvPicPr>
          <p:cNvPr id="10" name="Picture 9">
            <a:extLst>
              <a:ext uri="{FF2B5EF4-FFF2-40B4-BE49-F238E27FC236}">
                <a16:creationId xmlns:a16="http://schemas.microsoft.com/office/drawing/2014/main" id="{8F3DF06A-5FDB-3E7C-66AF-3B08E01A883E}"/>
              </a:ext>
            </a:extLst>
          </p:cNvPr>
          <p:cNvPicPr>
            <a:picLocks noChangeAspect="1"/>
          </p:cNvPicPr>
          <p:nvPr/>
        </p:nvPicPr>
        <p:blipFill>
          <a:blip r:embed="rId6"/>
          <a:stretch>
            <a:fillRect/>
          </a:stretch>
        </p:blipFill>
        <p:spPr>
          <a:xfrm>
            <a:off x="6903720" y="1553669"/>
            <a:ext cx="4572000" cy="4515555"/>
          </a:xfrm>
          <a:prstGeom prst="rect">
            <a:avLst/>
          </a:prstGeom>
        </p:spPr>
      </p:pic>
      <p:sp>
        <p:nvSpPr>
          <p:cNvPr id="11" name="TextBox 10">
            <a:extLst>
              <a:ext uri="{FF2B5EF4-FFF2-40B4-BE49-F238E27FC236}">
                <a16:creationId xmlns:a16="http://schemas.microsoft.com/office/drawing/2014/main" id="{38853D70-7C08-9EF1-2FDF-E6A41F6A94C1}"/>
              </a:ext>
            </a:extLst>
          </p:cNvPr>
          <p:cNvSpPr txBox="1"/>
          <p:nvPr/>
        </p:nvSpPr>
        <p:spPr>
          <a:xfrm>
            <a:off x="6813213" y="1529679"/>
            <a:ext cx="4958862" cy="369332"/>
          </a:xfrm>
          <a:prstGeom prst="rect">
            <a:avLst/>
          </a:prstGeom>
          <a:noFill/>
        </p:spPr>
        <p:txBody>
          <a:bodyPr wrap="square" rtlCol="0">
            <a:spAutoFit/>
          </a:bodyPr>
          <a:lstStyle/>
          <a:p>
            <a:pPr algn="ctr"/>
            <a:r>
              <a:rPr lang="en-US" b="1" dirty="0"/>
              <a:t>2026-2046 Forecast Incremental Load Growth</a:t>
            </a:r>
          </a:p>
        </p:txBody>
      </p:sp>
    </p:spTree>
    <p:extLst>
      <p:ext uri="{BB962C8B-B14F-4D97-AF65-F5344CB8AC3E}">
        <p14:creationId xmlns:p14="http://schemas.microsoft.com/office/powerpoint/2010/main" val="297087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5C0DC-405B-FDFA-63A6-FACB427A3AE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B0A7677-ED35-01D8-424B-88DFB80B0928}"/>
              </a:ext>
            </a:extLst>
          </p:cNvPr>
          <p:cNvSpPr>
            <a:spLocks noGrp="1"/>
          </p:cNvSpPr>
          <p:nvPr>
            <p:ph type="body" sz="quarter" idx="12"/>
          </p:nvPr>
        </p:nvSpPr>
        <p:spPr>
          <a:xfrm>
            <a:off x="5392057" y="6107298"/>
            <a:ext cx="6287644" cy="215148"/>
          </a:xfrm>
        </p:spPr>
        <p:txBody>
          <a:bodyPr/>
          <a:lstStyle/>
          <a:p>
            <a:r>
              <a:rPr lang="en-US" dirty="0"/>
              <a:t>Source: EIA Electricity Data Browser</a:t>
            </a:r>
          </a:p>
        </p:txBody>
      </p:sp>
      <p:sp>
        <p:nvSpPr>
          <p:cNvPr id="2" name="Content Placeholder 1">
            <a:extLst>
              <a:ext uri="{FF2B5EF4-FFF2-40B4-BE49-F238E27FC236}">
                <a16:creationId xmlns:a16="http://schemas.microsoft.com/office/drawing/2014/main" id="{91096805-5E0F-92E7-3FCC-007CF0D5173A}"/>
              </a:ext>
            </a:extLst>
          </p:cNvPr>
          <p:cNvSpPr>
            <a:spLocks noGrp="1"/>
          </p:cNvSpPr>
          <p:nvPr>
            <p:ph sz="quarter" idx="11"/>
          </p:nvPr>
        </p:nvSpPr>
        <p:spPr>
          <a:xfrm>
            <a:off x="365759" y="1964444"/>
            <a:ext cx="3974012" cy="4042596"/>
          </a:xfrm>
        </p:spPr>
        <p:txBody>
          <a:bodyPr/>
          <a:lstStyle/>
          <a:p>
            <a:r>
              <a:rPr lang="en-US" dirty="0"/>
              <a:t>Industrial sector load has grown by 41% over the past decade</a:t>
            </a:r>
          </a:p>
          <a:p>
            <a:r>
              <a:rPr lang="en-US" dirty="0"/>
              <a:t>Residential and commercial load have each grown by 10% over the decade</a:t>
            </a:r>
          </a:p>
          <a:p>
            <a:endParaRPr lang="en-US" dirty="0"/>
          </a:p>
        </p:txBody>
      </p:sp>
      <p:sp>
        <p:nvSpPr>
          <p:cNvPr id="3" name="Title 2">
            <a:extLst>
              <a:ext uri="{FF2B5EF4-FFF2-40B4-BE49-F238E27FC236}">
                <a16:creationId xmlns:a16="http://schemas.microsoft.com/office/drawing/2014/main" id="{05E07B71-07ED-59C1-37C6-BDD7E8B0CEA7}"/>
              </a:ext>
            </a:extLst>
          </p:cNvPr>
          <p:cNvSpPr>
            <a:spLocks noGrp="1"/>
          </p:cNvSpPr>
          <p:nvPr>
            <p:ph type="title"/>
          </p:nvPr>
        </p:nvSpPr>
        <p:spPr/>
        <p:txBody>
          <a:bodyPr/>
          <a:lstStyle/>
          <a:p>
            <a:r>
              <a:rPr lang="en-US" dirty="0"/>
              <a:t>This is continuing a trend of Industrial Load Growth in Iowa</a:t>
            </a:r>
            <a:endParaRPr lang="en-US" dirty="0">
              <a:hlinkClick r:id="rId2"/>
            </a:endParaRPr>
          </a:p>
        </p:txBody>
      </p:sp>
      <p:graphicFrame>
        <p:nvGraphicFramePr>
          <p:cNvPr id="7" name="Chart 6">
            <a:extLst>
              <a:ext uri="{FF2B5EF4-FFF2-40B4-BE49-F238E27FC236}">
                <a16:creationId xmlns:a16="http://schemas.microsoft.com/office/drawing/2014/main" id="{CC303F2A-0A89-F8FE-391B-451374EE56EA}"/>
              </a:ext>
            </a:extLst>
          </p:cNvPr>
          <p:cNvGraphicFramePr/>
          <p:nvPr>
            <p:extLst>
              <p:ext uri="{D42A27DB-BD31-4B8C-83A1-F6EECF244321}">
                <p14:modId xmlns:p14="http://schemas.microsoft.com/office/powerpoint/2010/main" val="2362822235"/>
              </p:ext>
            </p:extLst>
          </p:nvPr>
        </p:nvGraphicFramePr>
        <p:xfrm>
          <a:off x="4804227" y="2064702"/>
          <a:ext cx="6640288" cy="404259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1">
            <a:extLst>
              <a:ext uri="{FF2B5EF4-FFF2-40B4-BE49-F238E27FC236}">
                <a16:creationId xmlns:a16="http://schemas.microsoft.com/office/drawing/2014/main" id="{D2ED053A-ACFC-6336-1C31-053B719ABE14}"/>
              </a:ext>
            </a:extLst>
          </p:cNvPr>
          <p:cNvSpPr txBox="1"/>
          <p:nvPr/>
        </p:nvSpPr>
        <p:spPr>
          <a:xfrm>
            <a:off x="4997270" y="1695299"/>
            <a:ext cx="6389188" cy="21514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Aft>
                <a:spcPts val="1000"/>
              </a:spcAft>
              <a:buNone/>
            </a:pPr>
            <a:r>
              <a:rPr lang="en-US" sz="1600" i="1" kern="100" dirty="0">
                <a:solidFill>
                  <a:srgbClr val="0E2841"/>
                </a:solidFill>
                <a:effectLst/>
                <a:latin typeface="Aptos" panose="020B0004020202020204" pitchFamily="34" charset="0"/>
                <a:ea typeface="Aptos" panose="020B0004020202020204" pitchFamily="34" charset="0"/>
                <a:cs typeface="Times New Roman" panose="02020603050405020304" pitchFamily="18" charset="0"/>
              </a:rPr>
              <a:t>Electricity Sales Growth in Iowa over the Past Decade, by End-Use Sector</a:t>
            </a:r>
          </a:p>
        </p:txBody>
      </p:sp>
      <p:sp>
        <p:nvSpPr>
          <p:cNvPr id="4" name="Rectangle 3">
            <a:extLst>
              <a:ext uri="{FF2B5EF4-FFF2-40B4-BE49-F238E27FC236}">
                <a16:creationId xmlns:a16="http://schemas.microsoft.com/office/drawing/2014/main" id="{77F9719C-C73D-90D9-0123-1CB5D02255F5}"/>
              </a:ext>
            </a:extLst>
          </p:cNvPr>
          <p:cNvSpPr/>
          <p:nvPr/>
        </p:nvSpPr>
        <p:spPr>
          <a:xfrm>
            <a:off x="0" y="0"/>
            <a:ext cx="1820091" cy="400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 Report Draft</a:t>
            </a:r>
          </a:p>
        </p:txBody>
      </p:sp>
    </p:spTree>
    <p:extLst>
      <p:ext uri="{BB962C8B-B14F-4D97-AF65-F5344CB8AC3E}">
        <p14:creationId xmlns:p14="http://schemas.microsoft.com/office/powerpoint/2010/main" val="4010604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51FFD-6F26-6708-E266-6129C16CB4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1F53C6-CBF9-288E-C763-521D26CF2B30}"/>
              </a:ext>
            </a:extLst>
          </p:cNvPr>
          <p:cNvSpPr>
            <a:spLocks noGrp="1"/>
          </p:cNvSpPr>
          <p:nvPr>
            <p:ph type="title"/>
          </p:nvPr>
        </p:nvSpPr>
        <p:spPr/>
        <p:txBody>
          <a:bodyPr/>
          <a:lstStyle/>
          <a:p>
            <a:r>
              <a:rPr lang="en-US" dirty="0"/>
              <a:t>Large IOU’s in Iowa recent industrial growth</a:t>
            </a:r>
            <a:endParaRPr lang="en-US" dirty="0">
              <a:hlinkClick r:id="rId2"/>
            </a:endParaRPr>
          </a:p>
        </p:txBody>
      </p:sp>
      <p:sp>
        <p:nvSpPr>
          <p:cNvPr id="5" name="Text Placeholder 4">
            <a:extLst>
              <a:ext uri="{FF2B5EF4-FFF2-40B4-BE49-F238E27FC236}">
                <a16:creationId xmlns:a16="http://schemas.microsoft.com/office/drawing/2014/main" id="{1CCE6186-862B-0103-CB81-CEF200356161}"/>
              </a:ext>
            </a:extLst>
          </p:cNvPr>
          <p:cNvSpPr>
            <a:spLocks noGrp="1"/>
          </p:cNvSpPr>
          <p:nvPr>
            <p:ph sz="half" idx="1"/>
          </p:nvPr>
        </p:nvSpPr>
        <p:spPr>
          <a:xfrm>
            <a:off x="368468" y="1915885"/>
            <a:ext cx="4038600" cy="4135515"/>
          </a:xfrm>
        </p:spPr>
        <p:txBody>
          <a:bodyPr/>
          <a:lstStyle/>
          <a:p>
            <a:r>
              <a:rPr lang="en-US" dirty="0"/>
              <a:t>MidAmerican has already experienced significant growth from data centers</a:t>
            </a:r>
          </a:p>
          <a:p>
            <a:r>
              <a:rPr lang="en-US" dirty="0"/>
              <a:t>Alliant attributes most of its growth to manufacturing (see 2022-2025 announced projects)</a:t>
            </a:r>
          </a:p>
        </p:txBody>
      </p:sp>
      <p:pic>
        <p:nvPicPr>
          <p:cNvPr id="4" name="Picture 3">
            <a:extLst>
              <a:ext uri="{FF2B5EF4-FFF2-40B4-BE49-F238E27FC236}">
                <a16:creationId xmlns:a16="http://schemas.microsoft.com/office/drawing/2014/main" id="{FDD1FDBB-A3CB-8754-AF9D-27F07239E450}"/>
              </a:ext>
            </a:extLst>
          </p:cNvPr>
          <p:cNvPicPr>
            <a:picLocks noChangeAspect="1"/>
          </p:cNvPicPr>
          <p:nvPr/>
        </p:nvPicPr>
        <p:blipFill>
          <a:blip r:embed="rId3"/>
          <a:stretch>
            <a:fillRect/>
          </a:stretch>
        </p:blipFill>
        <p:spPr>
          <a:xfrm>
            <a:off x="4945388" y="2615054"/>
            <a:ext cx="6768806" cy="2835062"/>
          </a:xfrm>
          <a:prstGeom prst="rect">
            <a:avLst/>
          </a:prstGeom>
        </p:spPr>
      </p:pic>
    </p:spTree>
    <p:extLst>
      <p:ext uri="{BB962C8B-B14F-4D97-AF65-F5344CB8AC3E}">
        <p14:creationId xmlns:p14="http://schemas.microsoft.com/office/powerpoint/2010/main" val="3960828411"/>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BBSettings xmlns="http://schemas.bloomberg.com/settings/1.0">
  <Item name="DocumentId_Charts">{08DBABA0-AD52-46F1-959D-8466565CEED2}</Item>
  <Item xmlns="" name="ShapesMap_Charts">{"{08DBABA0-AD52-46F1-959D-8466565CEED2}":{"2147475357":{},"2147475358":{},"2147475359":{},"2147475360":{},"2147475362":{},"2147475363":{},"256":{},"263":{},"269":{},"3386":{},"530":{},"531":{},"532":{},"533":{},"534":{},"535":{},"536":{}}}</Item>
</BBSettings>
</file>

<file path=customXml/item2.xml><?xml version="1.0" encoding="utf-8"?>
<ct:contentTypeSchema xmlns:ct="http://schemas.microsoft.com/office/2006/metadata/contentType" xmlns:ma="http://schemas.microsoft.com/office/2006/metadata/properties/metaAttributes" ct:_="" ma:_="" ma:contentTypeName="Document" ma:contentTypeID="0x010100AD0265D9C8320644B26F99052C4BB7A7" ma:contentTypeVersion="22" ma:contentTypeDescription="Create a new document." ma:contentTypeScope="" ma:versionID="fbeac89a1f9ad4107a40236bc544f989">
  <xsd:schema xmlns:xsd="http://www.w3.org/2001/XMLSchema" xmlns:xs="http://www.w3.org/2001/XMLSchema" xmlns:p="http://schemas.microsoft.com/office/2006/metadata/properties" xmlns:ns2="d2cbfc94-a69a-4175-9de2-749d5ca1cf7f" xmlns:ns3="1d9aa3b6-f5fb-4571-8701-56f20689897b" targetNamespace="http://schemas.microsoft.com/office/2006/metadata/properties" ma:root="true" ma:fieldsID="9acd476a6f27c9420c6e0f347fc76199" ns2:_="" ns3:_="">
    <xsd:import namespace="d2cbfc94-a69a-4175-9de2-749d5ca1cf7f"/>
    <xsd:import namespace="1d9aa3b6-f5fb-4571-8701-56f2068989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Notes" minOccurs="0"/>
                <xsd:element ref="ns2:Source" minOccurs="0"/>
                <xsd:element ref="ns2:MediaServiceBillingMetadata" minOccurs="0"/>
                <xsd:element ref="ns2:Archived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cbfc94-a69a-4175-9de2-749d5ca1cf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73c2f1c-0c45-49b9-b292-96ca38f5026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 ma:index="26" nillable="true" ma:displayName="Notes" ma:format="Dropdown" ma:internalName="Notes">
      <xsd:simpleType>
        <xsd:restriction base="dms:Text">
          <xsd:maxLength value="255"/>
        </xsd:restriction>
      </xsd:simpleType>
    </xsd:element>
    <xsd:element name="Source" ma:index="27" nillable="true" ma:displayName="Source" ma:format="Hyperlink" ma:internalName="Sourc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28" nillable="true" ma:displayName="MediaServiceBillingMetadata" ma:hidden="true" ma:internalName="MediaServiceBillingMetadata" ma:readOnly="true">
      <xsd:simpleType>
        <xsd:restriction base="dms:Note"/>
      </xsd:simpleType>
    </xsd:element>
    <xsd:element name="Archived_x003f_" ma:index="29" nillable="true" ma:displayName="Archived?" ma:default="0" ma:format="Dropdown" ma:internalName="Archived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d9aa3b6-f5fb-4571-8701-56f20689897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6d208dc-b9ed-48a1-9bb4-1354ef616089}" ma:internalName="TaxCatchAll" ma:showField="CatchAllData" ma:web="1d9aa3b6-f5fb-4571-8701-56f2068989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1d9aa3b6-f5fb-4571-8701-56f20689897b" xsi:nil="true"/>
    <Archived_x003f_ xmlns="d2cbfc94-a69a-4175-9de2-749d5ca1cf7f">false</Archived_x003f_>
    <lcf76f155ced4ddcb4097134ff3c332f xmlns="d2cbfc94-a69a-4175-9de2-749d5ca1cf7f">
      <Terms xmlns="http://schemas.microsoft.com/office/infopath/2007/PartnerControls"/>
    </lcf76f155ced4ddcb4097134ff3c332f>
    <Notes xmlns="d2cbfc94-a69a-4175-9de2-749d5ca1cf7f" xsi:nil="true"/>
    <Source xmlns="d2cbfc94-a69a-4175-9de2-749d5ca1cf7f">
      <Url xsi:nil="true"/>
      <Description xsi:nil="true"/>
    </Source>
  </documentManagement>
</p:properties>
</file>

<file path=customXml/itemProps1.xml><?xml version="1.0" encoding="utf-8"?>
<ds:datastoreItem xmlns:ds="http://schemas.openxmlformats.org/officeDocument/2006/customXml" ds:itemID="{1C730B2B-1591-4C78-9951-9066C80E98B6}">
  <ds:schemaRefs>
    <ds:schemaRef ds:uri="http://schemas.bloomberg.com/settings/1.0"/>
    <ds:schemaRef ds:uri=""/>
  </ds:schemaRefs>
</ds:datastoreItem>
</file>

<file path=customXml/itemProps2.xml><?xml version="1.0" encoding="utf-8"?>
<ds:datastoreItem xmlns:ds="http://schemas.openxmlformats.org/officeDocument/2006/customXml" ds:itemID="{46F2C529-D11D-4BC3-89B1-B72D90F7DAD8}"/>
</file>

<file path=customXml/itemProps3.xml><?xml version="1.0" encoding="utf-8"?>
<ds:datastoreItem xmlns:ds="http://schemas.openxmlformats.org/officeDocument/2006/customXml" ds:itemID="{56096CA9-5334-432F-989A-8A0F11E479B4}"/>
</file>

<file path=customXml/itemProps4.xml><?xml version="1.0" encoding="utf-8"?>
<ds:datastoreItem xmlns:ds="http://schemas.openxmlformats.org/officeDocument/2006/customXml" ds:itemID="{3E46B0AC-AB92-4D4A-B27E-1FBD3EDA8042}"/>
</file>

<file path=docProps/app.xml><?xml version="1.0" encoding="utf-8"?>
<Properties xmlns="http://schemas.openxmlformats.org/officeDocument/2006/extended-properties" xmlns:vt="http://schemas.openxmlformats.org/officeDocument/2006/docPropsVTypes">
  <TotalTime>46830</TotalTime>
  <Words>4082</Words>
  <Application>Microsoft Office PowerPoint</Application>
  <PresentationFormat>Widescreen</PresentationFormat>
  <Paragraphs>423</Paragraphs>
  <Slides>52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Aptos</vt:lpstr>
      <vt:lpstr>Aptos Display</vt:lpstr>
      <vt:lpstr>Aptos Narrow</vt:lpstr>
      <vt:lpstr>Arial</vt:lpstr>
      <vt:lpstr>Arial Bold</vt:lpstr>
      <vt:lpstr>Courier New</vt:lpstr>
      <vt:lpstr>Wingdings</vt:lpstr>
      <vt:lpstr>Office Theme</vt:lpstr>
      <vt:lpstr>Iowa Nuclear Energy Task Force Meeting 5</vt:lpstr>
      <vt:lpstr>Ad-hoc Fact-Based Questions</vt:lpstr>
      <vt:lpstr>The Nature and Timing of the impending Load Growth</vt:lpstr>
      <vt:lpstr>MISO Predicts Load Growth footprint-wide (2026)</vt:lpstr>
      <vt:lpstr>MISO’s predicted load growth driven by data centers (2026)</vt:lpstr>
      <vt:lpstr>MISO Predicts Average Load Growth in Iowa (2024)</vt:lpstr>
      <vt:lpstr>MISO Predicts Average Load Growth in Iowa (2026)</vt:lpstr>
      <vt:lpstr>This is continuing a trend of Industrial Load Growth in Iowa</vt:lpstr>
      <vt:lpstr>Large IOU’s in Iowa recent industrial growth</vt:lpstr>
      <vt:lpstr>Large IOU’s in Iowa poised for future growth</vt:lpstr>
      <vt:lpstr>Ability to meet the grid’s needs</vt:lpstr>
      <vt:lpstr>Reactor’s Abilities to Meet Iowa’s Grids Needs:  Load Following</vt:lpstr>
      <vt:lpstr>Capacity</vt:lpstr>
      <vt:lpstr>Capacity</vt:lpstr>
      <vt:lpstr>Lowering capacity accreditation leads to higher need</vt:lpstr>
      <vt:lpstr>Loaf Following: Economics</vt:lpstr>
      <vt:lpstr>Load Following: Technical Capability</vt:lpstr>
      <vt:lpstr>Reactor’s Abilities to Meet Iowa’s Grids Needs</vt:lpstr>
      <vt:lpstr>Reactor’s Abilities to Meet Iowa’s Grids Needs</vt:lpstr>
      <vt:lpstr>Reactor’s Abilities to Meet Iowa’s Grids Needs:  Load Following</vt:lpstr>
      <vt:lpstr>Benefits of Load Growth</vt:lpstr>
      <vt:lpstr>Data center alignment with nuclear</vt:lpstr>
      <vt:lpstr>Data Center Impacts: Example Council Bluffs</vt:lpstr>
      <vt:lpstr>Data center benefits</vt:lpstr>
      <vt:lpstr>Data center benefits</vt:lpstr>
      <vt:lpstr>Tax implications of a new reactor</vt:lpstr>
      <vt:lpstr>Construction: Income Tax</vt:lpstr>
      <vt:lpstr>Operations: Income Tax</vt:lpstr>
      <vt:lpstr>Operations: Local Utility Replacement Taxes  (in lieu of property taxes)</vt:lpstr>
      <vt:lpstr>Generation Tax: Detailed</vt:lpstr>
      <vt:lpstr>Operations: State Tax</vt:lpstr>
      <vt:lpstr>New Task Force: Utility Replacement Tax</vt:lpstr>
      <vt:lpstr>Other states’ waste policies</vt:lpstr>
      <vt:lpstr>Question</vt:lpstr>
      <vt:lpstr>State Policies </vt:lpstr>
      <vt:lpstr>State Policies </vt:lpstr>
      <vt:lpstr>State Policies </vt:lpstr>
      <vt:lpstr>What are environmental impacts and benefits of nuclear power</vt:lpstr>
      <vt:lpstr>Benefit: Reduced Emissions</vt:lpstr>
      <vt:lpstr>Benefit: Reduced Emissions</vt:lpstr>
      <vt:lpstr>Lower Land Use Requirements</vt:lpstr>
      <vt:lpstr>Negative Environmental Impacts: Operations</vt:lpstr>
      <vt:lpstr>Negative Environmental Impacts: Construction</vt:lpstr>
      <vt:lpstr>What are other states’ approach to education  public, k-12, AHJs, higher ed</vt:lpstr>
      <vt:lpstr>Sample State Education Activities</vt:lpstr>
      <vt:lpstr>Sample State Education Activities</vt:lpstr>
      <vt:lpstr>Other Education Opportunities, not states</vt:lpstr>
      <vt:lpstr>Other Education Opportunities, not states</vt:lpstr>
      <vt:lpstr>Appendix</vt:lpstr>
      <vt:lpstr>LCOE new Nuclear</vt:lpstr>
      <vt:lpstr>LCOE Comparison</vt:lpstr>
      <vt:lpstr>LCOE Comparison: Zoom 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Anderson</dc:creator>
  <cp:lastModifiedBy>Becca Gillespie</cp:lastModifiedBy>
  <cp:revision>1101</cp:revision>
  <cp:lastPrinted>2024-09-12T13:02:11Z</cp:lastPrinted>
  <dcterms:created xsi:type="dcterms:W3CDTF">2024-05-01T19:14:28Z</dcterms:created>
  <dcterms:modified xsi:type="dcterms:W3CDTF">2026-05-26T19:10:42Z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0x010100AD0265D9C8320644B26F99052C4BB7A7</vt:lpwstr>
  </property>
</Properties>
</file>