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sldIdLst>
    <p:sldId id="2147475389" r:id="rId6"/>
    <p:sldId id="2147481397" r:id="rId7"/>
    <p:sldId id="2147475521" r:id="rId8"/>
    <p:sldId id="2147481407" r:id="rId9"/>
    <p:sldId id="2147481400" r:id="rId10"/>
    <p:sldId id="2147481399" r:id="rId11"/>
    <p:sldId id="2147481401" r:id="rId12"/>
    <p:sldId id="2147481402" r:id="rId13"/>
    <p:sldId id="2147481405" r:id="rId14"/>
    <p:sldId id="2147481406" r:id="rId15"/>
    <p:sldId id="2147481398" r:id="rId16"/>
    <p:sldId id="2147475392" r:id="rId17"/>
  </p:sldIdLst>
  <p:sldSz cx="12192000" cy="6858000"/>
  <p:notesSz cx="66675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CBE968-C14F-FD60-4A97-2117E5B6F0BF}" name="Brown, Annika" initials="BA" userId="S::annbrown@oed.in.gov::c7aef51b-ebd2-4bea-ba60-53efae314b80" providerId="AD"/>
  <p188:author id="{5C7C9D86-5DB5-1931-F210-38FD1B6B5D98}" name="Becca Gillespie" initials="BG" userId="S::Becca@energysystemsnetwork.com::63341965-80cd-4d13-a9f1-606a5f56cf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4A7"/>
    <a:srgbClr val="5D9900"/>
    <a:srgbClr val="8DC73F"/>
    <a:srgbClr val="008AC0"/>
    <a:srgbClr val="E5ECEF"/>
    <a:srgbClr val="383F5C"/>
    <a:srgbClr val="20577F"/>
    <a:srgbClr val="005D93"/>
    <a:srgbClr val="F5D4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2072" autoAdjust="0"/>
  </p:normalViewPr>
  <p:slideViewPr>
    <p:cSldViewPr snapToGrid="0">
      <p:cViewPr varScale="1">
        <p:scale>
          <a:sx n="86" d="100"/>
          <a:sy n="86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ca Gillespie" userId="63341965-80cd-4d13-a9f1-606a5f56cfab" providerId="ADAL" clId="{9480DFBA-BD5A-4F84-8353-931DABCED85F}"/>
    <pc:docChg chg="delSld modSld">
      <pc:chgData name="Becca Gillespie" userId="63341965-80cd-4d13-a9f1-606a5f56cfab" providerId="ADAL" clId="{9480DFBA-BD5A-4F84-8353-931DABCED85F}" dt="2026-05-26T19:12:02.360" v="3" actId="2696"/>
      <pc:docMkLst>
        <pc:docMk/>
      </pc:docMkLst>
      <pc:sldChg chg="modSp mod">
        <pc:chgData name="Becca Gillespie" userId="63341965-80cd-4d13-a9f1-606a5f56cfab" providerId="ADAL" clId="{9480DFBA-BD5A-4F84-8353-931DABCED85F}" dt="2026-05-26T19:11:50.042" v="0" actId="20577"/>
        <pc:sldMkLst>
          <pc:docMk/>
          <pc:sldMk cId="2323604184" sldId="2147481401"/>
        </pc:sldMkLst>
        <pc:spChg chg="mod">
          <ac:chgData name="Becca Gillespie" userId="63341965-80cd-4d13-a9f1-606a5f56cfab" providerId="ADAL" clId="{9480DFBA-BD5A-4F84-8353-931DABCED85F}" dt="2026-05-26T19:11:50.042" v="0" actId="20577"/>
          <ac:spMkLst>
            <pc:docMk/>
            <pc:sldMk cId="2323604184" sldId="2147481401"/>
            <ac:spMk id="5" creationId="{388A9405-011C-2191-9F4F-78B6FB3BA2D7}"/>
          </ac:spMkLst>
        </pc:spChg>
      </pc:sldChg>
      <pc:sldChg chg="modSp mod">
        <pc:chgData name="Becca Gillespie" userId="63341965-80cd-4d13-a9f1-606a5f56cfab" providerId="ADAL" clId="{9480DFBA-BD5A-4F84-8353-931DABCED85F}" dt="2026-05-26T19:11:53.130" v="1" actId="20577"/>
        <pc:sldMkLst>
          <pc:docMk/>
          <pc:sldMk cId="3616784224" sldId="2147481402"/>
        </pc:sldMkLst>
        <pc:spChg chg="mod">
          <ac:chgData name="Becca Gillespie" userId="63341965-80cd-4d13-a9f1-606a5f56cfab" providerId="ADAL" clId="{9480DFBA-BD5A-4F84-8353-931DABCED85F}" dt="2026-05-26T19:11:53.130" v="1" actId="20577"/>
          <ac:spMkLst>
            <pc:docMk/>
            <pc:sldMk cId="3616784224" sldId="2147481402"/>
            <ac:spMk id="3" creationId="{71A30BBB-65DF-1920-67A1-643BF2B93A89}"/>
          </ac:spMkLst>
        </pc:spChg>
      </pc:sldChg>
      <pc:sldChg chg="del">
        <pc:chgData name="Becca Gillespie" userId="63341965-80cd-4d13-a9f1-606a5f56cfab" providerId="ADAL" clId="{9480DFBA-BD5A-4F84-8353-931DABCED85F}" dt="2026-05-26T19:12:00" v="2" actId="2696"/>
        <pc:sldMkLst>
          <pc:docMk/>
          <pc:sldMk cId="2950137089" sldId="2147481408"/>
        </pc:sldMkLst>
      </pc:sldChg>
      <pc:sldChg chg="del">
        <pc:chgData name="Becca Gillespie" userId="63341965-80cd-4d13-a9f1-606a5f56cfab" providerId="ADAL" clId="{9480DFBA-BD5A-4F84-8353-931DABCED85F}" dt="2026-05-26T19:12:02.360" v="3" actId="2696"/>
        <pc:sldMkLst>
          <pc:docMk/>
          <pc:sldMk cId="1438748887" sldId="21474814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35849"/>
          </a:xfrm>
          <a:prstGeom prst="rect">
            <a:avLst/>
          </a:prstGeom>
        </p:spPr>
        <p:txBody>
          <a:bodyPr vert="horz" lIns="87737" tIns="43868" rIns="87737" bIns="438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35849"/>
          </a:xfrm>
          <a:prstGeom prst="rect">
            <a:avLst/>
          </a:prstGeom>
        </p:spPr>
        <p:txBody>
          <a:bodyPr vert="horz" lIns="87737" tIns="43868" rIns="87737" bIns="43868" rtlCol="0"/>
          <a:lstStyle>
            <a:lvl1pPr algn="r">
              <a:defRPr sz="1200"/>
            </a:lvl1pPr>
          </a:lstStyle>
          <a:p>
            <a:fld id="{E82F59EC-FE6A-4E4A-97B9-9BF3E5ABC3B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737" tIns="43868" rIns="87737" bIns="438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180522"/>
            <a:ext cx="5334000" cy="3420428"/>
          </a:xfrm>
          <a:prstGeom prst="rect">
            <a:avLst/>
          </a:prstGeom>
        </p:spPr>
        <p:txBody>
          <a:bodyPr vert="horz" lIns="87737" tIns="43868" rIns="87737" bIns="438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889250" cy="435848"/>
          </a:xfrm>
          <a:prstGeom prst="rect">
            <a:avLst/>
          </a:prstGeom>
        </p:spPr>
        <p:txBody>
          <a:bodyPr vert="horz" lIns="87737" tIns="43868" rIns="87737" bIns="438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7" y="8250953"/>
            <a:ext cx="2889250" cy="435848"/>
          </a:xfrm>
          <a:prstGeom prst="rect">
            <a:avLst/>
          </a:prstGeom>
        </p:spPr>
        <p:txBody>
          <a:bodyPr vert="horz" lIns="87737" tIns="43868" rIns="87737" bIns="43868" rtlCol="0" anchor="b"/>
          <a:lstStyle>
            <a:lvl1pPr algn="r">
              <a:defRPr sz="1200"/>
            </a:lvl1pPr>
          </a:lstStyle>
          <a:p>
            <a:fld id="{A0EC85FD-1F34-774A-A2B5-A81E1B59E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C3C67-10AA-FB8E-F12F-0605A24A7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0AC81-A734-D661-BFCC-A99CF8978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A5EFD-D339-B4D6-317D-8827113A3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Logistics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Comments welcome now or later on topics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be reaching out to all…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let us know if you want </a:t>
            </a:r>
            <a:r>
              <a:rPr lang="en-US"/>
              <a:t>to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B4E7B-CF71-820E-21D8-99BB34175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324E-442D-2EC2-4D87-9BD23EBC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5B5FE-7A1D-7865-4253-8355F5C8B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D8146-DF1E-BA9C-0559-6AD6E3C5E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Logistics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Comments welcome now or later on topics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be reaching out to all…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let us know if you want </a:t>
            </a:r>
            <a:r>
              <a:rPr lang="en-US"/>
              <a:t>to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6E4DE-1607-CB2F-31E3-BD6059E53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CB8131-95F3-5E55-4327-2B254138F875}"/>
              </a:ext>
            </a:extLst>
          </p:cNvPr>
          <p:cNvSpPr/>
          <p:nvPr userDrawn="1"/>
        </p:nvSpPr>
        <p:spPr>
          <a:xfrm>
            <a:off x="-16936" y="0"/>
            <a:ext cx="12230438" cy="687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2559B-1311-820D-D536-9AD585406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7" b="34635"/>
          <a:stretch/>
        </p:blipFill>
        <p:spPr>
          <a:xfrm>
            <a:off x="-16935" y="2039551"/>
            <a:ext cx="12225869" cy="29633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EE02FF-F955-7E3E-D141-A66D7E5DC0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2906037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+mj-lt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9F5EE-A2EA-BD5F-6EEA-6DF2C7433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" y="304568"/>
            <a:ext cx="1805390" cy="850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58104-18AF-CC8D-E039-4735D6A2A9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00" y="501790"/>
            <a:ext cx="3726689" cy="4559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7ADD3-350D-20D3-33B5-E21ED567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C7EED-FBF1-AB4A-B916-47265B5EAC2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24EB3-733D-30FA-C697-6563223C6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9"/>
          <a:stretch/>
        </p:blipFill>
        <p:spPr>
          <a:xfrm>
            <a:off x="-16936" y="5918586"/>
            <a:ext cx="12225869" cy="9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36EC6-A72A-27B4-40C5-77E6F210B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09" b="16061"/>
          <a:stretch/>
        </p:blipFill>
        <p:spPr>
          <a:xfrm>
            <a:off x="0" y="1094509"/>
            <a:ext cx="12192000" cy="5763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09E59-2FB9-85D3-98A7-ADF6E5C24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1999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30437-C9C6-A57E-1B0C-B41DEDD36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4267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0" y="310304"/>
            <a:ext cx="1452812" cy="6872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24DEC0-5A1F-CE6D-B7F0-7E6E709FFAF4}"/>
              </a:ext>
            </a:extLst>
          </p:cNvPr>
          <p:cNvSpPr/>
          <p:nvPr userDrawn="1"/>
        </p:nvSpPr>
        <p:spPr>
          <a:xfrm>
            <a:off x="11515148" y="6424561"/>
            <a:ext cx="271389" cy="271389"/>
          </a:xfrm>
          <a:prstGeom prst="ellipse">
            <a:avLst/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41C11-81CB-541C-F299-E03058D33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2" t="67632" r="36172" b="-13488"/>
          <a:stretch/>
        </p:blipFill>
        <p:spPr>
          <a:xfrm>
            <a:off x="8656321" y="993648"/>
            <a:ext cx="847344" cy="207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234EF-70EC-0070-A561-5F6D6D0BD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61" y="2813632"/>
            <a:ext cx="518217" cy="2205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37BB829-E072-44B8-CCE7-E5888F266F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6555" y="2451274"/>
            <a:ext cx="637387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+mj-lt"/>
                <a:cs typeface="Arial Bold"/>
              </a:defRPr>
            </a:lvl1pPr>
          </a:lstStyle>
          <a:p>
            <a:r>
              <a:rPr lang="en-US" dirty="0"/>
              <a:t>TITLE SLIDE, 32PT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9BEAC8-44E6-57B1-4365-3ADD40F45E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735" y="524955"/>
            <a:ext cx="3090862" cy="432117"/>
          </a:xfrm>
        </p:spPr>
        <p:txBody>
          <a:bodyPr>
            <a:normAutofit/>
          </a:bodyPr>
          <a:lstStyle>
            <a:lvl1pPr marL="285750" indent="-285750" algn="ctr">
              <a:buClr>
                <a:schemeClr val="tx2">
                  <a:lumMod val="50000"/>
                  <a:lumOff val="50000"/>
                </a:schemeClr>
              </a:buClr>
              <a:buFont typeface="Aptos Display" panose="020B0004020202020204" pitchFamily="34" charset="0"/>
              <a:buChar char="•"/>
              <a:defRPr sz="1800"/>
            </a:lvl1pPr>
            <a:lvl2pPr marL="685800" indent="0">
              <a:buFontTx/>
              <a:buNone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C6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Report Title</a:t>
            </a:r>
          </a:p>
        </p:txBody>
      </p:sp>
    </p:spTree>
    <p:extLst>
      <p:ext uri="{BB962C8B-B14F-4D97-AF65-F5344CB8AC3E}">
        <p14:creationId xmlns:p14="http://schemas.microsoft.com/office/powerpoint/2010/main" val="129690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13140" y="1566672"/>
            <a:ext cx="5582859" cy="4474762"/>
          </a:xfrm>
        </p:spPr>
        <p:txBody>
          <a:bodyPr>
            <a:noAutofit/>
          </a:bodyPr>
          <a:lstStyle>
            <a:lvl1pPr marL="285750" indent="-285750"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66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13141" y="2109216"/>
            <a:ext cx="5357308" cy="3932218"/>
          </a:xfrm>
        </p:spPr>
        <p:txBody>
          <a:bodyPr>
            <a:noAutofit/>
          </a:bodyPr>
          <a:lstStyle>
            <a:lvl1pPr marL="285750" indent="-285750"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B0D434-2F03-5D9D-9DF9-569261563EC1}"/>
              </a:ext>
            </a:extLst>
          </p:cNvPr>
          <p:cNvGrpSpPr/>
          <p:nvPr userDrawn="1"/>
        </p:nvGrpSpPr>
        <p:grpSpPr>
          <a:xfrm>
            <a:off x="512064" y="2020824"/>
            <a:ext cx="5382768" cy="48768"/>
            <a:chOff x="493776" y="1950720"/>
            <a:chExt cx="5382768" cy="487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B6A091-BCFE-8EC9-A82A-0EA0539FD71D}"/>
                </a:ext>
              </a:extLst>
            </p:cNvPr>
            <p:cNvSpPr/>
            <p:nvPr userDrawn="1"/>
          </p:nvSpPr>
          <p:spPr>
            <a:xfrm>
              <a:off x="493776" y="1950720"/>
              <a:ext cx="1773936" cy="48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E035E3-6151-CD8F-7843-F09E962D08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3776" y="1999488"/>
              <a:ext cx="538276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0D8B4-1CCA-0D11-5A55-6C0AC134A15A}"/>
              </a:ext>
            </a:extLst>
          </p:cNvPr>
          <p:cNvGrpSpPr/>
          <p:nvPr userDrawn="1"/>
        </p:nvGrpSpPr>
        <p:grpSpPr>
          <a:xfrm>
            <a:off x="6047232" y="2020824"/>
            <a:ext cx="5382768" cy="48768"/>
            <a:chOff x="493776" y="1950720"/>
            <a:chExt cx="5382768" cy="487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38DF34-8414-5C2A-3E01-5FCD2B283D9F}"/>
                </a:ext>
              </a:extLst>
            </p:cNvPr>
            <p:cNvSpPr/>
            <p:nvPr userDrawn="1"/>
          </p:nvSpPr>
          <p:spPr>
            <a:xfrm>
              <a:off x="493776" y="1950720"/>
              <a:ext cx="1773936" cy="48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011466-D7E7-5072-A45C-039901B6B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3776" y="1999488"/>
              <a:ext cx="538276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A238BF5-28FF-5F37-1ECC-114D975BFF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4405" y="2109216"/>
            <a:ext cx="5357308" cy="3932218"/>
          </a:xfrm>
        </p:spPr>
        <p:txBody>
          <a:bodyPr>
            <a:noAutofit/>
          </a:bodyPr>
          <a:lstStyle>
            <a:lvl1pPr marL="285750" indent="-285750"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0DC364-7C55-9CC7-DE7F-6352B9D36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92" y="1620774"/>
            <a:ext cx="5383339" cy="4396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Heading Left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D6818A1-EB54-C28C-34EC-2591E6CEA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8852" y="1620774"/>
            <a:ext cx="5383339" cy="4396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Heading Right</a:t>
            </a:r>
          </a:p>
        </p:txBody>
      </p:sp>
    </p:spTree>
    <p:extLst>
      <p:ext uri="{BB962C8B-B14F-4D97-AF65-F5344CB8AC3E}">
        <p14:creationId xmlns:p14="http://schemas.microsoft.com/office/powerpoint/2010/main" val="83742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12192000" cy="14935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2DC02-1A9C-B29F-A9AE-EB616D3AD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CC0423-475D-4C84-B9ED-C2DFAC2E1CAD}"/>
              </a:ext>
            </a:extLst>
          </p:cNvPr>
          <p:cNvSpPr/>
          <p:nvPr userDrawn="1"/>
        </p:nvSpPr>
        <p:spPr>
          <a:xfrm>
            <a:off x="9243391" y="0"/>
            <a:ext cx="2948609" cy="1789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4A5B0-1C6D-2C50-49E1-7B19FADBA9AC}"/>
              </a:ext>
            </a:extLst>
          </p:cNvPr>
          <p:cNvSpPr/>
          <p:nvPr userDrawn="1"/>
        </p:nvSpPr>
        <p:spPr>
          <a:xfrm>
            <a:off x="5303520" y="0"/>
            <a:ext cx="6028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53096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1999" y="1085088"/>
            <a:ext cx="4096513" cy="48828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046072-8618-F70E-3F0B-8BD2AAC15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9683" y="2226555"/>
            <a:ext cx="5340604" cy="2773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logo with blue letters and a green dot&#10;&#10;AI-generated content may be incorrect.">
            <a:extLst>
              <a:ext uri="{FF2B5EF4-FFF2-40B4-BE49-F238E27FC236}">
                <a16:creationId xmlns:a16="http://schemas.microsoft.com/office/drawing/2014/main" id="{E14B1544-7D96-2A2B-9757-6792AC0EA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686" y="381000"/>
            <a:ext cx="2670314" cy="13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SectionHea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12192000" cy="41513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0559" y="762000"/>
            <a:ext cx="9174481" cy="2883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046072-8618-F70E-3F0B-8BD2AAC15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858" y="4547616"/>
            <a:ext cx="7665565" cy="130586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2F27A-6A26-0183-F9CE-C5BCC2C91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3D521-3BB6-4FFA-22B3-1E21305874B7}"/>
              </a:ext>
            </a:extLst>
          </p:cNvPr>
          <p:cNvSpPr/>
          <p:nvPr userDrawn="1"/>
        </p:nvSpPr>
        <p:spPr>
          <a:xfrm>
            <a:off x="969264" y="3931920"/>
            <a:ext cx="5236464" cy="219456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9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02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45FC6F7-7BDE-E132-5B2F-039CF8A4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4E3B13-40AA-DF24-0E47-AD4D2524A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233" y="1871135"/>
            <a:ext cx="4038600" cy="4255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DD65D6-B496-9DBC-2BF8-5150FED3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366" y="1871135"/>
            <a:ext cx="4038600" cy="4255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D6A2C-5D75-A95F-2FFC-5FB43BDB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</p:spTree>
    <p:extLst>
      <p:ext uri="{BB962C8B-B14F-4D97-AF65-F5344CB8AC3E}">
        <p14:creationId xmlns:p14="http://schemas.microsoft.com/office/powerpoint/2010/main" val="51804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9C224-E89F-8ACA-6F36-278B707CA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4D3F5-80F4-E7CC-529A-4C075BA4E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D68D3-5365-DE6A-75CD-79EB91676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6B12F-AE67-9F4F-E134-654262E3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C186DCC-7A26-6ABD-22EA-B4241F6E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</p:spTree>
    <p:extLst>
      <p:ext uri="{BB962C8B-B14F-4D97-AF65-F5344CB8AC3E}">
        <p14:creationId xmlns:p14="http://schemas.microsoft.com/office/powerpoint/2010/main" val="306688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CA39FF0-FE76-79AA-C0DB-655E41F0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5F7AED7-23DA-44D8-C2E5-8F2A2040C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52800" y="1797978"/>
            <a:ext cx="5486400" cy="3503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CE5C47-2447-F713-BBEB-FB978B01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5373384"/>
            <a:ext cx="5486400" cy="6097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0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B78E5-26A4-1B7A-0F3B-EF4AE6714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78" b="15739"/>
          <a:stretch/>
        </p:blipFill>
        <p:spPr>
          <a:xfrm>
            <a:off x="0" y="1094509"/>
            <a:ext cx="12192000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0578C-A718-B5DE-D106-0D8A7C611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2000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99D21-153B-B643-57A1-8C418B0FC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-1" y="1094509"/>
            <a:ext cx="12191999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09836-27FD-76F0-8213-4D06440E9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2000" cy="5763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N_PPT Header.jpg">
            <a:extLst>
              <a:ext uri="{FF2B5EF4-FFF2-40B4-BE49-F238E27FC236}">
                <a16:creationId xmlns:a16="http://schemas.microsoft.com/office/drawing/2014/main" id="{6826E560-F2AF-99A3-047A-3FB3FF512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1"/>
          <a:stretch/>
        </p:blipFill>
        <p:spPr>
          <a:xfrm>
            <a:off x="0" y="-1"/>
            <a:ext cx="12192000" cy="149222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FB50AEA-6D1D-88D9-FFE8-774D1051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935126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152F61-9E58-6AE6-B3D4-F04E45B9E6B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9A826-6B16-CED3-4DC6-99BCD6259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2015066"/>
            <a:ext cx="84582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95385-48AA-5E4E-7723-A63DAE92EEF9}"/>
              </a:ext>
            </a:extLst>
          </p:cNvPr>
          <p:cNvGrpSpPr/>
          <p:nvPr userDrawn="1"/>
        </p:nvGrpSpPr>
        <p:grpSpPr>
          <a:xfrm>
            <a:off x="304119" y="6478056"/>
            <a:ext cx="2896281" cy="201168"/>
            <a:chOff x="304119" y="6478056"/>
            <a:chExt cx="2896281" cy="2011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26372A-4014-F689-827C-9946DEAE0A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/>
            <a:stretch/>
          </p:blipFill>
          <p:spPr>
            <a:xfrm>
              <a:off x="304119" y="6478056"/>
              <a:ext cx="2466104" cy="201168"/>
            </a:xfrm>
            <a:prstGeom prst="rect">
              <a:avLst/>
            </a:prstGeom>
          </p:spPr>
        </p:pic>
        <p:pic>
          <p:nvPicPr>
            <p:cNvPr id="17" name="Picture 16" descr="ESN_Taglline_RGB300.png">
              <a:extLst>
                <a:ext uri="{FF2B5EF4-FFF2-40B4-BE49-F238E27FC236}">
                  <a16:creationId xmlns:a16="http://schemas.microsoft.com/office/drawing/2014/main" id="{CF0AA2D0-FE50-6920-2076-9AD91DB3D7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413"/>
            <a:stretch/>
          </p:blipFill>
          <p:spPr>
            <a:xfrm>
              <a:off x="2800458" y="6499302"/>
              <a:ext cx="399942" cy="129982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F816D0C-0E03-6A47-76D9-4D2120F7A189}"/>
              </a:ext>
            </a:extLst>
          </p:cNvPr>
          <p:cNvSpPr/>
          <p:nvPr userDrawn="1"/>
        </p:nvSpPr>
        <p:spPr>
          <a:xfrm>
            <a:off x="11515148" y="6424561"/>
            <a:ext cx="271389" cy="271389"/>
          </a:xfrm>
          <a:prstGeom prst="ellipse">
            <a:avLst/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CC31-CDBE-9DD1-FAE5-4CB5A3C9F46B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0" r:id="rId6"/>
    <p:sldLayoutId id="2147483661" r:id="rId7"/>
    <p:sldLayoutId id="2147483663" r:id="rId8"/>
    <p:sldLayoutId id="2147483664" r:id="rId9"/>
    <p:sldLayoutId id="2147483668" r:id="rId10"/>
    <p:sldLayoutId id="2147483669" r:id="rId11"/>
    <p:sldLayoutId id="2147483670" r:id="rId12"/>
    <p:sldLayoutId id="2147483675" r:id="rId13"/>
    <p:sldLayoutId id="2147483674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CC63F"/>
        </a:buClr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93"/>
        </a:buClr>
        <a:buFont typeface="Courier New" panose="02070309020205020404" pitchFamily="49" charset="0"/>
        <a:buChar char="o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F"/>
        </a:buClr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93"/>
        </a:buClr>
        <a:buFont typeface="Courier New" panose="02070309020205020404" pitchFamily="49" charset="0"/>
        <a:buChar char="o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F"/>
        </a:buClr>
        <a:buFont typeface="Wingdings" pitchFamily="2" charset="2"/>
        <a:buChar char="§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ec.ky.gov/Energy/Documents/Final%20Report%20SJR79_11.17.23.pdf" TargetMode="External"/><Relationship Id="rId2" Type="http://schemas.openxmlformats.org/officeDocument/2006/relationships/hyperlink" Target="https://www.puc.texas.gov/industry/nuclear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AB34-D8F6-93DA-830C-FCF0DEC1E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2901945"/>
            <a:ext cx="9080109" cy="1867003"/>
          </a:xfrm>
        </p:spPr>
        <p:txBody>
          <a:bodyPr/>
          <a:lstStyle/>
          <a:p>
            <a:pPr algn="ctr"/>
            <a:r>
              <a:rPr lang="en-US" sz="4400" dirty="0"/>
              <a:t>Iowa Nuclear Energy Task Force Meeting 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C73C9-6465-6876-0BF4-93E6D1E5A189}"/>
              </a:ext>
            </a:extLst>
          </p:cNvPr>
          <p:cNvSpPr txBox="1"/>
          <p:nvPr/>
        </p:nvSpPr>
        <p:spPr>
          <a:xfrm>
            <a:off x="3616880" y="5260374"/>
            <a:ext cx="433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i="1" dirty="0">
                <a:solidFill>
                  <a:srgbClr val="005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18, 2026</a:t>
            </a:r>
          </a:p>
        </p:txBody>
      </p:sp>
    </p:spTree>
    <p:extLst>
      <p:ext uri="{BB962C8B-B14F-4D97-AF65-F5344CB8AC3E}">
        <p14:creationId xmlns:p14="http://schemas.microsoft.com/office/powerpoint/2010/main" val="26978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15338-726C-323E-485D-AAEB838AA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86F0-36F6-AF17-8286-0B7152DA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Recommendations: </a:t>
            </a:r>
            <a:br>
              <a:rPr lang="en-US" dirty="0"/>
            </a:br>
            <a:r>
              <a:rPr lang="en-US" sz="2400" dirty="0"/>
              <a:t>Continued Engagement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2FC53A-C73E-21F5-6895-3FF67A3C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751" y="1595316"/>
            <a:ext cx="634636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7F132A-9A88-3364-E19D-FA7D1652DCFA}"/>
              </a:ext>
            </a:extLst>
          </p:cNvPr>
          <p:cNvSpPr txBox="1">
            <a:spLocks/>
          </p:cNvSpPr>
          <p:nvPr/>
        </p:nvSpPr>
        <p:spPr>
          <a:xfrm>
            <a:off x="347471" y="1884467"/>
            <a:ext cx="6173645" cy="4529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point of contact </a:t>
            </a:r>
          </a:p>
          <a:p>
            <a:r>
              <a:rPr lang="en-US" dirty="0"/>
              <a:t>Ongoing collaboration venues</a:t>
            </a:r>
          </a:p>
          <a:p>
            <a:r>
              <a:rPr lang="en-US" dirty="0"/>
              <a:t>Hub for local government 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56B32-1877-FA45-2DAC-A66F93DDBBAE}"/>
              </a:ext>
            </a:extLst>
          </p:cNvPr>
          <p:cNvSpPr txBox="1"/>
          <p:nvPr/>
        </p:nvSpPr>
        <p:spPr>
          <a:xfrm>
            <a:off x="7639250" y="1884467"/>
            <a:ext cx="4240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Recommendation(s):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9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F174-6582-0C35-5DB7-AA644EF7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F17E-4A0F-1B2D-DEBA-01994A7C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r>
              <a:rPr lang="en-US"/>
              <a:t>, approximate</a:t>
            </a:r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88198F75-6EF8-B14A-08F9-048145758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34585"/>
              </p:ext>
            </p:extLst>
          </p:nvPr>
        </p:nvGraphicFramePr>
        <p:xfrm>
          <a:off x="199466" y="1618734"/>
          <a:ext cx="11749519" cy="439464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84491">
                  <a:extLst>
                    <a:ext uri="{9D8B030D-6E8A-4147-A177-3AD203B41FA5}">
                      <a16:colId xmlns:a16="http://schemas.microsoft.com/office/drawing/2014/main" val="1780800682"/>
                    </a:ext>
                  </a:extLst>
                </a:gridCol>
                <a:gridCol w="2337776">
                  <a:extLst>
                    <a:ext uri="{9D8B030D-6E8A-4147-A177-3AD203B41FA5}">
                      <a16:colId xmlns:a16="http://schemas.microsoft.com/office/drawing/2014/main" val="3006715157"/>
                    </a:ext>
                  </a:extLst>
                </a:gridCol>
                <a:gridCol w="2556237">
                  <a:extLst>
                    <a:ext uri="{9D8B030D-6E8A-4147-A177-3AD203B41FA5}">
                      <a16:colId xmlns:a16="http://schemas.microsoft.com/office/drawing/2014/main" val="2130394819"/>
                    </a:ext>
                  </a:extLst>
                </a:gridCol>
                <a:gridCol w="5671015">
                  <a:extLst>
                    <a:ext uri="{9D8B030D-6E8A-4147-A177-3AD203B41FA5}">
                      <a16:colId xmlns:a16="http://schemas.microsoft.com/office/drawing/2014/main" val="1359667618"/>
                    </a:ext>
                  </a:extLst>
                </a:gridCol>
              </a:tblGrid>
              <a:tr h="37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Mtg.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Date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Location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4681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1st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2/23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Nuclear Energy Overview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6203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2nd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3/24, 12-4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Federal + State Policy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03854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3rd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4/6, 9-1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Impact and Opportunities, Waste Management​, Siting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45699"/>
                  </a:ext>
                </a:extLst>
              </a:tr>
              <a:tr h="62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4th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4/20, 9-1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Cedar Rapids, IA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Considerations, Workforce Development, </a:t>
                      </a:r>
                      <a:r>
                        <a:rPr lang="en-US" sz="1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/ Supply Chain</a:t>
                      </a:r>
                      <a:r>
                        <a:rPr lang="en-US" sz="18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4901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5th</a:t>
                      </a:r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5/18, 9-1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Ames, IA</a:t>
                      </a:r>
                      <a:endParaRPr lang="en-US" sz="2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Strategy Session, Readout Open Questions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4679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6th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6/16,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IEDA Offices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Final Report Readout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6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6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9F79D8-66E4-8CEB-942F-838FE0EC5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637" y="6413908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D013-1DE9-BA39-5CF6-49C63957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A280-8440-2C0D-431F-0E83E439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712" y="4371356"/>
            <a:ext cx="6179902" cy="2042552"/>
          </a:xfrm>
          <a:prstGeom prst="roundRect">
            <a:avLst/>
          </a:prstGeom>
          <a:solidFill>
            <a:srgbClr val="383F5C"/>
          </a:solidFill>
        </p:spPr>
        <p:txBody>
          <a:bodyPr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Iowa Nuclear Energy Task Force Meeting 6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June 16, 2026, 9:00 am CDT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Des Moines, IA</a:t>
            </a:r>
          </a:p>
        </p:txBody>
      </p:sp>
      <p:pic>
        <p:nvPicPr>
          <p:cNvPr id="6" name="Picture 5" descr="Feedback Form: https://forms.office.com/Pages/ResponsePage.aspx?id=Rjl9DshYxEC1ygSrZ96RRYk1pE47b65Hj4jLFXK3dXlUNUNQRkZHRlBVQ1hJSExUMEFUQlk3Rk1WViQlQCN0PWcu">
            <a:extLst>
              <a:ext uri="{FF2B5EF4-FFF2-40B4-BE49-F238E27FC236}">
                <a16:creationId xmlns:a16="http://schemas.microsoft.com/office/drawing/2014/main" id="{3A88471A-B13C-77BA-F58D-39334790A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2020"/>
            <a:ext cx="4183105" cy="41831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207B486-7361-7C50-B1F6-F7653BCA6007}"/>
              </a:ext>
            </a:extLst>
          </p:cNvPr>
          <p:cNvGrpSpPr/>
          <p:nvPr/>
        </p:nvGrpSpPr>
        <p:grpSpPr>
          <a:xfrm>
            <a:off x="6987303" y="1711314"/>
            <a:ext cx="2904723" cy="2491275"/>
            <a:chOff x="840259" y="3156551"/>
            <a:chExt cx="3583460" cy="3404886"/>
          </a:xfrm>
        </p:grpSpPr>
        <p:sp>
          <p:nvSpPr>
            <p:cNvPr id="8" name="Rectangle: Rounded Corners 7" descr="Iowa nuclear Energy Task Force website: https://opportunityiowa.gov/about/boards/nuclear-energy-task-force ">
              <a:extLst>
                <a:ext uri="{FF2B5EF4-FFF2-40B4-BE49-F238E27FC236}">
                  <a16:creationId xmlns:a16="http://schemas.microsoft.com/office/drawing/2014/main" id="{008715D6-E46F-E12F-ACE9-DA1290CFA461}"/>
                </a:ext>
              </a:extLst>
            </p:cNvPr>
            <p:cNvSpPr/>
            <p:nvPr/>
          </p:nvSpPr>
          <p:spPr>
            <a:xfrm>
              <a:off x="840259" y="3156551"/>
              <a:ext cx="3583460" cy="3404886"/>
            </a:xfrm>
            <a:prstGeom prst="roundRect">
              <a:avLst/>
            </a:prstGeom>
            <a:solidFill>
              <a:srgbClr val="5D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Iowa Nuclear Energy Task Force Website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F669B6-AB56-51CD-D117-8FCE3459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977" t="4128" r="5692" b="4348"/>
            <a:stretch>
              <a:fillRect/>
            </a:stretch>
          </p:blipFill>
          <p:spPr>
            <a:xfrm>
              <a:off x="1860982" y="4469436"/>
              <a:ext cx="1542011" cy="1548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15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3C2B-1F7B-95C0-A793-4F1DB368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1DAC-8ABF-6665-974A-DDCB42ED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r>
              <a:rPr lang="en-US"/>
              <a:t>, approximate</a:t>
            </a:r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9BB87E6-5E94-D32B-49A2-6450B32B5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247880"/>
              </p:ext>
            </p:extLst>
          </p:nvPr>
        </p:nvGraphicFramePr>
        <p:xfrm>
          <a:off x="199466" y="1618734"/>
          <a:ext cx="11749519" cy="432600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84491">
                  <a:extLst>
                    <a:ext uri="{9D8B030D-6E8A-4147-A177-3AD203B41FA5}">
                      <a16:colId xmlns:a16="http://schemas.microsoft.com/office/drawing/2014/main" val="1780800682"/>
                    </a:ext>
                  </a:extLst>
                </a:gridCol>
                <a:gridCol w="2337776">
                  <a:extLst>
                    <a:ext uri="{9D8B030D-6E8A-4147-A177-3AD203B41FA5}">
                      <a16:colId xmlns:a16="http://schemas.microsoft.com/office/drawing/2014/main" val="3006715157"/>
                    </a:ext>
                  </a:extLst>
                </a:gridCol>
                <a:gridCol w="2556237">
                  <a:extLst>
                    <a:ext uri="{9D8B030D-6E8A-4147-A177-3AD203B41FA5}">
                      <a16:colId xmlns:a16="http://schemas.microsoft.com/office/drawing/2014/main" val="2130394819"/>
                    </a:ext>
                  </a:extLst>
                </a:gridCol>
                <a:gridCol w="5671015">
                  <a:extLst>
                    <a:ext uri="{9D8B030D-6E8A-4147-A177-3AD203B41FA5}">
                      <a16:colId xmlns:a16="http://schemas.microsoft.com/office/drawing/2014/main" val="1359667618"/>
                    </a:ext>
                  </a:extLst>
                </a:gridCol>
              </a:tblGrid>
              <a:tr h="37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Mtg.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Date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Location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4681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1st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2/23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Nuclear Energy Overview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6203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2nd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3/24, 12-4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Federal + State Policy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03854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3rd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4/6, 9-1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Impact and Opportunities, Waste Management​, Siting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45699"/>
                  </a:ext>
                </a:extLst>
              </a:tr>
              <a:tr h="62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4th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4/20, 9-1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Cedar Rapids, IA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Considerations, Workforce Development, </a:t>
                      </a:r>
                      <a:r>
                        <a:rPr lang="en-US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/ Supply Chain</a:t>
                      </a:r>
                      <a:r>
                        <a:rPr lang="en-US" sz="16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4901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5th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5/18,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effectLst/>
                        </a:rPr>
                        <a:t>Ames, IA</a:t>
                      </a:r>
                      <a:endParaRPr lang="en-US" sz="24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Strategy Session, Readout Open Questions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4679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6th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6/16,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IEDA Offices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Final Report Readout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6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02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B2A96E-8E7E-6788-C1A1-B63533534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63287"/>
            <a:ext cx="4231758" cy="59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C3818-D995-A343-4BAD-6F1DD20F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Nuclear Task Force Meeting Agenda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85DD2B-CF3A-1CCD-38E4-369628829CDD}"/>
              </a:ext>
            </a:extLst>
          </p:cNvPr>
          <p:cNvSpPr txBox="1">
            <a:spLocks/>
          </p:cNvSpPr>
          <p:nvPr/>
        </p:nvSpPr>
        <p:spPr>
          <a:xfrm>
            <a:off x="252549" y="1701985"/>
            <a:ext cx="11561231" cy="47807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Call to Order </a:t>
            </a:r>
            <a:r>
              <a:rPr lang="en-US" sz="24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Dr. Mark Nutt</a:t>
            </a:r>
          </a:p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Roll Call </a:t>
            </a:r>
            <a:r>
              <a:rPr lang="en-US" sz="24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Jessica Flannery</a:t>
            </a:r>
          </a:p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Approval of Task Force Meeting 4 Minutes</a:t>
            </a:r>
            <a:r>
              <a:rPr lang="en-US" sz="2400" dirty="0">
                <a:solidFill>
                  <a:srgbClr val="005D93"/>
                </a:solidFill>
                <a:sym typeface="Wingdings" panose="05000000000000000000" pitchFamily="2" charset="2"/>
              </a:rPr>
              <a:t> |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 Action</a:t>
            </a:r>
          </a:p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Update: Supply Chain Opportunities, Gaps &amp; Recommendations</a:t>
            </a:r>
            <a:r>
              <a:rPr lang="en-US" sz="24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Owen Ward</a:t>
            </a:r>
          </a:p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Opportunities Gaps &amp; Recommendations 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| Dr. Anne Lucietto</a:t>
            </a:r>
          </a:p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Ad-Hoc Questions Update: Workforce- Review</a:t>
            </a:r>
            <a:r>
              <a:rPr lang="en-US" sz="24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Becca Gillespie</a:t>
            </a:r>
            <a:endParaRPr lang="en-US" sz="2400" b="1" dirty="0">
              <a:solidFill>
                <a:srgbClr val="005D93"/>
              </a:solidFill>
              <a:sym typeface="Wingdings" panose="05000000000000000000" pitchFamily="2" charset="2"/>
            </a:endParaRPr>
          </a:p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Strategy Discussion on Policy Recommendations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	</a:t>
            </a:r>
          </a:p>
          <a:p>
            <a:pPr marL="0" lvl="1">
              <a:lnSpc>
                <a:spcPct val="120000"/>
              </a:lnSpc>
            </a:pPr>
            <a:r>
              <a:rPr lang="en-US" sz="2400" b="1" dirty="0">
                <a:solidFill>
                  <a:srgbClr val="005D93"/>
                </a:solidFill>
                <a:sym typeface="Wingdings" panose="05000000000000000000" pitchFamily="2" charset="2"/>
              </a:rPr>
              <a:t>Close Out </a:t>
            </a:r>
            <a:r>
              <a:rPr lang="en-US" sz="24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400" i="1" dirty="0">
                <a:solidFill>
                  <a:srgbClr val="005D93"/>
                </a:solidFill>
                <a:sym typeface="Wingdings" panose="05000000000000000000" pitchFamily="2" charset="2"/>
              </a:rPr>
              <a:t>Dr. Mark Nutt</a:t>
            </a:r>
          </a:p>
        </p:txBody>
      </p:sp>
    </p:spTree>
    <p:extLst>
      <p:ext uri="{BB962C8B-B14F-4D97-AF65-F5344CB8AC3E}">
        <p14:creationId xmlns:p14="http://schemas.microsoft.com/office/powerpoint/2010/main" val="19929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20B9-D6E9-8824-E1DF-416D986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Meeting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F93A-8ABC-C137-83A9-3438EE581A57}"/>
              </a:ext>
            </a:extLst>
          </p:cNvPr>
          <p:cNvSpPr txBox="1">
            <a:spLocks/>
          </p:cNvSpPr>
          <p:nvPr/>
        </p:nvSpPr>
        <p:spPr>
          <a:xfrm>
            <a:off x="252549" y="1701985"/>
            <a:ext cx="5703083" cy="47807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Discussion Structure </a:t>
            </a:r>
          </a:p>
          <a:p>
            <a:pPr marL="476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(for each recommendation)</a:t>
            </a:r>
          </a:p>
          <a:p>
            <a:pPr marL="461963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5 Minutes: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Clarifying questions on recommendation topic (i.e. workforce, supply chain, etc.)</a:t>
            </a:r>
          </a:p>
          <a:p>
            <a:pPr marL="457200" lvl="1" indent="-457200">
              <a:lnSpc>
                <a:spcPct val="120000"/>
              </a:lnSpc>
              <a:buFont typeface="+mj-lt"/>
              <a:buAutoNum type="arabicPeriod"/>
              <a:tabLst>
                <a:tab pos="517525" algn="l"/>
              </a:tabLs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10 Minutes: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Discussion of proposed Task Force recommendation</a:t>
            </a:r>
          </a:p>
          <a:p>
            <a:pPr marL="4572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Task Force Chair Mark Nutt to write one-sentence overview of recommendation</a:t>
            </a:r>
          </a:p>
          <a:p>
            <a:pPr marL="4572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10 Minutes: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Review and discussion of drafted recommendation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4C10ED-B140-B3B2-C6F5-F904ECC2FC5D}"/>
              </a:ext>
            </a:extLst>
          </p:cNvPr>
          <p:cNvSpPr txBox="1">
            <a:spLocks/>
          </p:cNvSpPr>
          <p:nvPr/>
        </p:nvSpPr>
        <p:spPr>
          <a:xfrm>
            <a:off x="6096000" y="1701985"/>
            <a:ext cx="5514474" cy="47807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In open discussions, please: </a:t>
            </a:r>
          </a:p>
          <a:p>
            <a:pPr marL="347663" lvl="1" indent="-342900">
              <a:lnSpc>
                <a:spcPct val="120000"/>
              </a:lnSpc>
            </a:pP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Follow the discussion structure (left) to ensure we have time to discuss all recommendations</a:t>
            </a:r>
          </a:p>
          <a:p>
            <a:pPr marL="347663" lvl="1" indent="-342900">
              <a:lnSpc>
                <a:spcPct val="120000"/>
              </a:lnSpc>
            </a:pP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Speak clearly so all participants can hear</a:t>
            </a:r>
          </a:p>
          <a:p>
            <a:pPr marL="347663" lvl="1" indent="-342900">
              <a:lnSpc>
                <a:spcPct val="120000"/>
              </a:lnSpc>
            </a:pP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Allow others time to talk- do not monopolize the conversation</a:t>
            </a:r>
          </a:p>
          <a:p>
            <a:pPr marL="347663" lvl="1" indent="-342900">
              <a:lnSpc>
                <a:spcPct val="120000"/>
              </a:lnSpc>
            </a:pP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Use appropriate language, keep debates respectful</a:t>
            </a:r>
          </a:p>
        </p:txBody>
      </p:sp>
    </p:spTree>
    <p:extLst>
      <p:ext uri="{BB962C8B-B14F-4D97-AF65-F5344CB8AC3E}">
        <p14:creationId xmlns:p14="http://schemas.microsoft.com/office/powerpoint/2010/main" val="123377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C9317-9C44-EA74-3BF0-6A060E3A5A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7C9B-3D47-93E3-DD52-7452D55D18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139" y="1566672"/>
            <a:ext cx="10786231" cy="4474762"/>
          </a:xfrm>
        </p:spPr>
        <p:txBody>
          <a:bodyPr/>
          <a:lstStyle/>
          <a:p>
            <a:r>
              <a:rPr lang="en-US" dirty="0"/>
              <a:t>From Executive Order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examples</a:t>
            </a:r>
          </a:p>
          <a:p>
            <a:pPr lvl="1"/>
            <a:r>
              <a:rPr lang="en-US" dirty="0"/>
              <a:t>Texas Task Force, Nov 2024: </a:t>
            </a:r>
            <a:r>
              <a:rPr lang="en-US" dirty="0">
                <a:hlinkClick r:id="rId2"/>
              </a:rPr>
              <a:t>7 recommendations</a:t>
            </a:r>
            <a:endParaRPr lang="en-US" dirty="0"/>
          </a:p>
          <a:p>
            <a:pPr lvl="1"/>
            <a:r>
              <a:rPr lang="en-US" dirty="0"/>
              <a:t>Kentucky Nuclear Development Workgroup, Nov 2023: </a:t>
            </a:r>
            <a:r>
              <a:rPr lang="en-US" dirty="0">
                <a:hlinkClick r:id="rId3"/>
              </a:rPr>
              <a:t>Formed KNEDA</a:t>
            </a:r>
            <a:r>
              <a:rPr lang="en-US" dirty="0"/>
              <a:t> (Role, mission, advisory board, budget, goals)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AB627-6481-B05E-ECDF-648162CE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108F4C-F446-176A-CBBB-9784FEC9EC39}"/>
              </a:ext>
            </a:extLst>
          </p:cNvPr>
          <p:cNvSpPr/>
          <p:nvPr/>
        </p:nvSpPr>
        <p:spPr>
          <a:xfrm>
            <a:off x="1694905" y="2060101"/>
            <a:ext cx="8802190" cy="15876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“The Task Force shall submit a report to the Governor and General Assembly within 180 days from the issuance of this Executive Order, detailing its findings and making recommendations to advance nuclear energy in Iowa”</a:t>
            </a:r>
          </a:p>
        </p:txBody>
      </p:sp>
    </p:spTree>
    <p:extLst>
      <p:ext uri="{BB962C8B-B14F-4D97-AF65-F5344CB8AC3E}">
        <p14:creationId xmlns:p14="http://schemas.microsoft.com/office/powerpoint/2010/main" val="103712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AB41-59AB-8027-3994-4235C74D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Recommendations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B74145-2101-FFF0-AA78-D948F63DE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24" y="1595316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0EB65B-EC1C-9EB8-2FD8-96951C3C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6184" y="1595316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52A2F3-CFC2-C47D-CF3B-937AC27BA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8244" y="1595315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12BDAA-8547-8B85-7137-33D2B2701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20305" y="1595315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D2EA4-9CD4-77A3-3335-B26C6EF860A1}"/>
              </a:ext>
            </a:extLst>
          </p:cNvPr>
          <p:cNvSpPr txBox="1"/>
          <p:nvPr/>
        </p:nvSpPr>
        <p:spPr>
          <a:xfrm>
            <a:off x="236221" y="1595315"/>
            <a:ext cx="252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State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570E-48E8-60A5-2EAE-34A13F57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23" y="2333086"/>
            <a:ext cx="2835476" cy="4262362"/>
          </a:xfrm>
        </p:spPr>
        <p:txBody>
          <a:bodyPr>
            <a:noAutofit/>
          </a:bodyPr>
          <a:lstStyle/>
          <a:p>
            <a:r>
              <a:rPr lang="en-US" sz="1800" dirty="0"/>
              <a:t>Public Education </a:t>
            </a:r>
            <a:r>
              <a:rPr lang="en-US" sz="1200" dirty="0"/>
              <a:t>(public, decision-makers, k-12)</a:t>
            </a:r>
          </a:p>
          <a:p>
            <a:r>
              <a:rPr lang="en-US" sz="1800" dirty="0"/>
              <a:t>Workforce Development </a:t>
            </a:r>
            <a:r>
              <a:rPr lang="en-US" sz="1400" dirty="0"/>
              <a:t>(k-12, higher ed)</a:t>
            </a:r>
          </a:p>
          <a:p>
            <a:r>
              <a:rPr lang="en-US" sz="1800" dirty="0"/>
              <a:t>Waste Management</a:t>
            </a:r>
          </a:p>
          <a:p>
            <a:r>
              <a:rPr lang="en-US" sz="1800" dirty="0"/>
              <a:t>Siting</a:t>
            </a:r>
          </a:p>
          <a:p>
            <a:r>
              <a:rPr lang="en-US" sz="1800" dirty="0"/>
              <a:t>Incentives </a:t>
            </a:r>
            <a:r>
              <a:rPr lang="en-US" sz="1200" dirty="0"/>
              <a:t>(supply chain and/or reactors)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C71C6-75D2-D330-DC08-AB58261158A4}"/>
              </a:ext>
            </a:extLst>
          </p:cNvPr>
          <p:cNvSpPr txBox="1"/>
          <p:nvPr/>
        </p:nvSpPr>
        <p:spPr>
          <a:xfrm>
            <a:off x="3238613" y="1595315"/>
            <a:ext cx="252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Federal/ National Org. Engagement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B9A960-7F8D-99F7-A28F-06CCFFD51B13}"/>
              </a:ext>
            </a:extLst>
          </p:cNvPr>
          <p:cNvSpPr txBox="1">
            <a:spLocks/>
          </p:cNvSpPr>
          <p:nvPr/>
        </p:nvSpPr>
        <p:spPr>
          <a:xfrm>
            <a:off x="3180997" y="2333086"/>
            <a:ext cx="2817743" cy="426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Federal policy lobbying </a:t>
            </a:r>
            <a:r>
              <a:rPr lang="en-US" sz="1400" dirty="0"/>
              <a:t>(ITC, NRC, cost overrun ins.)</a:t>
            </a:r>
            <a:endParaRPr lang="en-US" sz="1200" dirty="0"/>
          </a:p>
          <a:p>
            <a:r>
              <a:rPr lang="en-US" sz="2000" dirty="0"/>
              <a:t>State associations</a:t>
            </a:r>
          </a:p>
          <a:p>
            <a:r>
              <a:rPr lang="en-US" sz="2000" dirty="0"/>
              <a:t>Particular states leading strategy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47838-3954-60B0-CD29-B46F8EE1A6EF}"/>
              </a:ext>
            </a:extLst>
          </p:cNvPr>
          <p:cNvSpPr txBox="1"/>
          <p:nvPr/>
        </p:nvSpPr>
        <p:spPr>
          <a:xfrm>
            <a:off x="6241005" y="1595315"/>
            <a:ext cx="252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Further Research or Discussion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6F0178-A7CA-75A9-81D1-AD0858042F39}"/>
              </a:ext>
            </a:extLst>
          </p:cNvPr>
          <p:cNvSpPr txBox="1">
            <a:spLocks/>
          </p:cNvSpPr>
          <p:nvPr/>
        </p:nvSpPr>
        <p:spPr>
          <a:xfrm>
            <a:off x="6200138" y="2333086"/>
            <a:ext cx="2817745" cy="426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Incentives</a:t>
            </a:r>
          </a:p>
          <a:p>
            <a:r>
              <a:rPr lang="en-US" sz="2000" dirty="0"/>
              <a:t>Community Matchmaking, </a:t>
            </a:r>
            <a:r>
              <a:rPr lang="en-US" sz="1100" dirty="0"/>
              <a:t>(siting informed by comm. Acceptance and technical </a:t>
            </a:r>
            <a:r>
              <a:rPr lang="en-US" sz="1100" dirty="0" err="1"/>
              <a:t>fea</a:t>
            </a:r>
            <a:r>
              <a:rPr lang="en-US" sz="1100" dirty="0"/>
              <a:t>.)</a:t>
            </a:r>
          </a:p>
          <a:p>
            <a:r>
              <a:rPr lang="en-US" sz="2000" dirty="0"/>
              <a:t>Cost/Risk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2422D-5954-5518-3C4E-2991E03C549B}"/>
              </a:ext>
            </a:extLst>
          </p:cNvPr>
          <p:cNvSpPr txBox="1"/>
          <p:nvPr/>
        </p:nvSpPr>
        <p:spPr>
          <a:xfrm>
            <a:off x="9277878" y="1595315"/>
            <a:ext cx="252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Continued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Engagement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873170-ECFF-A205-B263-546F30B57E9D}"/>
              </a:ext>
            </a:extLst>
          </p:cNvPr>
          <p:cNvSpPr txBox="1">
            <a:spLocks/>
          </p:cNvSpPr>
          <p:nvPr/>
        </p:nvSpPr>
        <p:spPr>
          <a:xfrm>
            <a:off x="9219281" y="2333086"/>
            <a:ext cx="2736499" cy="426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State Point of Contact </a:t>
            </a:r>
          </a:p>
          <a:p>
            <a:r>
              <a:rPr lang="en-US" sz="1800" dirty="0"/>
              <a:t>Ongoing Collaboration Venues</a:t>
            </a:r>
          </a:p>
          <a:p>
            <a:r>
              <a:rPr lang="en-US" sz="1800" dirty="0"/>
              <a:t>Hub for local government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62573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9DC8D-6AA7-E5EE-CB6A-FF8FA0D4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1F4F-6155-39C4-6667-A0FAB240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Recommendations: </a:t>
            </a:r>
            <a:br>
              <a:rPr lang="en-US" dirty="0"/>
            </a:br>
            <a:r>
              <a:rPr lang="en-US" sz="2400" dirty="0"/>
              <a:t>State Policies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BE99A0-44C0-CB88-1D7E-7447E743B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24" y="1595316"/>
            <a:ext cx="7327487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0565-5702-8EB0-C35E-2DB25FF0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64" y="2018126"/>
            <a:ext cx="6872808" cy="4262362"/>
          </a:xfrm>
        </p:spPr>
        <p:txBody>
          <a:bodyPr>
            <a:noAutofit/>
          </a:bodyPr>
          <a:lstStyle/>
          <a:p>
            <a:r>
              <a:rPr lang="en-US" dirty="0"/>
              <a:t>Public Education </a:t>
            </a:r>
            <a:r>
              <a:rPr lang="en-US" sz="2000" dirty="0"/>
              <a:t>(public, decision-makers, k-12)</a:t>
            </a:r>
          </a:p>
          <a:p>
            <a:r>
              <a:rPr lang="en-US" dirty="0"/>
              <a:t>Workforce Development </a:t>
            </a:r>
            <a:r>
              <a:rPr lang="en-US" sz="2400" dirty="0"/>
              <a:t>(k-12, higher ed)</a:t>
            </a:r>
          </a:p>
          <a:p>
            <a:r>
              <a:rPr lang="en-US" dirty="0"/>
              <a:t>Waste Management</a:t>
            </a:r>
          </a:p>
          <a:p>
            <a:r>
              <a:rPr lang="en-US" dirty="0"/>
              <a:t>Opportunity Zones</a:t>
            </a:r>
          </a:p>
          <a:p>
            <a:r>
              <a:rPr lang="en-US" dirty="0"/>
              <a:t>Incentives </a:t>
            </a:r>
            <a:endParaRPr lang="en-US" sz="2000" dirty="0"/>
          </a:p>
          <a:p>
            <a:pPr lvl="1"/>
            <a:r>
              <a:rPr lang="en-US" sz="1600" dirty="0"/>
              <a:t>Supply chain</a:t>
            </a:r>
          </a:p>
          <a:p>
            <a:pPr lvl="1"/>
            <a:r>
              <a:rPr lang="en-US" sz="1600" dirty="0"/>
              <a:t>Reactor Operations</a:t>
            </a:r>
          </a:p>
          <a:p>
            <a:pPr lvl="1"/>
            <a:r>
              <a:rPr lang="en-US" sz="1600" dirty="0"/>
              <a:t>Early Reactor Development Costs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A9405-011C-2191-9F4F-78B6FB3BA2D7}"/>
              </a:ext>
            </a:extLst>
          </p:cNvPr>
          <p:cNvSpPr txBox="1"/>
          <p:nvPr/>
        </p:nvSpPr>
        <p:spPr>
          <a:xfrm>
            <a:off x="7639251" y="1675461"/>
            <a:ext cx="4240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Recommendation(s):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60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DC60B-F6FF-67B6-B5D2-2F782C89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B055-7C74-DA2F-83B7-979A72BD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Recommendations: </a:t>
            </a:r>
            <a:br>
              <a:rPr lang="en-US" dirty="0"/>
            </a:br>
            <a:r>
              <a:rPr lang="en-US" sz="2400" dirty="0"/>
              <a:t>Federal/National Organization Engagement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8DA1E6-C044-0D9E-4E39-9A423C89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751" y="1595316"/>
            <a:ext cx="5294232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B99CA4-3C10-1B87-05CB-A5F9B90AB723}"/>
              </a:ext>
            </a:extLst>
          </p:cNvPr>
          <p:cNvSpPr txBox="1">
            <a:spLocks/>
          </p:cNvSpPr>
          <p:nvPr/>
        </p:nvSpPr>
        <p:spPr>
          <a:xfrm>
            <a:off x="347472" y="2151785"/>
            <a:ext cx="4720917" cy="426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Federal policy lobbying </a:t>
            </a:r>
            <a:r>
              <a:rPr lang="en-US" sz="2000" dirty="0"/>
              <a:t>(ITC, NRC, cost overrun ins.)</a:t>
            </a:r>
            <a:endParaRPr lang="en-US" sz="1800" dirty="0"/>
          </a:p>
          <a:p>
            <a:r>
              <a:rPr lang="en-US" dirty="0"/>
              <a:t>State associations</a:t>
            </a:r>
          </a:p>
          <a:p>
            <a:r>
              <a:rPr lang="en-US" dirty="0"/>
              <a:t>Particular states leading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30BBB-65DF-1920-67A1-643BF2B93A89}"/>
              </a:ext>
            </a:extLst>
          </p:cNvPr>
          <p:cNvSpPr txBox="1"/>
          <p:nvPr/>
        </p:nvSpPr>
        <p:spPr>
          <a:xfrm>
            <a:off x="5641704" y="1884467"/>
            <a:ext cx="6238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Recommendation(s):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7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2E8B-A8CF-5284-18A6-00BDA9884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0AEA-9C25-CDD8-E02D-BBC17C77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Recommendations: </a:t>
            </a:r>
            <a:br>
              <a:rPr lang="en-US" dirty="0"/>
            </a:br>
            <a:r>
              <a:rPr lang="en-US" sz="2400" dirty="0"/>
              <a:t>Further Research or Discussion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97C18-B800-62BB-129D-49ABD271C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751" y="1595316"/>
            <a:ext cx="7080291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7D078-B2E9-C123-A70F-6717955CE449}"/>
              </a:ext>
            </a:extLst>
          </p:cNvPr>
          <p:cNvSpPr txBox="1">
            <a:spLocks/>
          </p:cNvSpPr>
          <p:nvPr/>
        </p:nvSpPr>
        <p:spPr>
          <a:xfrm>
            <a:off x="347471" y="2151785"/>
            <a:ext cx="6678971" cy="426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Incentives</a:t>
            </a:r>
          </a:p>
          <a:p>
            <a:r>
              <a:rPr lang="en-US" dirty="0"/>
              <a:t>Community matchmaking </a:t>
            </a:r>
            <a:endParaRPr lang="en-US" sz="1600" dirty="0"/>
          </a:p>
          <a:p>
            <a:pPr lvl="1"/>
            <a:r>
              <a:rPr lang="en-US" sz="2000" dirty="0"/>
              <a:t>siting informed by community acceptance and technical feasibility</a:t>
            </a:r>
          </a:p>
          <a:p>
            <a:r>
              <a:rPr lang="en-US" dirty="0"/>
              <a:t>Cost/Risk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81831-CA78-57D5-4367-55AD2B91CBBB}"/>
              </a:ext>
            </a:extLst>
          </p:cNvPr>
          <p:cNvSpPr txBox="1"/>
          <p:nvPr/>
        </p:nvSpPr>
        <p:spPr>
          <a:xfrm>
            <a:off x="7639250" y="1884467"/>
            <a:ext cx="4240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Recommendation(s):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206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BBSettings xmlns="http://schemas.bloomberg.com/settings/1.0">
  <Item name="DocumentId_Charts">{08DBABA0-AD52-46F1-959D-8466565CEED2}</Item>
  <Item xmlns="" name="ShapesMap_Charts">{"{08DBABA0-AD52-46F1-959D-8466565CEED2}":{"2147475357":{},"2147475358":{},"2147475359":{},"2147475360":{},"2147475362":{},"2147475363":{},"256":{},"263":{},"269":{},"3386":{},"530":{},"531":{},"532":{},"533":{},"534":{},"535":{},"536":{}}}</Item>
</BBSetting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265D9C8320644B26F99052C4BB7A7" ma:contentTypeVersion="22" ma:contentTypeDescription="Create a new document." ma:contentTypeScope="" ma:versionID="fbeac89a1f9ad4107a40236bc544f989">
  <xsd:schema xmlns:xsd="http://www.w3.org/2001/XMLSchema" xmlns:xs="http://www.w3.org/2001/XMLSchema" xmlns:p="http://schemas.microsoft.com/office/2006/metadata/properties" xmlns:ns2="d2cbfc94-a69a-4175-9de2-749d5ca1cf7f" xmlns:ns3="1d9aa3b6-f5fb-4571-8701-56f20689897b" targetNamespace="http://schemas.microsoft.com/office/2006/metadata/properties" ma:root="true" ma:fieldsID="9acd476a6f27c9420c6e0f347fc76199" ns2:_="" ns3:_="">
    <xsd:import namespace="d2cbfc94-a69a-4175-9de2-749d5ca1cf7f"/>
    <xsd:import namespace="1d9aa3b6-f5fb-4571-8701-56f206898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Source" minOccurs="0"/>
                <xsd:element ref="ns2:MediaServiceBillingMetadata" minOccurs="0"/>
                <xsd:element ref="ns2:Archiv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fc94-a69a-4175-9de2-749d5ca1c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Source" ma:index="27" nillable="true" ma:displayName="Source" ma:format="Hyperlink" ma:internalName="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d_x003f_" ma:index="29" nillable="true" ma:displayName="Archived?" ma:default="0" ma:format="Dropdown" ma:internalName="Archiv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aa3b6-f5fb-4571-8701-56f206898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d208dc-b9ed-48a1-9bb4-1354ef616089}" ma:internalName="TaxCatchAll" ma:showField="CatchAllData" ma:web="1d9aa3b6-f5fb-4571-8701-56f206898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9aa3b6-f5fb-4571-8701-56f20689897b" xsi:nil="true"/>
    <Archived_x003f_ xmlns="d2cbfc94-a69a-4175-9de2-749d5ca1cf7f">false</Archived_x003f_>
    <lcf76f155ced4ddcb4097134ff3c332f xmlns="d2cbfc94-a69a-4175-9de2-749d5ca1cf7f">
      <Terms xmlns="http://schemas.microsoft.com/office/infopath/2007/PartnerControls"/>
    </lcf76f155ced4ddcb4097134ff3c332f>
    <Notes xmlns="d2cbfc94-a69a-4175-9de2-749d5ca1cf7f" xsi:nil="true"/>
    <Source xmlns="d2cbfc94-a69a-4175-9de2-749d5ca1cf7f">
      <Url xsi:nil="true"/>
      <Description xsi:nil="true"/>
    </Source>
  </documentManagement>
</p:properties>
</file>

<file path=customXml/itemProps1.xml><?xml version="1.0" encoding="utf-8"?>
<ds:datastoreItem xmlns:ds="http://schemas.openxmlformats.org/officeDocument/2006/customXml" ds:itemID="{1C730B2B-1591-4C78-9951-9066C80E98B6}">
  <ds:schemaRefs>
    <ds:schemaRef ds:uri="http://schemas.bloomberg.com/settings/1.0"/>
    <ds:schemaRef ds:uri=""/>
  </ds:schemaRefs>
</ds:datastoreItem>
</file>

<file path=customXml/itemProps2.xml><?xml version="1.0" encoding="utf-8"?>
<ds:datastoreItem xmlns:ds="http://schemas.openxmlformats.org/officeDocument/2006/customXml" ds:itemID="{01D088F9-1BCF-4F53-9466-583A14082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bfc94-a69a-4175-9de2-749d5ca1cf7f"/>
    <ds:schemaRef ds:uri="1d9aa3b6-f5fb-4571-8701-56f206898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CE7491-6DE0-43B5-B737-0648CFB32B4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122CE2-620D-49A2-9BBC-B0D351C3A22E}">
  <ds:schemaRefs>
    <ds:schemaRef ds:uri="http://schemas.microsoft.com/office/2006/metadata/properties"/>
    <ds:schemaRef ds:uri="http://schemas.microsoft.com/office/infopath/2007/PartnerControls"/>
    <ds:schemaRef ds:uri="1d9aa3b6-f5fb-4571-8701-56f20689897b"/>
    <ds:schemaRef ds:uri="d2cbfc94-a69a-4175-9de2-749d5ca1cf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40524</TotalTime>
  <Words>725</Words>
  <Application>Microsoft Office PowerPoint</Application>
  <PresentationFormat>Widescreen</PresentationFormat>
  <Paragraphs>153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Arial Bold</vt:lpstr>
      <vt:lpstr>Courier New</vt:lpstr>
      <vt:lpstr>Wingdings</vt:lpstr>
      <vt:lpstr>Office Theme</vt:lpstr>
      <vt:lpstr>Iowa Nuclear Energy Task Force Meeting 5</vt:lpstr>
      <vt:lpstr>Timeline, approximate</vt:lpstr>
      <vt:lpstr>Iowa Nuclear Task Force Meeting Agenda </vt:lpstr>
      <vt:lpstr>Strategy Meeting Guidelines</vt:lpstr>
      <vt:lpstr>Objective</vt:lpstr>
      <vt:lpstr>Discussion of Recommendations</vt:lpstr>
      <vt:lpstr>Discussion of Recommendations:  State Policies</vt:lpstr>
      <vt:lpstr>Discussion of Recommendations:  Federal/National Organization Engagement</vt:lpstr>
      <vt:lpstr>Discussion of Recommendations:  Further Research or Discussion</vt:lpstr>
      <vt:lpstr>Discussion of Recommendations:  Continued Engagement</vt:lpstr>
      <vt:lpstr>Timeline, approximate</vt:lpstr>
      <vt:lpstr>Resources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Anderson</dc:creator>
  <cp:lastModifiedBy>Becca Gillespie</cp:lastModifiedBy>
  <cp:revision>1005</cp:revision>
  <cp:lastPrinted>2024-09-12T13:02:11Z</cp:lastPrinted>
  <dcterms:created xsi:type="dcterms:W3CDTF">2024-05-01T19:14:28Z</dcterms:created>
  <dcterms:modified xsi:type="dcterms:W3CDTF">2026-05-26T19:12:07Z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0x010100AD0265D9C8320644B26F99052C4BB7A7</vt:lpwstr>
  </property>
  <property fmtid="{D5CDD505-2E9C-101B-9397-08002B2CF9AE}" pid="3" name="MediaServiceImageTags">
    <vt:lpwstr/>
  </property>
</Properties>
</file>