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entation.xml" ContentType="application/vnd.openxmlformats-officedocument.presentationml.presentation.main+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11"/>
  </p:notesMasterIdLst>
  <p:sldIdLst>
    <p:sldId id="257" r:id="rId2"/>
    <p:sldId id="258" r:id="rId3"/>
    <p:sldId id="263" r:id="rId4"/>
    <p:sldId id="269" r:id="rId5"/>
    <p:sldId id="270" r:id="rId6"/>
    <p:sldId id="259" r:id="rId7"/>
    <p:sldId id="260" r:id="rId8"/>
    <p:sldId id="267" r:id="rId9"/>
    <p:sldId id="26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6443"/>
    <p:restoredTop sz="72102"/>
  </p:normalViewPr>
  <p:slideViewPr>
    <p:cSldViewPr snapToGrid="0">
      <p:cViewPr varScale="1">
        <p:scale>
          <a:sx n="86" d="100"/>
          <a:sy n="86" d="100"/>
        </p:scale>
        <p:origin x="240" y="7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4DF64B-710E-A44C-8232-42738433E73A}" type="datetimeFigureOut">
              <a:rPr lang="en-US" smtClean="0"/>
              <a:t>4/19/26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F49510-2DF4-BF46-8578-8364F149D274}" type="slidenum">
              <a:rPr lang="en-US" smtClean="0"/>
              <a:t>‹#›</a:t>
            </a:fld>
            <a:endParaRPr lang="en-US"/>
          </a:p>
        </p:txBody>
      </p:sp>
    </p:spTree>
    <p:extLst>
      <p:ext uri="{BB962C8B-B14F-4D97-AF65-F5344CB8AC3E}">
        <p14:creationId xmlns:p14="http://schemas.microsoft.com/office/powerpoint/2010/main" val="3195947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engineering.purdue.edu/NE/documents/IOEDSMRReport_Final.pdf"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www.purdue.edu/newsroom/2025/Q1/small-modular-reactors-could-help-indiana-shift-to-24-7-carbon-free-electricity-with-economic-benefits-study-says/" TargetMode="External"/><Relationship Id="rId5" Type="http://schemas.openxmlformats.org/officeDocument/2006/relationships/hyperlink" Target="https://www.ans.org/news/2025-01-09/article-6676/purdue-study-describes-benefits-of-coaltonuclear-for-indiana/" TargetMode="External"/><Relationship Id="rId4" Type="http://schemas.openxmlformats.org/officeDocument/2006/relationships/hyperlink" Target="https://www.in.gov/oed/files/IOED-SMR-Report_Final_2024.pdf"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ans.org/news/2025-01-09/article-6676/purdue-study-describes-benefits-of-coaltonuclear-for-indiana/"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www.purdue.edu/newsroom/2025/Q1/small-modular-reactors-could-help-indiana-shift-to-24-7-carbon-free-electricity-with-economic-benefits-study-says/"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in.gov/oed/files/IOED-SMR-Report_Final_2024.pdf" TargetMode="External"/><Relationship Id="rId2" Type="http://schemas.openxmlformats.org/officeDocument/2006/relationships/slide" Target="../slides/slide8.xml"/><Relationship Id="rId1" Type="http://schemas.openxmlformats.org/officeDocument/2006/relationships/notesMaster" Target="../notesMasters/notesMaster1.xml"/><Relationship Id="rId5" Type="http://schemas.openxmlformats.org/officeDocument/2006/relationships/hyperlink" Target="https://www.in.gov/oed/files/SMR-summary-final-2024.pdf" TargetMode="External"/><Relationship Id="rId4" Type="http://schemas.openxmlformats.org/officeDocument/2006/relationships/hyperlink" Target="https://www.ans.org/news/2025-01-09/article-6676/purdue-study-describes-benefits-of-coaltonuclear-for-indiana/"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Purpose of this document</a:t>
            </a:r>
          </a:p>
          <a:p>
            <a:r>
              <a:rPr lang="en-US" sz="1200" kern="1200" dirty="0">
                <a:solidFill>
                  <a:schemeClr val="tx1"/>
                </a:solidFill>
                <a:effectLst/>
                <a:latin typeface="+mn-lt"/>
                <a:ea typeface="+mn-ea"/>
                <a:cs typeface="+mn-cs"/>
              </a:rPr>
              <a:t>This document is intended to support Task Force discussion alongside the accompanying slides. It summarizes, in narrative form, what has been learned to date about Iowa’s readiness for Small Modular Reactors (SMRs), with a particular focus on workforce, labor engagement, and institutional capacity. It reflects progress to this point in the work and provides context for transitioning to the next phase of analysis.</a:t>
            </a:r>
          </a:p>
          <a:p>
            <a:r>
              <a:rPr lang="en-US" sz="1200" kern="1200" dirty="0">
                <a:solidFill>
                  <a:schemeClr val="tx1"/>
                </a:solidFill>
                <a:effectLst/>
                <a:latin typeface="+mn-lt"/>
                <a:ea typeface="+mn-ea"/>
                <a:cs typeface="+mn-cs"/>
              </a:rPr>
              <a:t>This is not a recommendation document and does not presuppose deployment decisions.</a:t>
            </a:r>
          </a:p>
          <a:p>
            <a:endParaRPr lang="en-US" dirty="0"/>
          </a:p>
        </p:txBody>
      </p:sp>
      <p:sp>
        <p:nvSpPr>
          <p:cNvPr id="4" name="Slide Number Placeholder 3"/>
          <p:cNvSpPr>
            <a:spLocks noGrp="1"/>
          </p:cNvSpPr>
          <p:nvPr>
            <p:ph type="sldNum" sz="quarter" idx="5"/>
          </p:nvPr>
        </p:nvSpPr>
        <p:spPr/>
        <p:txBody>
          <a:bodyPr/>
          <a:lstStyle/>
          <a:p>
            <a:fld id="{C2F49510-2DF4-BF46-8578-8364F149D274}" type="slidenum">
              <a:rPr lang="en-US" smtClean="0"/>
              <a:t>1</a:t>
            </a:fld>
            <a:endParaRPr lang="en-US"/>
          </a:p>
        </p:txBody>
      </p:sp>
    </p:spTree>
    <p:extLst>
      <p:ext uri="{BB962C8B-B14F-4D97-AF65-F5344CB8AC3E}">
        <p14:creationId xmlns:p14="http://schemas.microsoft.com/office/powerpoint/2010/main" val="657087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Where the work has focused so far</a:t>
            </a:r>
          </a:p>
          <a:p>
            <a:r>
              <a:rPr lang="en-US" sz="1200" kern="1200" dirty="0">
                <a:solidFill>
                  <a:schemeClr val="tx1"/>
                </a:solidFill>
                <a:effectLst/>
                <a:latin typeface="+mn-lt"/>
                <a:ea typeface="+mn-ea"/>
                <a:cs typeface="+mn-cs"/>
              </a:rPr>
              <a:t>To date, the Task Force’s work has concentrated on understanding Iowa itself: its current energy context, its workforce assets, its education and training systems, and the perspectives of key in‑state stakeholders. Interviews and discussions have been conducted with representatives from organized labor, regulators, educators, and individuals with experience in both nuclear and adjacent energy sectors.</a:t>
            </a:r>
          </a:p>
          <a:p>
            <a:r>
              <a:rPr lang="en-US" sz="1200" kern="1200" dirty="0">
                <a:solidFill>
                  <a:schemeClr val="tx1"/>
                </a:solidFill>
                <a:effectLst/>
                <a:latin typeface="+mn-lt"/>
                <a:ea typeface="+mn-ea"/>
                <a:cs typeface="+mn-cs"/>
              </a:rPr>
              <a:t>This Iowa‑focused phase was intentionally scoped to establish a realistic baseline before expanding to technology‑specific or comparative evaluations. The goal has been to answer a simple question first: </a:t>
            </a:r>
            <a:r>
              <a:rPr lang="en-US" sz="1200" i="1" kern="1200" dirty="0">
                <a:solidFill>
                  <a:schemeClr val="tx1"/>
                </a:solidFill>
                <a:effectLst/>
                <a:latin typeface="+mn-lt"/>
                <a:ea typeface="+mn-ea"/>
                <a:cs typeface="+mn-cs"/>
              </a:rPr>
              <a:t>If Iowa were to consider SMRs someday, how ready is it—today—from a workforce and institutional standpoint?</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C2F49510-2DF4-BF46-8578-8364F149D274}" type="slidenum">
              <a:rPr lang="en-US" smtClean="0"/>
              <a:t>2</a:t>
            </a:fld>
            <a:endParaRPr lang="en-US"/>
          </a:p>
        </p:txBody>
      </p:sp>
    </p:spTree>
    <p:extLst>
      <p:ext uri="{BB962C8B-B14F-4D97-AF65-F5344CB8AC3E}">
        <p14:creationId xmlns:p14="http://schemas.microsoft.com/office/powerpoint/2010/main" val="3718357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65489-A495-8A82-2868-68C795F5F5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784244-6543-2080-F419-35A7136A87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6C0045-AF76-7D3A-7A00-F10A1E5A913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Narrative:</a:t>
            </a:r>
            <a:br>
              <a:rPr lang="en-US" dirty="0"/>
            </a:br>
            <a:r>
              <a:rPr lang="en-US" dirty="0"/>
              <a:t>We began with Indiana. The question there wasn’t whether SMRs were technically viable, but what would realistically enable or constrain deployment—especially from a workforce perspective.</a:t>
            </a:r>
            <a:r>
              <a:rPr lang="en-US" sz="1100" dirty="0"/>
              <a:t> </a:t>
            </a:r>
            <a:endParaRPr lang="en-US" dirty="0"/>
          </a:p>
          <a:p>
            <a:endParaRPr lang="en-US" sz="1200" dirty="0"/>
          </a:p>
          <a:p>
            <a:r>
              <a:rPr lang="en-US" sz="1200" dirty="0"/>
              <a:t>Indiana made clear early on that workforce readiness is not a secondary issue. Even with strong institutions and industry, people—and timing—set the pace.</a:t>
            </a:r>
            <a:endParaRPr lang="en-US" sz="1200" b="1"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Critical Occupational Categories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study identifies several </a:t>
            </a:r>
            <a:r>
              <a:rPr lang="en-US" sz="1200" b="1" kern="1200" dirty="0">
                <a:solidFill>
                  <a:schemeClr val="tx1"/>
                </a:solidFill>
                <a:effectLst/>
                <a:latin typeface="+mn-lt"/>
                <a:ea typeface="+mn-ea"/>
                <a:cs typeface="+mn-cs"/>
              </a:rPr>
              <a:t>core workforce groupings</a:t>
            </a:r>
            <a:r>
              <a:rPr lang="en-US" sz="1200" kern="1200" dirty="0">
                <a:solidFill>
                  <a:schemeClr val="tx1"/>
                </a:solidFill>
                <a:effectLst/>
                <a:latin typeface="+mn-lt"/>
                <a:ea typeface="+mn-ea"/>
                <a:cs typeface="+mn-cs"/>
              </a:rPr>
              <a:t> needed for SMR deployment:</a:t>
            </a:r>
          </a:p>
          <a:p>
            <a:r>
              <a:rPr lang="en-US" sz="1200" b="1" kern="1200" dirty="0">
                <a:solidFill>
                  <a:schemeClr val="tx1"/>
                </a:solidFill>
                <a:effectLst/>
                <a:latin typeface="+mn-lt"/>
                <a:ea typeface="+mn-ea"/>
                <a:cs typeface="+mn-cs"/>
              </a:rPr>
              <a:t>a. Nuclear Engineers and Technical Specialists</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Nuclear, mechanical, electrical, systems, and civil engineers</a:t>
            </a:r>
          </a:p>
          <a:p>
            <a:pPr lvl="0"/>
            <a:r>
              <a:rPr lang="en-US" sz="1200" kern="1200" dirty="0">
                <a:solidFill>
                  <a:schemeClr val="tx1"/>
                </a:solidFill>
                <a:effectLst/>
                <a:latin typeface="+mn-lt"/>
                <a:ea typeface="+mn-ea"/>
                <a:cs typeface="+mn-cs"/>
              </a:rPr>
              <a:t>Reactor systems and instrumentation &amp; controls specialists</a:t>
            </a:r>
          </a:p>
          <a:p>
            <a:pPr lvl="0"/>
            <a:r>
              <a:rPr lang="en-US" sz="1200" kern="1200" dirty="0">
                <a:solidFill>
                  <a:schemeClr val="tx1"/>
                </a:solidFill>
                <a:effectLst/>
                <a:latin typeface="+mn-lt"/>
                <a:ea typeface="+mn-ea"/>
                <a:cs typeface="+mn-cs"/>
              </a:rPr>
              <a:t>Radiation protection and nuclear safety analysts</a:t>
            </a:r>
            <a:br>
              <a:rPr lang="en-US" sz="1200" kern="1200" dirty="0">
                <a:solidFill>
                  <a:schemeClr val="tx1"/>
                </a:solidFill>
                <a:effectLst/>
                <a:latin typeface="+mn-lt"/>
                <a:ea typeface="+mn-ea"/>
                <a:cs typeface="+mn-cs"/>
              </a:rPr>
            </a:br>
            <a:r>
              <a:rPr lang="en-US" sz="1200" u="none" strike="noStrike" kern="1200" dirty="0">
                <a:solidFill>
                  <a:schemeClr val="tx1"/>
                </a:solidFill>
                <a:effectLst/>
                <a:latin typeface="+mn-lt"/>
                <a:ea typeface="+mn-ea"/>
                <a:cs typeface="+mn-cs"/>
                <a:hlinkClick r:id="rId3"/>
              </a:rPr>
              <a:t>[engineerin...purdue.edu]</a:t>
            </a:r>
            <a:r>
              <a:rPr lang="en-US" sz="1200" kern="1200" dirty="0">
                <a:solidFill>
                  <a:schemeClr val="tx1"/>
                </a:solidFill>
                <a:effectLst/>
                <a:latin typeface="+mn-lt"/>
                <a:ea typeface="+mn-ea"/>
                <a:cs typeface="+mn-cs"/>
              </a:rPr>
              <a:t>, </a:t>
            </a:r>
            <a:r>
              <a:rPr lang="en-US" sz="1200" u="none" strike="noStrike" kern="1200" dirty="0">
                <a:solidFill>
                  <a:schemeClr val="tx1"/>
                </a:solidFill>
                <a:effectLst/>
                <a:latin typeface="+mn-lt"/>
                <a:ea typeface="+mn-ea"/>
                <a:cs typeface="+mn-cs"/>
                <a:hlinkClick r:id="rId4"/>
              </a:rPr>
              <a:t>[in.gov]</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 Skilled Trades and Craft Labor</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Electricians, pipefitters, welders, HVAC technicians</a:t>
            </a:r>
          </a:p>
          <a:p>
            <a:pPr lvl="0"/>
            <a:r>
              <a:rPr lang="en-US" sz="1200" kern="1200" dirty="0">
                <a:solidFill>
                  <a:schemeClr val="tx1"/>
                </a:solidFill>
                <a:effectLst/>
                <a:latin typeface="+mn-lt"/>
                <a:ea typeface="+mn-ea"/>
                <a:cs typeface="+mn-cs"/>
              </a:rPr>
              <a:t>Maintenance mechanics with nuclear-quality assurance training</a:t>
            </a:r>
          </a:p>
          <a:p>
            <a:pPr lvl="0"/>
            <a:r>
              <a:rPr lang="en-US" sz="1200" kern="1200" dirty="0">
                <a:solidFill>
                  <a:schemeClr val="tx1"/>
                </a:solidFill>
                <a:effectLst/>
                <a:latin typeface="+mn-lt"/>
                <a:ea typeface="+mn-ea"/>
                <a:cs typeface="+mn-cs"/>
              </a:rPr>
              <a:t>Construction supervisors with experience in regulated infrastructure</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The study notes strong </a:t>
            </a:r>
            <a:r>
              <a:rPr lang="en-US" sz="1200" b="1" kern="1200" dirty="0">
                <a:solidFill>
                  <a:schemeClr val="tx1"/>
                </a:solidFill>
                <a:effectLst/>
                <a:latin typeface="+mn-lt"/>
                <a:ea typeface="+mn-ea"/>
                <a:cs typeface="+mn-cs"/>
              </a:rPr>
              <a:t>skill adjacency</a:t>
            </a:r>
            <a:r>
              <a:rPr lang="en-US" sz="1200" kern="1200" dirty="0">
                <a:solidFill>
                  <a:schemeClr val="tx1"/>
                </a:solidFill>
                <a:effectLst/>
                <a:latin typeface="+mn-lt"/>
                <a:ea typeface="+mn-ea"/>
                <a:cs typeface="+mn-cs"/>
              </a:rPr>
              <a:t> between coal plant workers and SMR needs, but emphasizes required </a:t>
            </a:r>
            <a:r>
              <a:rPr lang="en-US" sz="1200" b="1" kern="1200" dirty="0">
                <a:solidFill>
                  <a:schemeClr val="tx1"/>
                </a:solidFill>
                <a:effectLst/>
                <a:latin typeface="+mn-lt"/>
                <a:ea typeface="+mn-ea"/>
                <a:cs typeface="+mn-cs"/>
              </a:rPr>
              <a:t>upskilling and recertification</a:t>
            </a:r>
            <a:r>
              <a:rPr lang="en-US" sz="1200" kern="1200" dirty="0">
                <a:solidFill>
                  <a:schemeClr val="tx1"/>
                </a:solidFill>
                <a:effectLst/>
                <a:latin typeface="+mn-lt"/>
                <a:ea typeface="+mn-ea"/>
                <a:cs typeface="+mn-cs"/>
              </a:rPr>
              <a:t>. </a:t>
            </a:r>
            <a:r>
              <a:rPr lang="en-US" sz="1200" u="none" strike="noStrike" kern="1200" dirty="0">
                <a:solidFill>
                  <a:schemeClr val="tx1"/>
                </a:solidFill>
                <a:effectLst/>
                <a:latin typeface="+mn-lt"/>
                <a:ea typeface="+mn-ea"/>
                <a:cs typeface="+mn-cs"/>
                <a:hlinkClick r:id="rId5"/>
              </a:rPr>
              <a:t>[ans.org]</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 Licensed Operators and Plant Personnel</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NRC-licensed reactor operators and senior reactor operators</a:t>
            </a:r>
          </a:p>
          <a:p>
            <a:pPr lvl="0"/>
            <a:r>
              <a:rPr lang="en-US" sz="1200" kern="1200" dirty="0">
                <a:solidFill>
                  <a:schemeClr val="tx1"/>
                </a:solidFill>
                <a:effectLst/>
                <a:latin typeface="+mn-lt"/>
                <a:ea typeface="+mn-ea"/>
                <a:cs typeface="+mn-cs"/>
              </a:rPr>
              <a:t>Operations engineers, shift supervisors, and outage planners</a:t>
            </a:r>
          </a:p>
          <a:p>
            <a:pPr lvl="0"/>
            <a:r>
              <a:rPr lang="en-US" sz="1200" kern="1200" dirty="0">
                <a:solidFill>
                  <a:schemeClr val="tx1"/>
                </a:solidFill>
                <a:effectLst/>
                <a:latin typeface="+mn-lt"/>
                <a:ea typeface="+mn-ea"/>
                <a:cs typeface="+mn-cs"/>
              </a:rPr>
              <a:t>Emergency preparedness and cybersecurity staff</a:t>
            </a:r>
            <a:br>
              <a:rPr lang="en-US" sz="1200" kern="1200" dirty="0">
                <a:solidFill>
                  <a:schemeClr val="tx1"/>
                </a:solidFill>
                <a:effectLst/>
                <a:latin typeface="+mn-lt"/>
                <a:ea typeface="+mn-ea"/>
                <a:cs typeface="+mn-cs"/>
              </a:rPr>
            </a:br>
            <a:r>
              <a:rPr lang="en-US" sz="1200" u="none" strike="noStrike" kern="1200" dirty="0">
                <a:solidFill>
                  <a:schemeClr val="tx1"/>
                </a:solidFill>
                <a:effectLst/>
                <a:latin typeface="+mn-lt"/>
                <a:ea typeface="+mn-ea"/>
                <a:cs typeface="+mn-cs"/>
                <a:hlinkClick r:id="rId3"/>
              </a:rPr>
              <a:t>[engineerin...purdue.edu]</a:t>
            </a:r>
            <a:r>
              <a:rPr lang="en-US" sz="1200" kern="1200" dirty="0">
                <a:solidFill>
                  <a:schemeClr val="tx1"/>
                </a:solidFill>
                <a:effectLst/>
                <a:latin typeface="+mn-lt"/>
                <a:ea typeface="+mn-ea"/>
                <a:cs typeface="+mn-cs"/>
              </a:rPr>
              <a:t>, </a:t>
            </a:r>
            <a:r>
              <a:rPr lang="en-US" sz="1200" u="none" strike="noStrike" kern="1200" dirty="0">
                <a:solidFill>
                  <a:schemeClr val="tx1"/>
                </a:solidFill>
                <a:effectLst/>
                <a:latin typeface="+mn-lt"/>
                <a:ea typeface="+mn-ea"/>
                <a:cs typeface="+mn-cs"/>
                <a:hlinkClick r:id="rId4"/>
              </a:rPr>
              <a:t>[in.gov]</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d. Regulatory, Safety, and Quality Professionals</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Nuclear quality assurance (NQA-1) specialists</a:t>
            </a:r>
          </a:p>
          <a:p>
            <a:pPr lvl="0"/>
            <a:r>
              <a:rPr lang="en-US" sz="1200" kern="1200" dirty="0">
                <a:solidFill>
                  <a:schemeClr val="tx1"/>
                </a:solidFill>
                <a:effectLst/>
                <a:latin typeface="+mn-lt"/>
                <a:ea typeface="+mn-ea"/>
                <a:cs typeface="+mn-cs"/>
              </a:rPr>
              <a:t>Environmental, health, and safety professionals</a:t>
            </a:r>
          </a:p>
          <a:p>
            <a:pPr lvl="0"/>
            <a:r>
              <a:rPr lang="en-US" sz="1200" kern="1200" dirty="0">
                <a:solidFill>
                  <a:schemeClr val="tx1"/>
                </a:solidFill>
                <a:effectLst/>
                <a:latin typeface="+mn-lt"/>
                <a:ea typeface="+mn-ea"/>
                <a:cs typeface="+mn-cs"/>
              </a:rPr>
              <a:t>Regulatory compliance and licensing support staff</a:t>
            </a:r>
            <a:br>
              <a:rPr lang="en-US" sz="1200" kern="1200" dirty="0">
                <a:solidFill>
                  <a:schemeClr val="tx1"/>
                </a:solidFill>
                <a:effectLst/>
                <a:latin typeface="+mn-lt"/>
                <a:ea typeface="+mn-ea"/>
                <a:cs typeface="+mn-cs"/>
              </a:rPr>
            </a:br>
            <a:r>
              <a:rPr lang="en-US" sz="1200" u="none" strike="noStrike" kern="1200" dirty="0">
                <a:solidFill>
                  <a:schemeClr val="tx1"/>
                </a:solidFill>
                <a:effectLst/>
                <a:latin typeface="+mn-lt"/>
                <a:ea typeface="+mn-ea"/>
                <a:cs typeface="+mn-cs"/>
                <a:hlinkClick r:id="rId4"/>
              </a:rPr>
              <a:t>[in.gov]</a:t>
            </a:r>
            <a:endParaRPr lang="en-US" sz="1200" u="none" strike="noStrike" kern="1200" dirty="0">
              <a:solidFill>
                <a:schemeClr val="tx1"/>
              </a:solidFill>
              <a:effectLst/>
              <a:latin typeface="+mn-lt"/>
              <a:ea typeface="+mn-ea"/>
              <a:cs typeface="+mn-cs"/>
            </a:endParaRPr>
          </a:p>
          <a:p>
            <a:pPr lvl="0"/>
            <a:endParaRPr lang="en-US" sz="1200" u="none" strike="noStrike"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Workforce Scale and Timing</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Construction phase:</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Each SMR facility is estimated to require </a:t>
            </a:r>
            <a:r>
              <a:rPr lang="en-US" sz="1200" b="1" kern="1200" dirty="0">
                <a:solidFill>
                  <a:schemeClr val="tx1"/>
                </a:solidFill>
                <a:effectLst/>
                <a:latin typeface="+mn-lt"/>
                <a:ea typeface="+mn-ea"/>
                <a:cs typeface="+mn-cs"/>
              </a:rPr>
              <a:t>~2,000 workers during peak construction</a:t>
            </a:r>
            <a:r>
              <a:rPr lang="en-US" sz="1200" kern="1200" dirty="0">
                <a:solidFill>
                  <a:schemeClr val="tx1"/>
                </a:solidFill>
                <a:effectLst/>
                <a:latin typeface="+mn-lt"/>
                <a:ea typeface="+mn-ea"/>
                <a:cs typeface="+mn-cs"/>
              </a:rPr>
              <a:t>, drawing from skilled trades, engineering, project management, and specialized nuclear-qualified roles. </a:t>
            </a:r>
            <a:r>
              <a:rPr lang="en-US" sz="1200" u="none" strike="noStrike" kern="1200" dirty="0">
                <a:solidFill>
                  <a:schemeClr val="tx1"/>
                </a:solidFill>
                <a:effectLst/>
                <a:latin typeface="+mn-lt"/>
                <a:ea typeface="+mn-ea"/>
                <a:cs typeface="+mn-cs"/>
                <a:hlinkClick r:id="rId6"/>
              </a:rPr>
              <a:t>[purdue.edu]</a:t>
            </a:r>
            <a:r>
              <a:rPr lang="en-US" sz="1200" kern="1200" dirty="0">
                <a:solidFill>
                  <a:schemeClr val="tx1"/>
                </a:solidFill>
                <a:effectLst/>
                <a:latin typeface="+mn-lt"/>
                <a:ea typeface="+mn-ea"/>
                <a:cs typeface="+mn-cs"/>
              </a:rPr>
              <a:t>, </a:t>
            </a:r>
            <a:r>
              <a:rPr lang="en-US" sz="1200" u="none" strike="noStrike" kern="1200" dirty="0">
                <a:solidFill>
                  <a:schemeClr val="tx1"/>
                </a:solidFill>
                <a:effectLst/>
                <a:latin typeface="+mn-lt"/>
                <a:ea typeface="+mn-ea"/>
                <a:cs typeface="+mn-cs"/>
                <a:hlinkClick r:id="rId5"/>
              </a:rPr>
              <a:t>[ans.org]</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Operations phase:</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Once operational, a single SMR plant is expected to employ </a:t>
            </a:r>
            <a:r>
              <a:rPr lang="en-US" sz="1200" b="1" kern="1200" dirty="0">
                <a:solidFill>
                  <a:schemeClr val="tx1"/>
                </a:solidFill>
                <a:effectLst/>
                <a:latin typeface="+mn-lt"/>
                <a:ea typeface="+mn-ea"/>
                <a:cs typeface="+mn-cs"/>
              </a:rPr>
              <a:t>~140 highly skilled, full-time workers</a:t>
            </a:r>
            <a:r>
              <a:rPr lang="en-US" sz="1200" kern="1200" dirty="0">
                <a:solidFill>
                  <a:schemeClr val="tx1"/>
                </a:solidFill>
                <a:effectLst/>
                <a:latin typeface="+mn-lt"/>
                <a:ea typeface="+mn-ea"/>
                <a:cs typeface="+mn-cs"/>
              </a:rPr>
              <a:t>, a smaller but more technically specialized workforce than traditional coal plants. </a:t>
            </a:r>
            <a:r>
              <a:rPr lang="en-US" sz="1200" u="none" strike="noStrike" kern="1200" dirty="0">
                <a:solidFill>
                  <a:schemeClr val="tx1"/>
                </a:solidFill>
                <a:effectLst/>
                <a:latin typeface="+mn-lt"/>
                <a:ea typeface="+mn-ea"/>
                <a:cs typeface="+mn-cs"/>
                <a:hlinkClick r:id="rId6"/>
              </a:rPr>
              <a:t>[purdue.edu]</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Transition importance:</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Workforce development must begin </a:t>
            </a:r>
            <a:r>
              <a:rPr lang="en-US" sz="1200" b="1" kern="1200" dirty="0">
                <a:solidFill>
                  <a:schemeClr val="tx1"/>
                </a:solidFill>
                <a:effectLst/>
                <a:latin typeface="+mn-lt"/>
                <a:ea typeface="+mn-ea"/>
                <a:cs typeface="+mn-cs"/>
              </a:rPr>
              <a:t>years in advance of deployment</a:t>
            </a:r>
            <a:r>
              <a:rPr lang="en-US" sz="1200" kern="1200" dirty="0">
                <a:solidFill>
                  <a:schemeClr val="tx1"/>
                </a:solidFill>
                <a:effectLst/>
                <a:latin typeface="+mn-lt"/>
                <a:ea typeface="+mn-ea"/>
                <a:cs typeface="+mn-cs"/>
              </a:rPr>
              <a:t>, given the time required for education, licensing, and nuclear-specific credentialing. </a:t>
            </a:r>
            <a:r>
              <a:rPr lang="en-US" sz="1200" u="none" strike="noStrike" kern="1200" dirty="0">
                <a:solidFill>
                  <a:schemeClr val="tx1"/>
                </a:solidFill>
                <a:effectLst/>
                <a:latin typeface="+mn-lt"/>
                <a:ea typeface="+mn-ea"/>
                <a:cs typeface="+mn-cs"/>
                <a:hlinkClick r:id="rId4"/>
              </a:rPr>
              <a:t>[in.gov]</a:t>
            </a:r>
            <a:endParaRPr lang="en-US" sz="12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endParaRPr lang="en-US" dirty="0"/>
          </a:p>
        </p:txBody>
      </p:sp>
      <p:sp>
        <p:nvSpPr>
          <p:cNvPr id="4" name="Slide Number Placeholder 3">
            <a:extLst>
              <a:ext uri="{FF2B5EF4-FFF2-40B4-BE49-F238E27FC236}">
                <a16:creationId xmlns:a16="http://schemas.microsoft.com/office/drawing/2014/main" id="{1560552C-3913-A7D0-8CEF-A54A24B725C2}"/>
              </a:ext>
            </a:extLst>
          </p:cNvPr>
          <p:cNvSpPr>
            <a:spLocks noGrp="1"/>
          </p:cNvSpPr>
          <p:nvPr>
            <p:ph type="sldNum" sz="quarter" idx="5"/>
          </p:nvPr>
        </p:nvSpPr>
        <p:spPr/>
        <p:txBody>
          <a:bodyPr/>
          <a:lstStyle/>
          <a:p>
            <a:fld id="{C2F49510-2DF4-BF46-8578-8364F149D274}" type="slidenum">
              <a:rPr lang="en-US" smtClean="0"/>
              <a:t>3</a:t>
            </a:fld>
            <a:endParaRPr lang="en-US"/>
          </a:p>
        </p:txBody>
      </p:sp>
    </p:spTree>
    <p:extLst>
      <p:ext uri="{BB962C8B-B14F-4D97-AF65-F5344CB8AC3E}">
        <p14:creationId xmlns:p14="http://schemas.microsoft.com/office/powerpoint/2010/main" val="38261180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BFA17-B3A8-0984-DD94-01BBF6D605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D7E461-2C29-D4EF-69FB-A359DD3043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0C1B2C-78D4-3896-5B0E-AB84CD56E578}"/>
              </a:ext>
            </a:extLst>
          </p:cNvPr>
          <p:cNvSpPr>
            <a:spLocks noGrp="1"/>
          </p:cNvSpPr>
          <p:nvPr>
            <p:ph type="body" idx="1"/>
          </p:nvPr>
        </p:nvSpPr>
        <p:spPr/>
        <p:txBody>
          <a:bodyPr/>
          <a:lstStyle/>
          <a:p>
            <a:pPr rtl="0" fontAlgn="base"/>
            <a:r>
              <a:rPr lang="en-US" sz="1200" b="0" i="0" kern="1200" dirty="0">
                <a:solidFill>
                  <a:schemeClr val="tx1"/>
                </a:solidFill>
                <a:effectLst/>
                <a:latin typeface="+mn-lt"/>
                <a:ea typeface="+mn-ea"/>
                <a:cs typeface="+mn-cs"/>
              </a:rPr>
              <a:t>The organizational chart outlines recommended staffing levels based on workforce analyses from European and U.S. nuclear facilities, validated by comparisons with large commercial nuclear and fossil-fuel plants in the United States. Core leadership and operational roles—such as the Plant Manager, Director of Operations and Maintenance, Support Services, and Maintenance—should be dedicated to each individual plant, while specialized functions including Licensing, Radiation Protection, Chemistry, Training, and Finance can be shared across nearby facilities. This shared staffing approach is well established in the nuclear industry, with companies such as Westinghouse and General Electric routinely leveraging shared and contracted personnel to manage demand surges, provide specialized expertise, and improve plant operations by drawing on global experience. </a:t>
            </a:r>
          </a:p>
          <a:p>
            <a:pPr rtl="0" fontAlgn="base"/>
            <a:r>
              <a:rPr lang="en-US" sz="1200" b="0" i="0" kern="1200" dirty="0">
                <a:solidFill>
                  <a:schemeClr val="tx1"/>
                </a:solidFill>
                <a:effectLst/>
                <a:latin typeface="+mn-lt"/>
                <a:ea typeface="+mn-ea"/>
                <a:cs typeface="+mn-cs"/>
              </a:rPr>
              <a:t> </a:t>
            </a:r>
          </a:p>
          <a:p>
            <a:pPr marL="0" indent="0" fontAlgn="base">
              <a:buFont typeface="Arial" panose="020B0604020202020204" pitchFamily="34" charset="0"/>
              <a:buNone/>
            </a:pPr>
            <a:r>
              <a:rPr lang="en-US" sz="1400" b="1" dirty="0"/>
              <a:t>Key SMR Workforce Themes</a:t>
            </a:r>
            <a:r>
              <a:rPr lang="en-US" sz="1400" dirty="0"/>
              <a:t> </a:t>
            </a:r>
          </a:p>
          <a:p>
            <a:pPr fontAlgn="base"/>
            <a:r>
              <a:rPr lang="en-US" b="1" dirty="0"/>
              <a:t>Engineering or technical degrees dominate</a:t>
            </a:r>
            <a:r>
              <a:rPr lang="en-US" dirty="0"/>
              <a:t>, with AS degrees common for technicians </a:t>
            </a:r>
          </a:p>
          <a:p>
            <a:pPr fontAlgn="base"/>
            <a:r>
              <a:rPr lang="en-US" b="1" dirty="0"/>
              <a:t>NRC licensing and requalification</a:t>
            </a:r>
            <a:r>
              <a:rPr lang="en-US" dirty="0"/>
              <a:t> are essential for operations staff </a:t>
            </a:r>
          </a:p>
          <a:p>
            <a:pPr fontAlgn="base"/>
            <a:r>
              <a:rPr lang="en-US" b="1" dirty="0"/>
              <a:t>Cross-training</a:t>
            </a:r>
            <a:r>
              <a:rPr lang="en-US" dirty="0"/>
              <a:t> replaces large single-discipline teams </a:t>
            </a:r>
          </a:p>
          <a:p>
            <a:pPr fontAlgn="base"/>
            <a:r>
              <a:rPr lang="en-US" b="1" dirty="0"/>
              <a:t>Shared and regional specialists</a:t>
            </a:r>
            <a:r>
              <a:rPr lang="en-US" dirty="0"/>
              <a:t> reduce total staffing requirements </a:t>
            </a:r>
          </a:p>
          <a:p>
            <a:endParaRPr lang="en-US" dirty="0"/>
          </a:p>
        </p:txBody>
      </p:sp>
      <p:sp>
        <p:nvSpPr>
          <p:cNvPr id="4" name="Slide Number Placeholder 3">
            <a:extLst>
              <a:ext uri="{FF2B5EF4-FFF2-40B4-BE49-F238E27FC236}">
                <a16:creationId xmlns:a16="http://schemas.microsoft.com/office/drawing/2014/main" id="{E9DA2592-3C80-1038-DD8C-52DF4A1A9544}"/>
              </a:ext>
            </a:extLst>
          </p:cNvPr>
          <p:cNvSpPr>
            <a:spLocks noGrp="1"/>
          </p:cNvSpPr>
          <p:nvPr>
            <p:ph type="sldNum" sz="quarter" idx="5"/>
          </p:nvPr>
        </p:nvSpPr>
        <p:spPr/>
        <p:txBody>
          <a:bodyPr/>
          <a:lstStyle/>
          <a:p>
            <a:fld id="{C2F49510-2DF4-BF46-8578-8364F149D274}" type="slidenum">
              <a:rPr lang="en-US" smtClean="0"/>
              <a:t>4</a:t>
            </a:fld>
            <a:endParaRPr lang="en-US"/>
          </a:p>
        </p:txBody>
      </p:sp>
    </p:spTree>
    <p:extLst>
      <p:ext uri="{BB962C8B-B14F-4D97-AF65-F5344CB8AC3E}">
        <p14:creationId xmlns:p14="http://schemas.microsoft.com/office/powerpoint/2010/main" val="3199325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5B871-283D-AB32-500F-AB1567C53C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BCD0E1-9300-7DD9-1DB4-77815254D6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410854-F77F-0737-7A2C-5EE1CAFECA3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Narrative:</a:t>
            </a:r>
            <a:br>
              <a:rPr lang="en-US" dirty="0"/>
            </a:br>
            <a:r>
              <a:rPr lang="en-US" dirty="0"/>
              <a:t>Seen together, Indiana and Iowa tell a consistent story. Indiana identified the issues first; Iowa confirmed them. That strengthens confidence that workforce readiness is a leading indicator for SMR viability.</a:t>
            </a:r>
            <a:r>
              <a:rPr lang="en-US" sz="1100" dirty="0"/>
              <a:t> </a:t>
            </a:r>
            <a:endParaRPr lang="en-US" dirty="0"/>
          </a:p>
          <a:p>
            <a:endParaRPr lang="en-US" sz="1200" b="1"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Reskilling and Coal-to-Nuclear Transition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 unique Indiana opportunity identified in the study is the </a:t>
            </a:r>
            <a:r>
              <a:rPr lang="en-US" sz="1200" b="1" kern="1200" dirty="0">
                <a:solidFill>
                  <a:schemeClr val="tx1"/>
                </a:solidFill>
                <a:effectLst/>
                <a:latin typeface="+mn-lt"/>
                <a:ea typeface="+mn-ea"/>
                <a:cs typeface="+mn-cs"/>
              </a:rPr>
              <a:t>reuse of retiring coal plant sites and workforces</a:t>
            </a:r>
            <a:r>
              <a:rPr lang="en-US" sz="1200" kern="1200" dirty="0">
                <a:solidFill>
                  <a:schemeClr val="tx1"/>
                </a:solidFill>
                <a:effectLst/>
                <a:latin typeface="+mn-lt"/>
                <a:ea typeface="+mn-ea"/>
                <a:cs typeface="+mn-cs"/>
              </a:rPr>
              <a:t>:</a:t>
            </a:r>
          </a:p>
          <a:p>
            <a:pPr lvl="0"/>
            <a:r>
              <a:rPr lang="en-US" sz="1200" kern="1200" dirty="0">
                <a:solidFill>
                  <a:schemeClr val="tx1"/>
                </a:solidFill>
                <a:effectLst/>
                <a:latin typeface="+mn-lt"/>
                <a:ea typeface="+mn-ea"/>
                <a:cs typeface="+mn-cs"/>
              </a:rPr>
              <a:t>Coal plant operators and maintenance staff possess relevant operational culture and safety discipline</a:t>
            </a:r>
          </a:p>
          <a:p>
            <a:pPr lvl="0"/>
            <a:r>
              <a:rPr lang="en-US" sz="1200" kern="1200" dirty="0">
                <a:solidFill>
                  <a:schemeClr val="tx1"/>
                </a:solidFill>
                <a:effectLst/>
                <a:latin typeface="+mn-lt"/>
                <a:ea typeface="+mn-ea"/>
                <a:cs typeface="+mn-cs"/>
              </a:rPr>
              <a:t>Significant reskilling is required in nuclear safety, radiation protection, and regulatory compliance</a:t>
            </a:r>
          </a:p>
          <a:p>
            <a:pPr lvl="0"/>
            <a:r>
              <a:rPr lang="en-US" sz="1200" kern="1200" dirty="0">
                <a:solidFill>
                  <a:schemeClr val="tx1"/>
                </a:solidFill>
                <a:effectLst/>
                <a:latin typeface="+mn-lt"/>
                <a:ea typeface="+mn-ea"/>
                <a:cs typeface="+mn-cs"/>
              </a:rPr>
              <a:t>Targeted bridge programs could reduce community disruption while accelerating SMR readiness</a:t>
            </a:r>
            <a:br>
              <a:rPr lang="en-US" sz="1200" kern="1200" dirty="0">
                <a:solidFill>
                  <a:schemeClr val="tx1"/>
                </a:solidFill>
                <a:effectLst/>
                <a:latin typeface="+mn-lt"/>
                <a:ea typeface="+mn-ea"/>
                <a:cs typeface="+mn-cs"/>
              </a:rPr>
            </a:br>
            <a:r>
              <a:rPr lang="en-US" sz="1200" u="none" strike="noStrike" kern="1200" dirty="0">
                <a:solidFill>
                  <a:schemeClr val="tx1"/>
                </a:solidFill>
                <a:effectLst/>
                <a:latin typeface="+mn-lt"/>
                <a:ea typeface="+mn-ea"/>
                <a:cs typeface="+mn-cs"/>
                <a:hlinkClick r:id="rId3"/>
              </a:rPr>
              <a:t>[ans.org]</a:t>
            </a:r>
            <a:r>
              <a:rPr lang="en-US" sz="1200" kern="1200" dirty="0">
                <a:solidFill>
                  <a:schemeClr val="tx1"/>
                </a:solidFill>
                <a:effectLst/>
                <a:latin typeface="+mn-lt"/>
                <a:ea typeface="+mn-ea"/>
                <a:cs typeface="+mn-cs"/>
              </a:rPr>
              <a:t>, </a:t>
            </a:r>
            <a:r>
              <a:rPr lang="en-US" sz="1200" u="none" strike="noStrike" kern="1200" dirty="0">
                <a:solidFill>
                  <a:schemeClr val="tx1"/>
                </a:solidFill>
                <a:effectLst/>
                <a:latin typeface="+mn-lt"/>
                <a:ea typeface="+mn-ea"/>
                <a:cs typeface="+mn-cs"/>
                <a:hlinkClick r:id="rId4"/>
              </a:rPr>
              <a:t>[purdue.edu]</a:t>
            </a:r>
            <a:endParaRPr lang="en-US" sz="1200" kern="1200" dirty="0">
              <a:solidFill>
                <a:schemeClr val="tx1"/>
              </a:solidFill>
              <a:effectLst/>
              <a:latin typeface="+mn-lt"/>
              <a:ea typeface="+mn-ea"/>
              <a:cs typeface="+mn-cs"/>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Indiana and Iowa differ primarily in energy mix, workforce alignment, regulatory familiarity, and industrial infrastructure. Indiana has a strong legacy in fossil-fuel power generation, heavy industry, and manufacturing, providing a workforce well-suited for retraining in SMR operations, maintenance, and construction roles. Iowa, by contrast, has a more renewable focused energy profile—dominated by wind—resulting in a workforce with strengths in electrical systems and grid integration but less direct alignment with nuclear operations and regulatory frameworks. Indiana’s industrial base, proximity to nuclear supply chains, and experience with large, centralized power facilities position it favorably for early SMR deployment, while Iowa’s strengths lie more in distributed energy systems and renewable integration. As a result, Indiana’s approach would emphasize workforce transition and operational readiness, whereas Iowa’s would require more foundational development of the nuclear workforce and regulatory infrastructure. </a:t>
            </a:r>
            <a:endParaRPr lang="en-US" dirty="0"/>
          </a:p>
          <a:p>
            <a:endParaRPr lang="en-US" dirty="0"/>
          </a:p>
        </p:txBody>
      </p:sp>
      <p:sp>
        <p:nvSpPr>
          <p:cNvPr id="4" name="Slide Number Placeholder 3">
            <a:extLst>
              <a:ext uri="{FF2B5EF4-FFF2-40B4-BE49-F238E27FC236}">
                <a16:creationId xmlns:a16="http://schemas.microsoft.com/office/drawing/2014/main" id="{4D59CB20-E889-4489-9F61-C4EEC70C7A97}"/>
              </a:ext>
            </a:extLst>
          </p:cNvPr>
          <p:cNvSpPr>
            <a:spLocks noGrp="1"/>
          </p:cNvSpPr>
          <p:nvPr>
            <p:ph type="sldNum" sz="quarter" idx="5"/>
          </p:nvPr>
        </p:nvSpPr>
        <p:spPr/>
        <p:txBody>
          <a:bodyPr/>
          <a:lstStyle/>
          <a:p>
            <a:fld id="{C2F49510-2DF4-BF46-8578-8364F149D274}" type="slidenum">
              <a:rPr lang="en-US" smtClean="0"/>
              <a:t>5</a:t>
            </a:fld>
            <a:endParaRPr lang="en-US"/>
          </a:p>
        </p:txBody>
      </p:sp>
    </p:spTree>
    <p:extLst>
      <p:ext uri="{BB962C8B-B14F-4D97-AF65-F5344CB8AC3E}">
        <p14:creationId xmlns:p14="http://schemas.microsoft.com/office/powerpoint/2010/main" val="588376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consistent finding across interviews and discussions is that Iowa is not starting from zero. The state previously operated a commercial nuclear facility, and that history still matters. While the facility is no longer operating, Iowa retains important forms of institutional memory—among workers, regulators, and communities—that distinguish it from states with no nuclear experience at all.</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Workforce emerged as Iowa’s most significant readiness strength. Iowa has:</a:t>
            </a:r>
          </a:p>
          <a:p>
            <a:pPr lvl="0"/>
            <a:r>
              <a:rPr lang="en-US" sz="1200" kern="1200" dirty="0">
                <a:solidFill>
                  <a:schemeClr val="tx1"/>
                </a:solidFill>
                <a:effectLst/>
                <a:latin typeface="+mn-lt"/>
                <a:ea typeface="+mn-ea"/>
                <a:cs typeface="+mn-cs"/>
              </a:rPr>
              <a:t>Skilled trades accustomed to working in highly regulated, safety‑critical environments</a:t>
            </a:r>
          </a:p>
          <a:p>
            <a:pPr lvl="0"/>
            <a:r>
              <a:rPr lang="en-US" sz="1200" kern="1200" dirty="0">
                <a:solidFill>
                  <a:schemeClr val="tx1"/>
                </a:solidFill>
                <a:effectLst/>
                <a:latin typeface="+mn-lt"/>
                <a:ea typeface="+mn-ea"/>
                <a:cs typeface="+mn-cs"/>
              </a:rPr>
              <a:t>Engineers with transferable experience in power systems, controls, and industrial infrastructure</a:t>
            </a:r>
          </a:p>
          <a:p>
            <a:pPr lvl="0"/>
            <a:r>
              <a:rPr lang="en-US" sz="1200" kern="1200" dirty="0">
                <a:solidFill>
                  <a:schemeClr val="tx1"/>
                </a:solidFill>
                <a:effectLst/>
                <a:latin typeface="+mn-lt"/>
                <a:ea typeface="+mn-ea"/>
                <a:cs typeface="+mn-cs"/>
              </a:rPr>
              <a:t>Workers with direct nuclear or nuclear‑adjacent experience</a:t>
            </a:r>
          </a:p>
          <a:p>
            <a:pPr lvl="0"/>
            <a:r>
              <a:rPr lang="en-US" sz="1200" kern="1200" dirty="0">
                <a:solidFill>
                  <a:schemeClr val="tx1"/>
                </a:solidFill>
                <a:effectLst/>
                <a:latin typeface="+mn-lt"/>
                <a:ea typeface="+mn-ea"/>
                <a:cs typeface="+mn-cs"/>
              </a:rPr>
              <a:t>Established apprenticeship systems that already deliver licensed, certified trades</a:t>
            </a:r>
          </a:p>
          <a:p>
            <a:pPr lvl="0"/>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Importantly, discussions consistently reinforced that nuclear construction and maintenance do not require training the entire workforce locally. A nationally mobile, already‑qualified skilled‑trade workforce exists and has historically supported large nuclear projects. This significantly reduces local capacity risk during construction phases and reframes workforce preparation as an integration challenge rather than a volume challenge.</a:t>
            </a:r>
          </a:p>
          <a:p>
            <a:endParaRPr lang="en-US" dirty="0"/>
          </a:p>
          <a:p>
            <a:endParaRPr lang="en-US" dirty="0"/>
          </a:p>
        </p:txBody>
      </p:sp>
      <p:sp>
        <p:nvSpPr>
          <p:cNvPr id="4" name="Slide Number Placeholder 3"/>
          <p:cNvSpPr>
            <a:spLocks noGrp="1"/>
          </p:cNvSpPr>
          <p:nvPr>
            <p:ph type="sldNum" sz="quarter" idx="5"/>
          </p:nvPr>
        </p:nvSpPr>
        <p:spPr/>
        <p:txBody>
          <a:bodyPr/>
          <a:lstStyle/>
          <a:p>
            <a:fld id="{C2F49510-2DF4-BF46-8578-8364F149D274}" type="slidenum">
              <a:rPr lang="en-US" smtClean="0"/>
              <a:t>6</a:t>
            </a:fld>
            <a:endParaRPr lang="en-US"/>
          </a:p>
        </p:txBody>
      </p:sp>
    </p:spTree>
    <p:extLst>
      <p:ext uri="{BB962C8B-B14F-4D97-AF65-F5344CB8AC3E}">
        <p14:creationId xmlns:p14="http://schemas.microsoft.com/office/powerpoint/2010/main" val="41107670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Education and Training Capacity</a:t>
            </a:r>
          </a:p>
          <a:p>
            <a:r>
              <a:rPr lang="en-US" sz="1200" kern="1200" dirty="0">
                <a:solidFill>
                  <a:schemeClr val="tx1"/>
                </a:solidFill>
                <a:effectLst/>
                <a:latin typeface="+mn-lt"/>
                <a:ea typeface="+mn-ea"/>
                <a:cs typeface="+mn-cs"/>
              </a:rPr>
              <a:t>Education and training partners in Iowa are well positioned to support readiness, but not as stand‑alone workforce producers. Community colleges were repeatedly identified as most effective when acting as </a:t>
            </a:r>
            <a:r>
              <a:rPr lang="en-US" sz="1200" i="1" kern="1200" dirty="0">
                <a:solidFill>
                  <a:schemeClr val="tx1"/>
                </a:solidFill>
                <a:effectLst/>
                <a:latin typeface="+mn-lt"/>
                <a:ea typeface="+mn-ea"/>
                <a:cs typeface="+mn-cs"/>
              </a:rPr>
              <a:t>integrators</a:t>
            </a:r>
            <a:r>
              <a:rPr lang="en-US" sz="1200" kern="1200" dirty="0">
                <a:solidFill>
                  <a:schemeClr val="tx1"/>
                </a:solidFill>
                <a:effectLst/>
                <a:latin typeface="+mn-lt"/>
                <a:ea typeface="+mn-ea"/>
                <a:cs typeface="+mn-cs"/>
              </a:rPr>
              <a:t>: aligning existing programs, adding targeted nuclear‑adjacent content, and supporting apprenticeships and earn‑while‑you‑learn pathways. Universities play a complementary role through certificates, interdisciplinary coursework, and applied research, rather than through large‑scale workforce production.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 recurring insight was the importance of avoiding duplication. Iowa already has training systems that work. The readiness question is how to align and adapt them thoughtfully, rather than building parallel programs.</a:t>
            </a:r>
          </a:p>
          <a:p>
            <a:endParaRPr lang="en-US" dirty="0"/>
          </a:p>
          <a:p>
            <a:r>
              <a:rPr lang="en-US" dirty="0"/>
              <a:t>Cross Training as a Central Theme</a:t>
            </a:r>
          </a:p>
          <a:p>
            <a:r>
              <a:rPr lang="en-US" sz="1200" kern="1200" dirty="0">
                <a:solidFill>
                  <a:schemeClr val="tx1"/>
                </a:solidFill>
                <a:effectLst/>
                <a:latin typeface="+mn-lt"/>
                <a:ea typeface="+mn-ea"/>
                <a:cs typeface="+mn-cs"/>
              </a:rPr>
              <a:t>One of the clearest themes to emerge from interviews was the need for better cross‑training and cross‑understanding between engineers, trades, operators, and other technical roles. This was framed not as a soft or abstract goal, but as a practical need with real implications for safety, efficiency, and trust.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Cross‑training was consistently described as a way to:</a:t>
            </a:r>
          </a:p>
          <a:p>
            <a:pPr lvl="0"/>
            <a:r>
              <a:rPr lang="en-US" sz="1200" kern="1200" dirty="0">
                <a:solidFill>
                  <a:schemeClr val="tx1"/>
                </a:solidFill>
                <a:effectLst/>
                <a:latin typeface="+mn-lt"/>
                <a:ea typeface="+mn-ea"/>
                <a:cs typeface="+mn-cs"/>
              </a:rPr>
              <a:t>Strengthen nuclear safety culture</a:t>
            </a:r>
          </a:p>
          <a:p>
            <a:pPr lvl="0"/>
            <a:r>
              <a:rPr lang="en-US" sz="1200" kern="1200" dirty="0">
                <a:solidFill>
                  <a:schemeClr val="tx1"/>
                </a:solidFill>
                <a:effectLst/>
                <a:latin typeface="+mn-lt"/>
                <a:ea typeface="+mn-ea"/>
                <a:cs typeface="+mn-cs"/>
              </a:rPr>
              <a:t>Reduce friction between design and field execution</a:t>
            </a:r>
          </a:p>
          <a:p>
            <a:pPr lvl="0"/>
            <a:r>
              <a:rPr lang="en-US" sz="1200" kern="1200" dirty="0">
                <a:solidFill>
                  <a:schemeClr val="tx1"/>
                </a:solidFill>
                <a:effectLst/>
                <a:latin typeface="+mn-lt"/>
                <a:ea typeface="+mn-ea"/>
                <a:cs typeface="+mn-cs"/>
              </a:rPr>
              <a:t>Improve sequencing, constructability, and problem‑solving</a:t>
            </a:r>
          </a:p>
          <a:p>
            <a:pPr lvl="0"/>
            <a:r>
              <a:rPr lang="en-US" sz="1200" kern="1200" dirty="0">
                <a:solidFill>
                  <a:schemeClr val="tx1"/>
                </a:solidFill>
                <a:effectLst/>
                <a:latin typeface="+mn-lt"/>
                <a:ea typeface="+mn-ea"/>
                <a:cs typeface="+mn-cs"/>
              </a:rPr>
              <a:t>Build mutual respect across disciplines</a:t>
            </a:r>
          </a:p>
          <a:p>
            <a:pPr lvl="0"/>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suggests that cross‑training represents a meaningful near‑term readiness activity that can be pursued independent of deployment decisions.</a:t>
            </a:r>
          </a:p>
          <a:p>
            <a:endParaRPr lang="en-US" dirty="0"/>
          </a:p>
          <a:p>
            <a:r>
              <a:rPr lang="en-US" dirty="0"/>
              <a:t>Gaps Identified</a:t>
            </a:r>
          </a:p>
          <a:p>
            <a:r>
              <a:rPr lang="en-US" sz="1200" kern="1200" dirty="0">
                <a:solidFill>
                  <a:schemeClr val="tx1"/>
                </a:solidFill>
                <a:effectLst/>
                <a:latin typeface="+mn-lt"/>
                <a:ea typeface="+mn-ea"/>
                <a:cs typeface="+mn-cs"/>
              </a:rPr>
              <a:t>The gaps identified at this stage are largely gaps of coordination, understanding, and alignment—not fundamental capability gaps.</a:t>
            </a:r>
          </a:p>
          <a:p>
            <a:r>
              <a:rPr lang="en-US" sz="1200" kern="1200" dirty="0">
                <a:solidFill>
                  <a:schemeClr val="tx1"/>
                </a:solidFill>
                <a:effectLst/>
                <a:latin typeface="+mn-lt"/>
                <a:ea typeface="+mn-ea"/>
                <a:cs typeface="+mn-cs"/>
              </a:rPr>
              <a:t>Near‑term gaps include:</a:t>
            </a:r>
          </a:p>
          <a:p>
            <a:pPr lvl="0"/>
            <a:r>
              <a:rPr lang="en-US" sz="1200" kern="1200" dirty="0">
                <a:solidFill>
                  <a:schemeClr val="tx1"/>
                </a:solidFill>
                <a:effectLst/>
                <a:latin typeface="+mn-lt"/>
                <a:ea typeface="+mn-ea"/>
                <a:cs typeface="+mn-cs"/>
              </a:rPr>
              <a:t>Cross‑disciplinary understanding between technical roles</a:t>
            </a:r>
          </a:p>
          <a:p>
            <a:pPr lvl="0"/>
            <a:r>
              <a:rPr lang="en-US" sz="1200" kern="1200" dirty="0">
                <a:solidFill>
                  <a:schemeClr val="tx1"/>
                </a:solidFill>
                <a:effectLst/>
                <a:latin typeface="+mn-lt"/>
                <a:ea typeface="+mn-ea"/>
                <a:cs typeface="+mn-cs"/>
              </a:rPr>
              <a:t>Public and stakeholder understanding of how energy systems operate</a:t>
            </a:r>
          </a:p>
          <a:p>
            <a:pPr lvl="0"/>
            <a:r>
              <a:rPr lang="en-US" sz="1200" kern="1200" dirty="0">
                <a:solidFill>
                  <a:schemeClr val="tx1"/>
                </a:solidFill>
                <a:effectLst/>
                <a:latin typeface="+mn-lt"/>
                <a:ea typeface="+mn-ea"/>
                <a:cs typeface="+mn-cs"/>
              </a:rPr>
              <a:t>Awareness of existing workforce and training capacity</a:t>
            </a:r>
          </a:p>
          <a:p>
            <a:pPr lvl="0"/>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Longer‑term considerations include:</a:t>
            </a:r>
          </a:p>
          <a:p>
            <a:pPr lvl="0"/>
            <a:r>
              <a:rPr lang="en-US" sz="1200" kern="1200" dirty="0">
                <a:solidFill>
                  <a:schemeClr val="tx1"/>
                </a:solidFill>
                <a:effectLst/>
                <a:latin typeface="+mn-lt"/>
                <a:ea typeface="+mn-ea"/>
                <a:cs typeface="+mn-cs"/>
              </a:rPr>
              <a:t>Faculty and instructor capacity</a:t>
            </a:r>
          </a:p>
          <a:p>
            <a:pPr lvl="0"/>
            <a:r>
              <a:rPr lang="en-US" sz="1200" kern="1200" dirty="0">
                <a:solidFill>
                  <a:schemeClr val="tx1"/>
                </a:solidFill>
                <a:effectLst/>
                <a:latin typeface="+mn-lt"/>
                <a:ea typeface="+mn-ea"/>
                <a:cs typeface="+mn-cs"/>
              </a:rPr>
              <a:t>Facilities and equipment needs</a:t>
            </a:r>
          </a:p>
          <a:p>
            <a:pPr lvl="0"/>
            <a:r>
              <a:rPr lang="en-US" sz="1200" kern="1200" dirty="0">
                <a:solidFill>
                  <a:schemeClr val="tx1"/>
                </a:solidFill>
                <a:effectLst/>
                <a:latin typeface="+mn-lt"/>
                <a:ea typeface="+mn-ea"/>
                <a:cs typeface="+mn-cs"/>
              </a:rPr>
              <a:t>Multi‑year pipeline planning tied to any future deployment timeline</a:t>
            </a:r>
          </a:p>
          <a:p>
            <a:pPr lvl="0"/>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These gaps are considered manageable and addressable, particularly if approached deliberately and in coordination with existing systems.</a:t>
            </a:r>
          </a:p>
          <a:p>
            <a:endParaRPr lang="en-US" dirty="0"/>
          </a:p>
        </p:txBody>
      </p:sp>
      <p:sp>
        <p:nvSpPr>
          <p:cNvPr id="4" name="Slide Number Placeholder 3"/>
          <p:cNvSpPr>
            <a:spLocks noGrp="1"/>
          </p:cNvSpPr>
          <p:nvPr>
            <p:ph type="sldNum" sz="quarter" idx="5"/>
          </p:nvPr>
        </p:nvSpPr>
        <p:spPr/>
        <p:txBody>
          <a:bodyPr/>
          <a:lstStyle/>
          <a:p>
            <a:fld id="{C2F49510-2DF4-BF46-8578-8364F149D274}" type="slidenum">
              <a:rPr lang="en-US" smtClean="0"/>
              <a:t>7</a:t>
            </a:fld>
            <a:endParaRPr lang="en-US"/>
          </a:p>
        </p:txBody>
      </p:sp>
    </p:spTree>
    <p:extLst>
      <p:ext uri="{BB962C8B-B14F-4D97-AF65-F5344CB8AC3E}">
        <p14:creationId xmlns:p14="http://schemas.microsoft.com/office/powerpoint/2010/main" val="17876012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98B3F-7950-A748-8DE9-5A59593BAA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1B78AC-DCDA-59DA-6ECD-892BE45CE3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7EAF50-D4E8-3266-398D-6644F8AEEF0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Narrative:</a:t>
            </a:r>
            <a:br>
              <a:rPr lang="en-US" dirty="0"/>
            </a:br>
            <a:r>
              <a:rPr lang="en-US" dirty="0"/>
              <a:t>Indiana gave us the early signal. Iowa confirmed it.  Across both states, the conclusion is the same: SMRs move at the speed of workforce readiness.</a:t>
            </a:r>
            <a:r>
              <a:rPr lang="en-US" sz="1100" dirty="0"/>
              <a:t> </a:t>
            </a:r>
            <a:endParaRPr lang="en-US" dirty="0"/>
          </a:p>
          <a:p>
            <a:endParaRPr lang="en-US" sz="1200" b="1"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Cross-Cutting Workforce Challenges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study highlights several systemic challenges that must be addressed:</a:t>
            </a:r>
          </a:p>
          <a:p>
            <a:pPr lvl="0"/>
            <a:r>
              <a:rPr lang="en-US" sz="1200" b="1" kern="1200" dirty="0">
                <a:solidFill>
                  <a:schemeClr val="tx1"/>
                </a:solidFill>
                <a:effectLst/>
                <a:latin typeface="+mn-lt"/>
                <a:ea typeface="+mn-ea"/>
                <a:cs typeface="+mn-cs"/>
              </a:rPr>
              <a:t>National nuclear workforce shortages</a:t>
            </a:r>
            <a:r>
              <a:rPr lang="en-US" sz="1200" kern="1200" dirty="0">
                <a:solidFill>
                  <a:schemeClr val="tx1"/>
                </a:solidFill>
                <a:effectLst/>
                <a:latin typeface="+mn-lt"/>
                <a:ea typeface="+mn-ea"/>
                <a:cs typeface="+mn-cs"/>
              </a:rPr>
              <a:t>, with competition from other SMR-deploying states</a:t>
            </a:r>
          </a:p>
          <a:p>
            <a:pPr lvl="0"/>
            <a:r>
              <a:rPr lang="en-US" sz="1200" b="1" kern="1200" dirty="0">
                <a:solidFill>
                  <a:schemeClr val="tx1"/>
                </a:solidFill>
                <a:effectLst/>
                <a:latin typeface="+mn-lt"/>
                <a:ea typeface="+mn-ea"/>
                <a:cs typeface="+mn-cs"/>
              </a:rPr>
              <a:t>Aging workforce</a:t>
            </a:r>
            <a:r>
              <a:rPr lang="en-US" sz="1200" kern="1200" dirty="0">
                <a:solidFill>
                  <a:schemeClr val="tx1"/>
                </a:solidFill>
                <a:effectLst/>
                <a:latin typeface="+mn-lt"/>
                <a:ea typeface="+mn-ea"/>
                <a:cs typeface="+mn-cs"/>
              </a:rPr>
              <a:t> in energy and skilled trades</a:t>
            </a:r>
          </a:p>
          <a:p>
            <a:pPr lvl="0"/>
            <a:r>
              <a:rPr lang="en-US" sz="1200" kern="1200" dirty="0">
                <a:solidFill>
                  <a:schemeClr val="tx1"/>
                </a:solidFill>
                <a:effectLst/>
                <a:latin typeface="+mn-lt"/>
                <a:ea typeface="+mn-ea"/>
                <a:cs typeface="+mn-cs"/>
              </a:rPr>
              <a:t>Long lead times for </a:t>
            </a:r>
            <a:r>
              <a:rPr lang="en-US" sz="1200" b="1" kern="1200" dirty="0">
                <a:solidFill>
                  <a:schemeClr val="tx1"/>
                </a:solidFill>
                <a:effectLst/>
                <a:latin typeface="+mn-lt"/>
                <a:ea typeface="+mn-ea"/>
                <a:cs typeface="+mn-cs"/>
              </a:rPr>
              <a:t>licensing and nuclear qualification</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Need for improved </a:t>
            </a:r>
            <a:r>
              <a:rPr lang="en-US" sz="1200" b="1" kern="1200" dirty="0">
                <a:solidFill>
                  <a:schemeClr val="tx1"/>
                </a:solidFill>
                <a:effectLst/>
                <a:latin typeface="+mn-lt"/>
                <a:ea typeface="+mn-ea"/>
                <a:cs typeface="+mn-cs"/>
              </a:rPr>
              <a:t>public understanding and social license</a:t>
            </a:r>
            <a:r>
              <a:rPr lang="en-US" sz="1200" kern="1200" dirty="0">
                <a:solidFill>
                  <a:schemeClr val="tx1"/>
                </a:solidFill>
                <a:effectLst/>
                <a:latin typeface="+mn-lt"/>
                <a:ea typeface="+mn-ea"/>
                <a:cs typeface="+mn-cs"/>
              </a:rPr>
              <a:t>, which indirectly affects workforce attraction</a:t>
            </a:r>
            <a:br>
              <a:rPr lang="en-US" sz="1200" kern="1200" dirty="0">
                <a:solidFill>
                  <a:schemeClr val="tx1"/>
                </a:solidFill>
                <a:effectLst/>
                <a:latin typeface="+mn-lt"/>
                <a:ea typeface="+mn-ea"/>
                <a:cs typeface="+mn-cs"/>
              </a:rPr>
            </a:br>
            <a:r>
              <a:rPr lang="en-US" sz="1200" u="none" strike="noStrike" kern="1200" dirty="0">
                <a:solidFill>
                  <a:schemeClr val="tx1"/>
                </a:solidFill>
                <a:effectLst/>
                <a:latin typeface="+mn-lt"/>
                <a:ea typeface="+mn-ea"/>
                <a:cs typeface="+mn-cs"/>
                <a:hlinkClick r:id="rId3"/>
              </a:rPr>
              <a:t>[in.gov]</a:t>
            </a:r>
            <a:r>
              <a:rPr lang="en-US" sz="1200" kern="1200" dirty="0">
                <a:solidFill>
                  <a:schemeClr val="tx1"/>
                </a:solidFill>
                <a:effectLst/>
                <a:latin typeface="+mn-lt"/>
                <a:ea typeface="+mn-ea"/>
                <a:cs typeface="+mn-cs"/>
              </a:rPr>
              <a:t>, </a:t>
            </a:r>
            <a:r>
              <a:rPr lang="en-US" sz="1200" u="none" strike="noStrike" kern="1200" dirty="0">
                <a:solidFill>
                  <a:schemeClr val="tx1"/>
                </a:solidFill>
                <a:effectLst/>
                <a:latin typeface="+mn-lt"/>
                <a:ea typeface="+mn-ea"/>
                <a:cs typeface="+mn-cs"/>
                <a:hlinkClick r:id="rId4"/>
              </a:rPr>
              <a:t>[ans.org]</a:t>
            </a:r>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Key Workforce Recommendations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Indiana SMR study recommends that the state:</a:t>
            </a:r>
          </a:p>
          <a:p>
            <a:pPr lvl="0"/>
            <a:r>
              <a:rPr lang="en-US" sz="1200" b="1" kern="1200" dirty="0">
                <a:solidFill>
                  <a:schemeClr val="tx1"/>
                </a:solidFill>
                <a:effectLst/>
                <a:latin typeface="+mn-lt"/>
                <a:ea typeface="+mn-ea"/>
                <a:cs typeface="+mn-cs"/>
              </a:rPr>
              <a:t>Invest early in nuclear-specific education and training</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Formalize university–community college–industry partnerships</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Create targeted reskilling pathways for fossil energy workers</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Align workforce strategy with site selection and SMR timelines</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Coordinate with federal programs</a:t>
            </a:r>
            <a:r>
              <a:rPr lang="en-US" sz="1200" kern="1200" dirty="0">
                <a:solidFill>
                  <a:schemeClr val="tx1"/>
                </a:solidFill>
                <a:effectLst/>
                <a:latin typeface="+mn-lt"/>
                <a:ea typeface="+mn-ea"/>
                <a:cs typeface="+mn-cs"/>
              </a:rPr>
              <a:t> to offset training and credentialing costs</a:t>
            </a:r>
            <a:br>
              <a:rPr lang="en-US" sz="1200" kern="1200" dirty="0">
                <a:solidFill>
                  <a:schemeClr val="tx1"/>
                </a:solidFill>
                <a:effectLst/>
                <a:latin typeface="+mn-lt"/>
                <a:ea typeface="+mn-ea"/>
                <a:cs typeface="+mn-cs"/>
              </a:rPr>
            </a:br>
            <a:r>
              <a:rPr lang="en-US" sz="1200" u="none" strike="noStrike" kern="1200" dirty="0">
                <a:solidFill>
                  <a:schemeClr val="tx1"/>
                </a:solidFill>
                <a:effectLst/>
                <a:latin typeface="+mn-lt"/>
                <a:ea typeface="+mn-ea"/>
                <a:cs typeface="+mn-cs"/>
                <a:hlinkClick r:id="rId5"/>
              </a:rPr>
              <a:t>[in.gov]</a:t>
            </a:r>
            <a:r>
              <a:rPr lang="en-US" sz="1200" kern="1200" dirty="0">
                <a:solidFill>
                  <a:schemeClr val="tx1"/>
                </a:solidFill>
                <a:effectLst/>
                <a:latin typeface="+mn-lt"/>
                <a:ea typeface="+mn-ea"/>
                <a:cs typeface="+mn-cs"/>
              </a:rPr>
              <a:t>, </a:t>
            </a:r>
            <a:r>
              <a:rPr lang="en-US" sz="1200" u="none" strike="noStrike" kern="1200" dirty="0">
                <a:solidFill>
                  <a:schemeClr val="tx1"/>
                </a:solidFill>
                <a:effectLst/>
                <a:latin typeface="+mn-lt"/>
                <a:ea typeface="+mn-ea"/>
                <a:cs typeface="+mn-cs"/>
                <a:hlinkClick r:id="rId3"/>
              </a:rPr>
              <a:t>[in.gov]</a:t>
            </a:r>
            <a:endParaRPr lang="en-US" sz="1200" kern="1200" dirty="0">
              <a:solidFill>
                <a:schemeClr val="tx1"/>
              </a:solidFill>
              <a:effectLst/>
              <a:latin typeface="+mn-lt"/>
              <a:ea typeface="+mn-ea"/>
              <a:cs typeface="+mn-cs"/>
            </a:endParaRPr>
          </a:p>
          <a:p>
            <a:endParaRPr lang="en-US" dirty="0"/>
          </a:p>
          <a:p>
            <a:r>
              <a:rPr lang="en-US" sz="1200" kern="1200" dirty="0">
                <a:solidFill>
                  <a:schemeClr val="tx1"/>
                </a:solidFill>
                <a:effectLst/>
                <a:latin typeface="+mn-lt"/>
                <a:ea typeface="+mn-ea"/>
                <a:cs typeface="+mn-cs"/>
              </a:rPr>
              <a:t>At this point in the work, several conclusions are supported by the findings:</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Iowa can pursue workforce and institutional readiness without committing to SMR deployment</a:t>
            </a:r>
          </a:p>
          <a:p>
            <a:pPr lvl="0"/>
            <a:r>
              <a:rPr lang="en-US" sz="1200" kern="1200" dirty="0">
                <a:solidFill>
                  <a:schemeClr val="tx1"/>
                </a:solidFill>
                <a:effectLst/>
                <a:latin typeface="+mn-lt"/>
                <a:ea typeface="+mn-ea"/>
                <a:cs typeface="+mn-cs"/>
              </a:rPr>
              <a:t>Workforce preparation logically precedes siting, technology selection, or cost discussions</a:t>
            </a:r>
          </a:p>
          <a:p>
            <a:pPr lvl="0"/>
            <a:r>
              <a:rPr lang="en-US" sz="1200" kern="1200" dirty="0">
                <a:solidFill>
                  <a:schemeClr val="tx1"/>
                </a:solidFill>
                <a:effectLst/>
                <a:latin typeface="+mn-lt"/>
                <a:ea typeface="+mn-ea"/>
                <a:cs typeface="+mn-cs"/>
              </a:rPr>
              <a:t>Existing labor and education systems provide a strong foundation for readiness</a:t>
            </a:r>
          </a:p>
          <a:p>
            <a:pPr lvl="0"/>
            <a:r>
              <a:rPr lang="en-US" sz="1200" kern="1200" dirty="0">
                <a:solidFill>
                  <a:schemeClr val="tx1"/>
                </a:solidFill>
                <a:effectLst/>
                <a:latin typeface="+mn-lt"/>
                <a:ea typeface="+mn-ea"/>
                <a:cs typeface="+mn-cs"/>
              </a:rPr>
              <a:t>Readiness work preserves flexibility and supports informed decision‑making</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short, Iowa is in a position to prepare responsibly while maintaining optionality.</a:t>
            </a:r>
          </a:p>
          <a:p>
            <a:endParaRPr lang="en-US" dirty="0"/>
          </a:p>
          <a:p>
            <a:endParaRPr lang="en-US" dirty="0"/>
          </a:p>
        </p:txBody>
      </p:sp>
      <p:sp>
        <p:nvSpPr>
          <p:cNvPr id="4" name="Slide Number Placeholder 3">
            <a:extLst>
              <a:ext uri="{FF2B5EF4-FFF2-40B4-BE49-F238E27FC236}">
                <a16:creationId xmlns:a16="http://schemas.microsoft.com/office/drawing/2014/main" id="{059F3C5B-E1D0-6BE7-C846-58C5EE4B22A3}"/>
              </a:ext>
            </a:extLst>
          </p:cNvPr>
          <p:cNvSpPr>
            <a:spLocks noGrp="1"/>
          </p:cNvSpPr>
          <p:nvPr>
            <p:ph type="sldNum" sz="quarter" idx="5"/>
          </p:nvPr>
        </p:nvSpPr>
        <p:spPr/>
        <p:txBody>
          <a:bodyPr/>
          <a:lstStyle/>
          <a:p>
            <a:fld id="{C2F49510-2DF4-BF46-8578-8364F149D274}" type="slidenum">
              <a:rPr lang="en-US" smtClean="0"/>
              <a:t>8</a:t>
            </a:fld>
            <a:endParaRPr lang="en-US"/>
          </a:p>
        </p:txBody>
      </p:sp>
    </p:spTree>
    <p:extLst>
      <p:ext uri="{BB962C8B-B14F-4D97-AF65-F5344CB8AC3E}">
        <p14:creationId xmlns:p14="http://schemas.microsoft.com/office/powerpoint/2010/main" val="41634713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Transition</a:t>
            </a:r>
          </a:p>
          <a:p>
            <a:r>
              <a:rPr lang="en-US" sz="1200" kern="1200" dirty="0">
                <a:solidFill>
                  <a:schemeClr val="tx1"/>
                </a:solidFill>
                <a:effectLst/>
                <a:latin typeface="+mn-lt"/>
                <a:ea typeface="+mn-ea"/>
                <a:cs typeface="+mn-cs"/>
              </a:rPr>
              <a:t>With the Iowa‑focused assessment largely complete, the next phase of work will broaden the lens. Future discussions will look beyond Iowa to consider:</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How other states are approaching advanced nuclear readiness</a:t>
            </a:r>
          </a:p>
          <a:p>
            <a:pPr lvl="0"/>
            <a:r>
              <a:rPr lang="en-US" sz="1200" kern="1200" dirty="0">
                <a:solidFill>
                  <a:schemeClr val="tx1"/>
                </a:solidFill>
                <a:effectLst/>
                <a:latin typeface="+mn-lt"/>
                <a:ea typeface="+mn-ea"/>
                <a:cs typeface="+mn-cs"/>
              </a:rPr>
              <a:t>Technology‑neutral SMR characteristics and deployment models</a:t>
            </a:r>
          </a:p>
          <a:p>
            <a:pPr lvl="0"/>
            <a:r>
              <a:rPr lang="en-US" sz="1200" kern="1200" dirty="0">
                <a:solidFill>
                  <a:schemeClr val="tx1"/>
                </a:solidFill>
                <a:effectLst/>
                <a:latin typeface="+mn-lt"/>
                <a:ea typeface="+mn-ea"/>
                <a:cs typeface="+mn-cs"/>
              </a:rPr>
              <a:t>Workforce implications under different deployment scenarios and timelines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next phase builds on the foundation established here; it does not replace or negate the Iowa‑specific findings.</a:t>
            </a:r>
          </a:p>
          <a:p>
            <a:endParaRPr lang="en-US" dirty="0"/>
          </a:p>
          <a:p>
            <a:r>
              <a:rPr lang="en-US" dirty="0"/>
              <a:t>Closing Note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document, like the slides it supports, is intended to facilitate discussion rather than drive conclusions. Its purpose is to ensure the Task Force has a shared understanding of where things stand, what has been learned, and why the work is progressing in a particular sequence.</a:t>
            </a:r>
          </a:p>
          <a:p>
            <a:endParaRPr lang="en-US" dirty="0"/>
          </a:p>
        </p:txBody>
      </p:sp>
      <p:sp>
        <p:nvSpPr>
          <p:cNvPr id="4" name="Slide Number Placeholder 3"/>
          <p:cNvSpPr>
            <a:spLocks noGrp="1"/>
          </p:cNvSpPr>
          <p:nvPr>
            <p:ph type="sldNum" sz="quarter" idx="5"/>
          </p:nvPr>
        </p:nvSpPr>
        <p:spPr/>
        <p:txBody>
          <a:bodyPr/>
          <a:lstStyle/>
          <a:p>
            <a:fld id="{C2F49510-2DF4-BF46-8578-8364F149D274}" type="slidenum">
              <a:rPr lang="en-US" smtClean="0"/>
              <a:t>9</a:t>
            </a:fld>
            <a:endParaRPr lang="en-US"/>
          </a:p>
        </p:txBody>
      </p:sp>
    </p:spTree>
    <p:extLst>
      <p:ext uri="{BB962C8B-B14F-4D97-AF65-F5344CB8AC3E}">
        <p14:creationId xmlns:p14="http://schemas.microsoft.com/office/powerpoint/2010/main" val="3277663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4/19/26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4/19/26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4/19/26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4/19/26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4/19/26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4/19/26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4/19/26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4/19/26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4/19/26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4/19/26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4/19/26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4/19/26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52A1E9-BB8C-02C6-F2FE-2302C9BB780B}"/>
              </a:ext>
            </a:extLst>
          </p:cNvPr>
          <p:cNvSpPr>
            <a:spLocks noGrp="1"/>
          </p:cNvSpPr>
          <p:nvPr>
            <p:ph idx="1"/>
          </p:nvPr>
        </p:nvSpPr>
        <p:spPr>
          <a:xfrm>
            <a:off x="862258" y="2318878"/>
            <a:ext cx="5002421" cy="3101983"/>
          </a:xfrm>
        </p:spPr>
        <p:txBody>
          <a:bodyPr>
            <a:normAutofit/>
          </a:bodyPr>
          <a:lstStyle/>
          <a:p>
            <a:pPr marL="0" indent="0">
              <a:buNone/>
            </a:pPr>
            <a:r>
              <a:rPr lang="en-US" sz="2400" dirty="0"/>
              <a:t>Presenters</a:t>
            </a:r>
          </a:p>
          <a:p>
            <a:pPr lvl="0"/>
            <a:r>
              <a:rPr lang="en-US" sz="2000" dirty="0"/>
              <a:t>Anne M. </a:t>
            </a:r>
            <a:r>
              <a:rPr lang="en-US" sz="2000" dirty="0" err="1"/>
              <a:t>Lucietto</a:t>
            </a:r>
            <a:r>
              <a:rPr lang="en-US" sz="2000" dirty="0"/>
              <a:t>, PhD – Workforce Development Section Lead</a:t>
            </a:r>
          </a:p>
          <a:p>
            <a:pPr lvl="0"/>
            <a:r>
              <a:rPr lang="en-US" sz="2000" dirty="0"/>
              <a:t>William Boyer – Research &amp; Analysis Support Workforce Development</a:t>
            </a:r>
          </a:p>
          <a:p>
            <a:endParaRPr lang="en-US" sz="2000" dirty="0"/>
          </a:p>
        </p:txBody>
      </p:sp>
      <p:sp>
        <p:nvSpPr>
          <p:cNvPr id="9" name="Title 1">
            <a:extLst>
              <a:ext uri="{FF2B5EF4-FFF2-40B4-BE49-F238E27FC236}">
                <a16:creationId xmlns:a16="http://schemas.microsoft.com/office/drawing/2014/main" id="{9D965FFC-94DB-BD87-7A04-0AC134919C7B}"/>
              </a:ext>
            </a:extLst>
          </p:cNvPr>
          <p:cNvSpPr>
            <a:spLocks noGrp="1"/>
          </p:cNvSpPr>
          <p:nvPr>
            <p:ph type="title"/>
          </p:nvPr>
        </p:nvSpPr>
        <p:spPr>
          <a:xfrm>
            <a:off x="2231136" y="140678"/>
            <a:ext cx="7729728" cy="759654"/>
          </a:xfrm>
        </p:spPr>
        <p:txBody>
          <a:bodyPr/>
          <a:lstStyle/>
          <a:p>
            <a:r>
              <a:rPr lang="en-US" dirty="0"/>
              <a:t>Introduction &amp; Purpose</a:t>
            </a:r>
          </a:p>
        </p:txBody>
      </p:sp>
      <p:sp>
        <p:nvSpPr>
          <p:cNvPr id="10" name="Content Placeholder 2">
            <a:extLst>
              <a:ext uri="{FF2B5EF4-FFF2-40B4-BE49-F238E27FC236}">
                <a16:creationId xmlns:a16="http://schemas.microsoft.com/office/drawing/2014/main" id="{7ACA209D-6A36-6AA2-1F92-F9049BD94B71}"/>
              </a:ext>
            </a:extLst>
          </p:cNvPr>
          <p:cNvSpPr txBox="1">
            <a:spLocks/>
          </p:cNvSpPr>
          <p:nvPr/>
        </p:nvSpPr>
        <p:spPr>
          <a:xfrm>
            <a:off x="6770915" y="2603636"/>
            <a:ext cx="5002421" cy="3101983"/>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sz="2400" dirty="0"/>
              <a:t>Purpose of Today’s Update</a:t>
            </a:r>
          </a:p>
          <a:p>
            <a:pPr lvl="0"/>
            <a:r>
              <a:rPr lang="en-US" sz="2000" dirty="0"/>
              <a:t>Provide a status report on what we’ve learned about Iowa</a:t>
            </a:r>
          </a:p>
          <a:p>
            <a:pPr lvl="0"/>
            <a:r>
              <a:rPr lang="en-US" sz="2000" dirty="0"/>
              <a:t>Preview what we’ll examine next</a:t>
            </a:r>
          </a:p>
          <a:p>
            <a:endParaRPr lang="en-US" sz="2000" dirty="0"/>
          </a:p>
        </p:txBody>
      </p:sp>
      <p:sp>
        <p:nvSpPr>
          <p:cNvPr id="11" name="Content Placeholder 2">
            <a:extLst>
              <a:ext uri="{FF2B5EF4-FFF2-40B4-BE49-F238E27FC236}">
                <a16:creationId xmlns:a16="http://schemas.microsoft.com/office/drawing/2014/main" id="{B5AA6707-7D9F-F36A-6846-D8015AEBD7E7}"/>
              </a:ext>
            </a:extLst>
          </p:cNvPr>
          <p:cNvSpPr txBox="1">
            <a:spLocks/>
          </p:cNvSpPr>
          <p:nvPr/>
        </p:nvSpPr>
        <p:spPr>
          <a:xfrm>
            <a:off x="862258" y="5623921"/>
            <a:ext cx="5002421" cy="875018"/>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i="1" dirty="0"/>
              <a:t>This is a progress update, not a recommendation or decision point.</a:t>
            </a:r>
            <a:endParaRPr lang="en-US" dirty="0"/>
          </a:p>
          <a:p>
            <a:endParaRPr lang="en-US" dirty="0"/>
          </a:p>
        </p:txBody>
      </p:sp>
      <p:sp>
        <p:nvSpPr>
          <p:cNvPr id="13" name="Content Placeholder 2">
            <a:extLst>
              <a:ext uri="{FF2B5EF4-FFF2-40B4-BE49-F238E27FC236}">
                <a16:creationId xmlns:a16="http://schemas.microsoft.com/office/drawing/2014/main" id="{D882A095-8129-5843-4DB0-61CDFBF63F7C}"/>
              </a:ext>
            </a:extLst>
          </p:cNvPr>
          <p:cNvSpPr txBox="1">
            <a:spLocks/>
          </p:cNvSpPr>
          <p:nvPr/>
        </p:nvSpPr>
        <p:spPr>
          <a:xfrm>
            <a:off x="3925552" y="1052644"/>
            <a:ext cx="4340896" cy="3101983"/>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sz="2400" dirty="0"/>
              <a:t>Iowa SMR Task Force</a:t>
            </a:r>
          </a:p>
          <a:p>
            <a:pPr marL="0" indent="0">
              <a:buNone/>
            </a:pPr>
            <a:r>
              <a:rPr lang="en-US" sz="2000" dirty="0"/>
              <a:t>Workforce &amp; Readiness Status Update</a:t>
            </a:r>
          </a:p>
          <a:p>
            <a:pPr marL="0" indent="0">
              <a:buNone/>
            </a:pPr>
            <a:endParaRPr lang="en-US" sz="2400" dirty="0"/>
          </a:p>
        </p:txBody>
      </p:sp>
    </p:spTree>
    <p:extLst>
      <p:ext uri="{BB962C8B-B14F-4D97-AF65-F5344CB8AC3E}">
        <p14:creationId xmlns:p14="http://schemas.microsoft.com/office/powerpoint/2010/main" val="3383261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00EE2-3697-3FF9-3EDF-63FF12273B01}"/>
              </a:ext>
            </a:extLst>
          </p:cNvPr>
          <p:cNvSpPr>
            <a:spLocks noGrp="1"/>
          </p:cNvSpPr>
          <p:nvPr>
            <p:ph type="title"/>
          </p:nvPr>
        </p:nvSpPr>
        <p:spPr>
          <a:xfrm>
            <a:off x="2231136" y="140678"/>
            <a:ext cx="7729728" cy="759654"/>
          </a:xfrm>
        </p:spPr>
        <p:txBody>
          <a:bodyPr/>
          <a:lstStyle/>
          <a:p>
            <a:r>
              <a:rPr lang="en-US" dirty="0"/>
              <a:t>Scope of Work Completed </a:t>
            </a:r>
          </a:p>
        </p:txBody>
      </p:sp>
      <p:sp>
        <p:nvSpPr>
          <p:cNvPr id="3" name="Content Placeholder 2">
            <a:extLst>
              <a:ext uri="{FF2B5EF4-FFF2-40B4-BE49-F238E27FC236}">
                <a16:creationId xmlns:a16="http://schemas.microsoft.com/office/drawing/2014/main" id="{9EFD817B-EC9C-2EC4-57F5-7DEE74B7FC44}"/>
              </a:ext>
            </a:extLst>
          </p:cNvPr>
          <p:cNvSpPr>
            <a:spLocks noGrp="1"/>
          </p:cNvSpPr>
          <p:nvPr>
            <p:ph idx="1"/>
          </p:nvPr>
        </p:nvSpPr>
        <p:spPr>
          <a:xfrm>
            <a:off x="642258" y="1927216"/>
            <a:ext cx="4953436" cy="4049263"/>
          </a:xfrm>
        </p:spPr>
        <p:txBody>
          <a:bodyPr>
            <a:normAutofit/>
          </a:bodyPr>
          <a:lstStyle/>
          <a:p>
            <a:pPr marL="0" indent="0">
              <a:buNone/>
            </a:pPr>
            <a:r>
              <a:rPr lang="en-US" sz="2400" dirty="0"/>
              <a:t>What We’ve Looked At So Far</a:t>
            </a:r>
          </a:p>
          <a:p>
            <a:pPr lvl="0"/>
            <a:r>
              <a:rPr lang="en-US" sz="2000" dirty="0"/>
              <a:t>Iowa’s nuclear and energy context</a:t>
            </a:r>
          </a:p>
          <a:p>
            <a:pPr lvl="0"/>
            <a:r>
              <a:rPr lang="en-US" sz="2000" dirty="0"/>
              <a:t>Workforce readiness and capacity</a:t>
            </a:r>
          </a:p>
          <a:p>
            <a:pPr lvl="0"/>
            <a:r>
              <a:rPr lang="en-US" sz="2000" dirty="0"/>
              <a:t>Labor, industry, and regulator engagement</a:t>
            </a:r>
          </a:p>
          <a:p>
            <a:pPr lvl="0"/>
            <a:r>
              <a:rPr lang="en-US" sz="2000" dirty="0"/>
              <a:t>Education and training infrastructure</a:t>
            </a:r>
          </a:p>
          <a:p>
            <a:pPr lvl="0"/>
            <a:r>
              <a:rPr lang="en-US" sz="2000" dirty="0"/>
              <a:t>Workforce gaps and integration opportunities</a:t>
            </a:r>
          </a:p>
          <a:p>
            <a:endParaRPr lang="en-US" sz="2000" dirty="0"/>
          </a:p>
        </p:txBody>
      </p:sp>
      <p:sp>
        <p:nvSpPr>
          <p:cNvPr id="4" name="Content Placeholder 2">
            <a:extLst>
              <a:ext uri="{FF2B5EF4-FFF2-40B4-BE49-F238E27FC236}">
                <a16:creationId xmlns:a16="http://schemas.microsoft.com/office/drawing/2014/main" id="{629F346D-6B1E-FAAF-4886-576F896977D2}"/>
              </a:ext>
            </a:extLst>
          </p:cNvPr>
          <p:cNvSpPr txBox="1">
            <a:spLocks/>
          </p:cNvSpPr>
          <p:nvPr/>
        </p:nvSpPr>
        <p:spPr>
          <a:xfrm>
            <a:off x="6596306" y="1927215"/>
            <a:ext cx="4953436" cy="4049263"/>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sz="2400" dirty="0"/>
              <a:t>What This Phase Did </a:t>
            </a:r>
            <a:r>
              <a:rPr lang="en-US" sz="2400" i="1" dirty="0"/>
              <a:t>Not</a:t>
            </a:r>
            <a:r>
              <a:rPr lang="en-US" sz="2400" dirty="0"/>
              <a:t> Cover</a:t>
            </a:r>
          </a:p>
          <a:p>
            <a:pPr lvl="0"/>
            <a:r>
              <a:rPr lang="en-US" sz="2000" dirty="0"/>
              <a:t>SMR technology selection</a:t>
            </a:r>
          </a:p>
          <a:p>
            <a:pPr lvl="0"/>
            <a:r>
              <a:rPr lang="en-US" sz="2000" dirty="0"/>
              <a:t>Siting or deployment decisions</a:t>
            </a:r>
          </a:p>
          <a:p>
            <a:pPr lvl="0"/>
            <a:r>
              <a:rPr lang="en-US" sz="2000" dirty="0"/>
              <a:t>Cost or procurement analysis</a:t>
            </a:r>
          </a:p>
          <a:p>
            <a:endParaRPr lang="en-US" sz="2000" dirty="0"/>
          </a:p>
        </p:txBody>
      </p:sp>
    </p:spTree>
    <p:extLst>
      <p:ext uri="{BB962C8B-B14F-4D97-AF65-F5344CB8AC3E}">
        <p14:creationId xmlns:p14="http://schemas.microsoft.com/office/powerpoint/2010/main" val="562432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7AA64-677C-AA04-E8A8-ADF21245C56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B3DF60-9B8F-9899-180F-AA8FCC134FB3}"/>
              </a:ext>
            </a:extLst>
          </p:cNvPr>
          <p:cNvSpPr>
            <a:spLocks noGrp="1"/>
          </p:cNvSpPr>
          <p:nvPr>
            <p:ph idx="1"/>
          </p:nvPr>
        </p:nvSpPr>
        <p:spPr>
          <a:xfrm>
            <a:off x="926813" y="1314318"/>
            <a:ext cx="5169187" cy="4229364"/>
          </a:xfrm>
        </p:spPr>
        <p:txBody>
          <a:bodyPr>
            <a:normAutofit/>
          </a:bodyPr>
          <a:lstStyle/>
          <a:p>
            <a:pPr marL="0" indent="0">
              <a:buNone/>
            </a:pPr>
            <a:r>
              <a:rPr lang="en-US" sz="2000" b="1" dirty="0"/>
              <a:t>Starting Point: Indiana</a:t>
            </a:r>
            <a:endParaRPr lang="en-US" sz="2000" dirty="0"/>
          </a:p>
          <a:p>
            <a:pPr lvl="0"/>
            <a:r>
              <a:rPr lang="en-US" dirty="0"/>
              <a:t>Indiana SMR study conducted </a:t>
            </a:r>
            <a:r>
              <a:rPr lang="en-US" b="1" dirty="0"/>
              <a:t>first</a:t>
            </a:r>
            <a:endParaRPr lang="en-US" dirty="0"/>
          </a:p>
          <a:p>
            <a:pPr lvl="0"/>
            <a:r>
              <a:rPr lang="en-US" dirty="0"/>
              <a:t>Workforce analyzed proactively, before deployment decisions</a:t>
            </a:r>
          </a:p>
          <a:p>
            <a:pPr lvl="0"/>
            <a:r>
              <a:rPr lang="en-US" dirty="0"/>
              <a:t>Asked: </a:t>
            </a:r>
            <a:r>
              <a:rPr lang="en-US" i="1" dirty="0"/>
              <a:t>What would actually constrain SMRs on the ground?</a:t>
            </a:r>
            <a:endParaRPr lang="en-US" dirty="0"/>
          </a:p>
          <a:p>
            <a:endParaRPr lang="en-US" sz="2400" dirty="0"/>
          </a:p>
        </p:txBody>
      </p:sp>
      <p:sp>
        <p:nvSpPr>
          <p:cNvPr id="4" name="Title 1">
            <a:extLst>
              <a:ext uri="{FF2B5EF4-FFF2-40B4-BE49-F238E27FC236}">
                <a16:creationId xmlns:a16="http://schemas.microsoft.com/office/drawing/2014/main" id="{73A21D1F-E3F7-9428-E7E0-D50E5F9B48E4}"/>
              </a:ext>
            </a:extLst>
          </p:cNvPr>
          <p:cNvSpPr txBox="1">
            <a:spLocks/>
          </p:cNvSpPr>
          <p:nvPr/>
        </p:nvSpPr>
        <p:spPr bwMode="black">
          <a:xfrm>
            <a:off x="2231136" y="140678"/>
            <a:ext cx="7729728" cy="759654"/>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en-US" dirty="0"/>
              <a:t>Starting at Indiana</a:t>
            </a:r>
          </a:p>
        </p:txBody>
      </p:sp>
      <p:sp>
        <p:nvSpPr>
          <p:cNvPr id="2" name="Content Placeholder 2">
            <a:extLst>
              <a:ext uri="{FF2B5EF4-FFF2-40B4-BE49-F238E27FC236}">
                <a16:creationId xmlns:a16="http://schemas.microsoft.com/office/drawing/2014/main" id="{EC9A0C03-52E3-8D9A-0821-9DB9726EC5B0}"/>
              </a:ext>
            </a:extLst>
          </p:cNvPr>
          <p:cNvSpPr txBox="1">
            <a:spLocks/>
          </p:cNvSpPr>
          <p:nvPr/>
        </p:nvSpPr>
        <p:spPr>
          <a:xfrm>
            <a:off x="6723167" y="1314318"/>
            <a:ext cx="4542020" cy="422936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sz="2000" b="1" dirty="0"/>
              <a:t>Indiana Workforce Findings</a:t>
            </a:r>
            <a:endParaRPr lang="en-US" sz="2000" dirty="0"/>
          </a:p>
          <a:p>
            <a:r>
              <a:rPr lang="en-US" dirty="0"/>
              <a:t>Workforce is a </a:t>
            </a:r>
            <a:r>
              <a:rPr lang="en-US" b="1" dirty="0"/>
              <a:t>critical path constraint</a:t>
            </a:r>
            <a:endParaRPr lang="en-US" dirty="0"/>
          </a:p>
          <a:p>
            <a:r>
              <a:rPr lang="en-US" dirty="0"/>
              <a:t>Training and licensing timelines run </a:t>
            </a:r>
            <a:r>
              <a:rPr lang="en-US" b="1" dirty="0"/>
              <a:t>multiple years</a:t>
            </a:r>
            <a:endParaRPr lang="en-US" dirty="0"/>
          </a:p>
          <a:p>
            <a:r>
              <a:rPr lang="en-US" dirty="0"/>
              <a:t>Construction and operations have </a:t>
            </a:r>
            <a:r>
              <a:rPr lang="en-US" b="1" dirty="0"/>
              <a:t>very different workforce needs</a:t>
            </a:r>
            <a:endParaRPr lang="en-US" dirty="0"/>
          </a:p>
          <a:p>
            <a:r>
              <a:rPr lang="en-US" dirty="0"/>
              <a:t>Existing energy and manufacturing workers are essential, but </a:t>
            </a:r>
            <a:r>
              <a:rPr lang="en-US" b="1" dirty="0"/>
              <a:t>require reskilling</a:t>
            </a:r>
            <a:endParaRPr lang="en-US" dirty="0"/>
          </a:p>
          <a:p>
            <a:endParaRPr lang="en-US" sz="2000" dirty="0"/>
          </a:p>
        </p:txBody>
      </p:sp>
    </p:spTree>
    <p:extLst>
      <p:ext uri="{BB962C8B-B14F-4D97-AF65-F5344CB8AC3E}">
        <p14:creationId xmlns:p14="http://schemas.microsoft.com/office/powerpoint/2010/main" val="960982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135A3-475C-EC16-F9C2-B981008EABF7}"/>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9930F597-5493-2512-E33E-420E807B2B1B}"/>
              </a:ext>
            </a:extLst>
          </p:cNvPr>
          <p:cNvSpPr txBox="1">
            <a:spLocks/>
          </p:cNvSpPr>
          <p:nvPr/>
        </p:nvSpPr>
        <p:spPr bwMode="black">
          <a:xfrm>
            <a:off x="2231136" y="140678"/>
            <a:ext cx="7729728" cy="759654"/>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en-US" dirty="0"/>
              <a:t>What Indiana Identified</a:t>
            </a:r>
          </a:p>
        </p:txBody>
      </p:sp>
      <p:pic>
        <p:nvPicPr>
          <p:cNvPr id="1026" name="Picture 2">
            <a:extLst>
              <a:ext uri="{FF2B5EF4-FFF2-40B4-BE49-F238E27FC236}">
                <a16:creationId xmlns:a16="http://schemas.microsoft.com/office/drawing/2014/main" id="{72467100-294D-1BE2-B712-DEF8263E9A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97792" y="1069488"/>
            <a:ext cx="9796415" cy="55261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366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21F0D-8478-16C9-255A-3DA4105BC29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9B6242-2519-11EE-50D2-AE2F38D4AFB2}"/>
              </a:ext>
            </a:extLst>
          </p:cNvPr>
          <p:cNvSpPr>
            <a:spLocks noGrp="1"/>
          </p:cNvSpPr>
          <p:nvPr>
            <p:ph idx="1"/>
          </p:nvPr>
        </p:nvSpPr>
        <p:spPr>
          <a:xfrm>
            <a:off x="482104" y="1282360"/>
            <a:ext cx="4224807" cy="5028498"/>
          </a:xfrm>
        </p:spPr>
        <p:txBody>
          <a:bodyPr>
            <a:normAutofit/>
          </a:bodyPr>
          <a:lstStyle/>
          <a:p>
            <a:pPr marL="0" indent="0">
              <a:buNone/>
            </a:pPr>
            <a:r>
              <a:rPr lang="en-US" sz="2000" b="1" dirty="0"/>
              <a:t>Indiana as the Baseline</a:t>
            </a:r>
            <a:endParaRPr lang="en-US" sz="2000" dirty="0"/>
          </a:p>
          <a:p>
            <a:pPr lvl="0"/>
            <a:r>
              <a:rPr lang="en-US" dirty="0"/>
              <a:t>Indiana findings now validated cross-state</a:t>
            </a:r>
          </a:p>
          <a:p>
            <a:pPr lvl="0"/>
            <a:r>
              <a:rPr lang="en-US" dirty="0"/>
              <a:t>Confirms workforce issues are </a:t>
            </a:r>
            <a:r>
              <a:rPr lang="en-US" b="1" dirty="0"/>
              <a:t>structural, not local</a:t>
            </a:r>
            <a:endParaRPr lang="en-US" dirty="0"/>
          </a:p>
          <a:p>
            <a:pPr lvl="0"/>
            <a:r>
              <a:rPr lang="en-US" dirty="0"/>
              <a:t>Reinforces need for </a:t>
            </a:r>
            <a:r>
              <a:rPr lang="en-US" b="1" dirty="0"/>
              <a:t>early, intentional workforce strategy</a:t>
            </a:r>
            <a:endParaRPr lang="en-US" dirty="0"/>
          </a:p>
          <a:p>
            <a:pPr lvl="0"/>
            <a:r>
              <a:rPr lang="en-US" dirty="0"/>
              <a:t>Supports treating workforce development as </a:t>
            </a:r>
            <a:r>
              <a:rPr lang="en-US" b="1" dirty="0"/>
              <a:t>core infrastructure planning</a:t>
            </a:r>
            <a:endParaRPr lang="en-US" dirty="0"/>
          </a:p>
          <a:p>
            <a:endParaRPr lang="en-US" sz="2400" dirty="0"/>
          </a:p>
        </p:txBody>
      </p:sp>
      <p:sp>
        <p:nvSpPr>
          <p:cNvPr id="4" name="Title 1">
            <a:extLst>
              <a:ext uri="{FF2B5EF4-FFF2-40B4-BE49-F238E27FC236}">
                <a16:creationId xmlns:a16="http://schemas.microsoft.com/office/drawing/2014/main" id="{551FF9D3-438F-C1B5-12C9-4B6AB75114D9}"/>
              </a:ext>
            </a:extLst>
          </p:cNvPr>
          <p:cNvSpPr txBox="1">
            <a:spLocks/>
          </p:cNvSpPr>
          <p:nvPr/>
        </p:nvSpPr>
        <p:spPr bwMode="black">
          <a:xfrm>
            <a:off x="2231136" y="140678"/>
            <a:ext cx="7729728" cy="759654"/>
          </a:xfrm>
          <a:prstGeom prst="rect">
            <a:avLst/>
          </a:prstGeom>
          <a:solidFill>
            <a:srgbClr val="FFFFFF"/>
          </a:solidFill>
          <a:ln w="31750" cap="sq">
            <a:solidFill>
              <a:srgbClr val="404040"/>
            </a:solidFill>
            <a:miter lim="800000"/>
          </a:ln>
        </p:spPr>
        <p:txBody>
          <a:bodyPr vert="horz" lIns="182880" tIns="182880" rIns="182880" bIns="182880" rtlCol="0" anchor="ctr">
            <a:normAutofit fontScale="77500" lnSpcReduction="20000"/>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en-US" dirty="0"/>
              <a:t>How Indiana Strengthens the Iowa Story </a:t>
            </a:r>
          </a:p>
        </p:txBody>
      </p:sp>
      <p:sp>
        <p:nvSpPr>
          <p:cNvPr id="6" name="Content Placeholder 2">
            <a:extLst>
              <a:ext uri="{FF2B5EF4-FFF2-40B4-BE49-F238E27FC236}">
                <a16:creationId xmlns:a16="http://schemas.microsoft.com/office/drawing/2014/main" id="{C26DAF80-1F2A-98BF-CBD2-A3DCFD11148F}"/>
              </a:ext>
            </a:extLst>
          </p:cNvPr>
          <p:cNvSpPr txBox="1">
            <a:spLocks/>
          </p:cNvSpPr>
          <p:nvPr/>
        </p:nvSpPr>
        <p:spPr>
          <a:xfrm>
            <a:off x="4856813" y="1282360"/>
            <a:ext cx="7125325" cy="5298321"/>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fontAlgn="base">
              <a:buNone/>
            </a:pPr>
            <a:r>
              <a:rPr lang="en-US" b="1" dirty="0"/>
              <a:t>Energy &amp; Innovation Leadership</a:t>
            </a:r>
            <a:r>
              <a:rPr lang="en-US" dirty="0"/>
              <a:t> </a:t>
            </a:r>
          </a:p>
          <a:p>
            <a:pPr fontAlgn="base"/>
            <a:r>
              <a:rPr lang="en-US" i="1" dirty="0"/>
              <a:t>Indiana:</a:t>
            </a:r>
            <a:r>
              <a:rPr lang="en-US" dirty="0"/>
              <a:t> Experience with large, centralized power generation </a:t>
            </a:r>
          </a:p>
          <a:p>
            <a:pPr fontAlgn="base"/>
            <a:r>
              <a:rPr lang="en-US" b="1" dirty="0"/>
              <a:t>Iowa:</a:t>
            </a:r>
            <a:r>
              <a:rPr lang="en-US" dirty="0"/>
              <a:t> National leader in clean energy deployment with strong experience integrating advanced generation into the grid </a:t>
            </a:r>
          </a:p>
          <a:p>
            <a:pPr marL="0" indent="0" fontAlgn="base">
              <a:buNone/>
            </a:pPr>
            <a:r>
              <a:rPr lang="en-US" b="1" dirty="0"/>
              <a:t>Workforce Strengths</a:t>
            </a:r>
            <a:r>
              <a:rPr lang="en-US" dirty="0"/>
              <a:t> </a:t>
            </a:r>
          </a:p>
          <a:p>
            <a:pPr fontAlgn="base"/>
            <a:r>
              <a:rPr lang="en-US" i="1" dirty="0"/>
              <a:t>Indiana:</a:t>
            </a:r>
            <a:r>
              <a:rPr lang="en-US" dirty="0"/>
              <a:t> Skilled workforce from fossil and industrial power sectors </a:t>
            </a:r>
          </a:p>
          <a:p>
            <a:pPr fontAlgn="base"/>
            <a:r>
              <a:rPr lang="en-US" b="1" dirty="0"/>
              <a:t>Iowa:</a:t>
            </a:r>
            <a:r>
              <a:rPr lang="en-US" dirty="0"/>
              <a:t> Highly skilled electrical, mechanical, and systems workforce well positioned to expand into advanced nuclear technologies </a:t>
            </a:r>
          </a:p>
          <a:p>
            <a:pPr marL="0" indent="0" fontAlgn="base">
              <a:buNone/>
            </a:pPr>
            <a:r>
              <a:rPr lang="en-US" b="1" dirty="0"/>
              <a:t>Infrastructure &amp; Adaptability</a:t>
            </a:r>
            <a:r>
              <a:rPr lang="en-US" dirty="0"/>
              <a:t> </a:t>
            </a:r>
          </a:p>
          <a:p>
            <a:pPr fontAlgn="base"/>
            <a:r>
              <a:rPr lang="en-US" i="1" dirty="0"/>
              <a:t>Indiana:</a:t>
            </a:r>
            <a:r>
              <a:rPr lang="en-US" dirty="0"/>
              <a:t> Established heavy industry and manufacturing base </a:t>
            </a:r>
          </a:p>
          <a:p>
            <a:pPr fontAlgn="base"/>
            <a:r>
              <a:rPr lang="en-US" b="1" dirty="0"/>
              <a:t>Iowa:</a:t>
            </a:r>
            <a:r>
              <a:rPr lang="en-US" dirty="0"/>
              <a:t> Proven success deploying new energy technologies at scale, indicating strong adaptability for SMRs </a:t>
            </a:r>
          </a:p>
          <a:p>
            <a:pPr marL="0" indent="0" fontAlgn="base">
              <a:buNone/>
            </a:pPr>
            <a:r>
              <a:rPr lang="en-US" b="1" dirty="0"/>
              <a:t>SMR Readiness Pathway</a:t>
            </a:r>
            <a:r>
              <a:rPr lang="en-US" dirty="0"/>
              <a:t> </a:t>
            </a:r>
          </a:p>
          <a:p>
            <a:pPr fontAlgn="base"/>
            <a:r>
              <a:rPr lang="en-US" i="1" dirty="0"/>
              <a:t>Indiana:</a:t>
            </a:r>
            <a:r>
              <a:rPr lang="en-US" dirty="0"/>
              <a:t> Leverages workforce transition from existing generation assets </a:t>
            </a:r>
          </a:p>
          <a:p>
            <a:pPr fontAlgn="base"/>
            <a:r>
              <a:rPr lang="en-US" b="1" dirty="0"/>
              <a:t>Iowa:</a:t>
            </a:r>
            <a:r>
              <a:rPr lang="en-US" dirty="0"/>
              <a:t> Well-suited for SMRs as a clean, firm complement to renewables, building on its reputation as an energy innovation leader </a:t>
            </a:r>
          </a:p>
          <a:p>
            <a:endParaRPr lang="en-US" sz="2800" dirty="0"/>
          </a:p>
        </p:txBody>
      </p:sp>
    </p:spTree>
    <p:extLst>
      <p:ext uri="{BB962C8B-B14F-4D97-AF65-F5344CB8AC3E}">
        <p14:creationId xmlns:p14="http://schemas.microsoft.com/office/powerpoint/2010/main" val="281553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EACC7C-6136-717A-29CB-8B8051A335AE}"/>
              </a:ext>
            </a:extLst>
          </p:cNvPr>
          <p:cNvSpPr>
            <a:spLocks noGrp="1"/>
          </p:cNvSpPr>
          <p:nvPr>
            <p:ph idx="1"/>
          </p:nvPr>
        </p:nvSpPr>
        <p:spPr>
          <a:xfrm>
            <a:off x="868002" y="1252066"/>
            <a:ext cx="5002421" cy="3579878"/>
          </a:xfrm>
        </p:spPr>
        <p:txBody>
          <a:bodyPr>
            <a:normAutofit/>
          </a:bodyPr>
          <a:lstStyle/>
          <a:p>
            <a:pPr marL="0" indent="0">
              <a:buNone/>
            </a:pPr>
            <a:r>
              <a:rPr lang="en-US" sz="2400" b="1" dirty="0"/>
              <a:t>Iowa’s Starting Position</a:t>
            </a:r>
          </a:p>
          <a:p>
            <a:pPr lvl="0"/>
            <a:r>
              <a:rPr lang="en-US" sz="2000" dirty="0"/>
              <a:t>Prior commercial nuclear operating experience</a:t>
            </a:r>
          </a:p>
          <a:p>
            <a:pPr lvl="0"/>
            <a:r>
              <a:rPr lang="en-US" sz="2000" dirty="0"/>
              <a:t>Existing skilled trades and engineering workforce</a:t>
            </a:r>
          </a:p>
          <a:p>
            <a:pPr lvl="0"/>
            <a:r>
              <a:rPr lang="en-US" sz="2000" dirty="0"/>
              <a:t>Strong, organized labor engagement and interest</a:t>
            </a:r>
          </a:p>
          <a:p>
            <a:pPr lvl="0"/>
            <a:r>
              <a:rPr lang="en-US" sz="2000" dirty="0"/>
              <a:t>Familiarity with regulation, safety culture, and oversight</a:t>
            </a:r>
          </a:p>
          <a:p>
            <a:pPr marL="0" indent="0">
              <a:buNone/>
            </a:pPr>
            <a:endParaRPr lang="en-US" sz="2000" dirty="0"/>
          </a:p>
        </p:txBody>
      </p:sp>
      <p:sp>
        <p:nvSpPr>
          <p:cNvPr id="4" name="Title 1">
            <a:extLst>
              <a:ext uri="{FF2B5EF4-FFF2-40B4-BE49-F238E27FC236}">
                <a16:creationId xmlns:a16="http://schemas.microsoft.com/office/drawing/2014/main" id="{2D6E7D14-7411-4B6B-F3E3-5CF429187C6A}"/>
              </a:ext>
            </a:extLst>
          </p:cNvPr>
          <p:cNvSpPr txBox="1">
            <a:spLocks/>
          </p:cNvSpPr>
          <p:nvPr/>
        </p:nvSpPr>
        <p:spPr bwMode="black">
          <a:xfrm>
            <a:off x="2231136" y="140678"/>
            <a:ext cx="7729728" cy="759654"/>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en-US" dirty="0"/>
              <a:t>What We’ve Learned About Iowa </a:t>
            </a:r>
          </a:p>
        </p:txBody>
      </p:sp>
      <p:sp>
        <p:nvSpPr>
          <p:cNvPr id="7" name="Content Placeholder 2">
            <a:extLst>
              <a:ext uri="{FF2B5EF4-FFF2-40B4-BE49-F238E27FC236}">
                <a16:creationId xmlns:a16="http://schemas.microsoft.com/office/drawing/2014/main" id="{BE31B846-4AC9-5D6F-649E-9B070A15E198}"/>
              </a:ext>
            </a:extLst>
          </p:cNvPr>
          <p:cNvSpPr txBox="1">
            <a:spLocks/>
          </p:cNvSpPr>
          <p:nvPr/>
        </p:nvSpPr>
        <p:spPr>
          <a:xfrm>
            <a:off x="868002" y="5082853"/>
            <a:ext cx="5002421" cy="875018"/>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dirty="0"/>
              <a:t>Key Message:</a:t>
            </a:r>
            <a:br>
              <a:rPr lang="en-US" dirty="0"/>
            </a:br>
            <a:r>
              <a:rPr lang="en-US" dirty="0"/>
              <a:t>Iowa is not starting from scratch.</a:t>
            </a:r>
          </a:p>
          <a:p>
            <a:endParaRPr lang="en-US" dirty="0"/>
          </a:p>
        </p:txBody>
      </p:sp>
      <p:sp>
        <p:nvSpPr>
          <p:cNvPr id="6" name="Content Placeholder 2">
            <a:extLst>
              <a:ext uri="{FF2B5EF4-FFF2-40B4-BE49-F238E27FC236}">
                <a16:creationId xmlns:a16="http://schemas.microsoft.com/office/drawing/2014/main" id="{6234BEC0-4179-48D0-0A99-D9E988A430A9}"/>
              </a:ext>
            </a:extLst>
          </p:cNvPr>
          <p:cNvSpPr txBox="1">
            <a:spLocks/>
          </p:cNvSpPr>
          <p:nvPr/>
        </p:nvSpPr>
        <p:spPr>
          <a:xfrm>
            <a:off x="6096000" y="1252723"/>
            <a:ext cx="5002421" cy="3579221"/>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sz="2400" b="1" dirty="0"/>
              <a:t>Iowa Reinforced Indiana’s Results</a:t>
            </a:r>
            <a:endParaRPr lang="en-US" sz="2400" dirty="0"/>
          </a:p>
          <a:p>
            <a:r>
              <a:rPr lang="en-US" sz="2000" dirty="0"/>
              <a:t>Workforce emerged again as a </a:t>
            </a:r>
            <a:r>
              <a:rPr lang="en-US" sz="2000" b="1" dirty="0"/>
              <a:t>primary constraint</a:t>
            </a:r>
            <a:endParaRPr lang="en-US" sz="2000" dirty="0"/>
          </a:p>
          <a:p>
            <a:r>
              <a:rPr lang="en-US" sz="2000" dirty="0"/>
              <a:t>Long lead times dominated deployment discussions</a:t>
            </a:r>
          </a:p>
          <a:p>
            <a:r>
              <a:rPr lang="en-US" sz="2000" dirty="0"/>
              <a:t>Limited nuclear-specific labor amplified competition</a:t>
            </a:r>
          </a:p>
          <a:p>
            <a:r>
              <a:rPr lang="en-US" sz="2000" dirty="0"/>
              <a:t>Reliance on adjacent skill sets mirrored Indiana</a:t>
            </a:r>
          </a:p>
          <a:p>
            <a:endParaRPr lang="en-US" sz="2800" dirty="0"/>
          </a:p>
        </p:txBody>
      </p:sp>
    </p:spTree>
    <p:extLst>
      <p:ext uri="{BB962C8B-B14F-4D97-AF65-F5344CB8AC3E}">
        <p14:creationId xmlns:p14="http://schemas.microsoft.com/office/powerpoint/2010/main" val="4207145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681BBA-FD06-2E6E-7EF4-B03324AD2D79}"/>
              </a:ext>
            </a:extLst>
          </p:cNvPr>
          <p:cNvSpPr>
            <a:spLocks noGrp="1"/>
          </p:cNvSpPr>
          <p:nvPr>
            <p:ph idx="1"/>
          </p:nvPr>
        </p:nvSpPr>
        <p:spPr>
          <a:xfrm>
            <a:off x="652707" y="1334593"/>
            <a:ext cx="5443293" cy="4188813"/>
          </a:xfrm>
        </p:spPr>
        <p:txBody>
          <a:bodyPr>
            <a:normAutofit/>
          </a:bodyPr>
          <a:lstStyle/>
          <a:p>
            <a:pPr marL="0" indent="0">
              <a:buNone/>
            </a:pPr>
            <a:r>
              <a:rPr lang="en-US" sz="2400" b="1" dirty="0"/>
              <a:t>Strengths Identified</a:t>
            </a:r>
          </a:p>
          <a:p>
            <a:pPr lvl="0"/>
            <a:r>
              <a:rPr lang="en-US" sz="2000" dirty="0"/>
              <a:t>Workforce experience across: </a:t>
            </a:r>
            <a:endParaRPr lang="en-US" sz="2400" dirty="0"/>
          </a:p>
          <a:p>
            <a:pPr lvl="1"/>
            <a:r>
              <a:rPr lang="en-US" sz="1800" dirty="0"/>
              <a:t>Construction</a:t>
            </a:r>
            <a:endParaRPr lang="en-US" sz="2000" dirty="0"/>
          </a:p>
          <a:p>
            <a:pPr lvl="1"/>
            <a:r>
              <a:rPr lang="en-US" sz="1800" dirty="0"/>
              <a:t>Operations</a:t>
            </a:r>
            <a:endParaRPr lang="en-US" sz="2000" dirty="0"/>
          </a:p>
          <a:p>
            <a:pPr lvl="1"/>
            <a:r>
              <a:rPr lang="en-US" sz="1800" dirty="0"/>
              <a:t>Maintenance</a:t>
            </a:r>
            <a:endParaRPr lang="en-US" sz="2000" dirty="0"/>
          </a:p>
          <a:p>
            <a:pPr lvl="1"/>
            <a:r>
              <a:rPr lang="en-US" sz="1800" dirty="0"/>
              <a:t>Safety and Quality</a:t>
            </a:r>
            <a:endParaRPr lang="en-US" sz="2000" dirty="0"/>
          </a:p>
          <a:p>
            <a:pPr lvl="0"/>
            <a:r>
              <a:rPr lang="en-US" sz="2000" dirty="0"/>
              <a:t>Licensed trades supported by established apprenticeships</a:t>
            </a:r>
            <a:endParaRPr lang="en-US" sz="2400" dirty="0"/>
          </a:p>
          <a:p>
            <a:pPr lvl="0"/>
            <a:r>
              <a:rPr lang="en-US" sz="2000" dirty="0"/>
              <a:t>Nationally mobile trade workforce reduces local capacity strain</a:t>
            </a:r>
            <a:endParaRPr lang="en-US" sz="2400" dirty="0"/>
          </a:p>
          <a:p>
            <a:endParaRPr lang="en-US" sz="2000" dirty="0"/>
          </a:p>
        </p:txBody>
      </p:sp>
      <p:sp>
        <p:nvSpPr>
          <p:cNvPr id="4" name="Title 1">
            <a:extLst>
              <a:ext uri="{FF2B5EF4-FFF2-40B4-BE49-F238E27FC236}">
                <a16:creationId xmlns:a16="http://schemas.microsoft.com/office/drawing/2014/main" id="{CBB49108-63EC-3172-2440-2E335B9959B0}"/>
              </a:ext>
            </a:extLst>
          </p:cNvPr>
          <p:cNvSpPr txBox="1">
            <a:spLocks/>
          </p:cNvSpPr>
          <p:nvPr/>
        </p:nvSpPr>
        <p:spPr bwMode="black">
          <a:xfrm>
            <a:off x="2231136" y="140678"/>
            <a:ext cx="7729728" cy="759654"/>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en-US" dirty="0"/>
              <a:t>Workforce Readiness: Key Findings </a:t>
            </a:r>
          </a:p>
        </p:txBody>
      </p:sp>
      <p:sp>
        <p:nvSpPr>
          <p:cNvPr id="5" name="Content Placeholder 2">
            <a:extLst>
              <a:ext uri="{FF2B5EF4-FFF2-40B4-BE49-F238E27FC236}">
                <a16:creationId xmlns:a16="http://schemas.microsoft.com/office/drawing/2014/main" id="{AFDB7D6C-1EF5-ED67-1938-B93341FB4297}"/>
              </a:ext>
            </a:extLst>
          </p:cNvPr>
          <p:cNvSpPr txBox="1">
            <a:spLocks/>
          </p:cNvSpPr>
          <p:nvPr/>
        </p:nvSpPr>
        <p:spPr>
          <a:xfrm>
            <a:off x="6096000" y="1334592"/>
            <a:ext cx="5443293" cy="4188813"/>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sz="2400" b="1" dirty="0"/>
              <a:t>Gaps Identified</a:t>
            </a:r>
          </a:p>
          <a:p>
            <a:pPr lvl="0"/>
            <a:r>
              <a:rPr lang="en-US" sz="2000" dirty="0"/>
              <a:t>Cross‑training between engineers, trades, and operators needs to be considered.</a:t>
            </a:r>
          </a:p>
          <a:p>
            <a:pPr lvl="0"/>
            <a:r>
              <a:rPr lang="en-US" sz="2000" dirty="0"/>
              <a:t>Public and stakeholder understanding of energy systems</a:t>
            </a:r>
          </a:p>
          <a:p>
            <a:pPr lvl="0"/>
            <a:r>
              <a:rPr lang="en-US" sz="2000" dirty="0"/>
              <a:t>Longer‑term faculty, facility, and workforce pipeline planning</a:t>
            </a:r>
          </a:p>
          <a:p>
            <a:endParaRPr lang="en-US" sz="2000" dirty="0"/>
          </a:p>
        </p:txBody>
      </p:sp>
      <p:sp>
        <p:nvSpPr>
          <p:cNvPr id="6" name="Content Placeholder 2">
            <a:extLst>
              <a:ext uri="{FF2B5EF4-FFF2-40B4-BE49-F238E27FC236}">
                <a16:creationId xmlns:a16="http://schemas.microsoft.com/office/drawing/2014/main" id="{1C73B2E7-BC30-EF9A-03F8-9E72057483CC}"/>
              </a:ext>
            </a:extLst>
          </p:cNvPr>
          <p:cNvSpPr txBox="1">
            <a:spLocks/>
          </p:cNvSpPr>
          <p:nvPr/>
        </p:nvSpPr>
        <p:spPr>
          <a:xfrm>
            <a:off x="652707" y="5756354"/>
            <a:ext cx="5002421" cy="87501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dirty="0"/>
              <a:t>Key Message:</a:t>
            </a:r>
            <a:br>
              <a:rPr lang="en-US" dirty="0"/>
            </a:br>
            <a:r>
              <a:rPr lang="en-US" dirty="0"/>
              <a:t>Workforce readiness is Iowa’s strongest asset, with manageable gaps.</a:t>
            </a:r>
          </a:p>
          <a:p>
            <a:endParaRPr lang="en-US" dirty="0"/>
          </a:p>
        </p:txBody>
      </p:sp>
    </p:spTree>
    <p:extLst>
      <p:ext uri="{BB962C8B-B14F-4D97-AF65-F5344CB8AC3E}">
        <p14:creationId xmlns:p14="http://schemas.microsoft.com/office/powerpoint/2010/main" val="3702401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8BD99-A320-9232-AB38-89DE830D89C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7873F0-9ACB-AFB9-D340-0A14BE662BCE}"/>
              </a:ext>
            </a:extLst>
          </p:cNvPr>
          <p:cNvSpPr>
            <a:spLocks noGrp="1"/>
          </p:cNvSpPr>
          <p:nvPr>
            <p:ph idx="1"/>
          </p:nvPr>
        </p:nvSpPr>
        <p:spPr>
          <a:xfrm>
            <a:off x="360309" y="1230248"/>
            <a:ext cx="5141082" cy="4585936"/>
          </a:xfrm>
        </p:spPr>
        <p:txBody>
          <a:bodyPr>
            <a:normAutofit/>
          </a:bodyPr>
          <a:lstStyle/>
          <a:p>
            <a:pPr marL="0" indent="0">
              <a:buNone/>
            </a:pPr>
            <a:r>
              <a:rPr lang="en-US" sz="2800" b="1" dirty="0"/>
              <a:t>Combined Takeaway</a:t>
            </a:r>
            <a:endParaRPr lang="en-US" sz="2800" dirty="0"/>
          </a:p>
          <a:p>
            <a:pPr marL="0" indent="0">
              <a:buNone/>
            </a:pPr>
            <a:r>
              <a:rPr lang="en-US" sz="2000" b="1" dirty="0"/>
              <a:t>Workforce strategy must lead SMR deployment</a:t>
            </a:r>
            <a:endParaRPr lang="en-US" sz="2000" dirty="0"/>
          </a:p>
          <a:p>
            <a:pPr lvl="0"/>
            <a:r>
              <a:rPr lang="en-US" sz="2000" dirty="0"/>
              <a:t>Early planning matters more than workforce size</a:t>
            </a:r>
          </a:p>
          <a:p>
            <a:pPr lvl="0"/>
            <a:r>
              <a:rPr lang="en-US" sz="2000" dirty="0"/>
              <a:t>Reskilling existing energy workers is essential</a:t>
            </a:r>
          </a:p>
          <a:p>
            <a:r>
              <a:rPr lang="en-US" sz="2000" dirty="0"/>
              <a:t>Education, licensing, and siting decisions must align, not duplicate</a:t>
            </a:r>
          </a:p>
          <a:p>
            <a:pPr lvl="0"/>
            <a:r>
              <a:rPr lang="en-US" sz="2000" dirty="0"/>
              <a:t>This holds across state boundaries</a:t>
            </a:r>
          </a:p>
          <a:p>
            <a:endParaRPr lang="en-US" sz="2800" dirty="0"/>
          </a:p>
        </p:txBody>
      </p:sp>
      <p:sp>
        <p:nvSpPr>
          <p:cNvPr id="4" name="Title 1">
            <a:extLst>
              <a:ext uri="{FF2B5EF4-FFF2-40B4-BE49-F238E27FC236}">
                <a16:creationId xmlns:a16="http://schemas.microsoft.com/office/drawing/2014/main" id="{5DA5909E-C42B-49BC-97BA-BCC3A4B1E224}"/>
              </a:ext>
            </a:extLst>
          </p:cNvPr>
          <p:cNvSpPr txBox="1">
            <a:spLocks/>
          </p:cNvSpPr>
          <p:nvPr/>
        </p:nvSpPr>
        <p:spPr bwMode="black">
          <a:xfrm>
            <a:off x="2231136" y="140678"/>
            <a:ext cx="7729728" cy="759654"/>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en-US" dirty="0"/>
              <a:t>Synthesis</a:t>
            </a:r>
          </a:p>
        </p:txBody>
      </p:sp>
      <p:sp>
        <p:nvSpPr>
          <p:cNvPr id="2" name="Content Placeholder 2">
            <a:extLst>
              <a:ext uri="{FF2B5EF4-FFF2-40B4-BE49-F238E27FC236}">
                <a16:creationId xmlns:a16="http://schemas.microsoft.com/office/drawing/2014/main" id="{C2AEBB00-A583-8BAB-016D-3C7D4DECE28A}"/>
              </a:ext>
            </a:extLst>
          </p:cNvPr>
          <p:cNvSpPr txBox="1">
            <a:spLocks/>
          </p:cNvSpPr>
          <p:nvPr/>
        </p:nvSpPr>
        <p:spPr>
          <a:xfrm>
            <a:off x="5501391" y="1738859"/>
            <a:ext cx="6330300" cy="4407241"/>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sz="2400" b="1" dirty="0"/>
              <a:t>Implications for the Task Force</a:t>
            </a:r>
          </a:p>
          <a:p>
            <a:r>
              <a:rPr lang="en-US" sz="2000" dirty="0"/>
              <a:t>Workforce readiness can move forward without committing to deployment</a:t>
            </a:r>
          </a:p>
          <a:p>
            <a:r>
              <a:rPr lang="en-US" sz="2000" dirty="0"/>
              <a:t>Preparation logically comes before siting or technology decisions</a:t>
            </a:r>
          </a:p>
          <a:p>
            <a:r>
              <a:rPr lang="en-US" sz="2000" dirty="0"/>
              <a:t>Cross‑training is a practical, near‑term action</a:t>
            </a:r>
          </a:p>
        </p:txBody>
      </p:sp>
      <p:sp>
        <p:nvSpPr>
          <p:cNvPr id="5" name="Content Placeholder 2">
            <a:extLst>
              <a:ext uri="{FF2B5EF4-FFF2-40B4-BE49-F238E27FC236}">
                <a16:creationId xmlns:a16="http://schemas.microsoft.com/office/drawing/2014/main" id="{D2191559-726D-5FFD-FB4A-C97F92961017}"/>
              </a:ext>
            </a:extLst>
          </p:cNvPr>
          <p:cNvSpPr txBox="1">
            <a:spLocks/>
          </p:cNvSpPr>
          <p:nvPr/>
        </p:nvSpPr>
        <p:spPr>
          <a:xfrm>
            <a:off x="826879" y="5378675"/>
            <a:ext cx="5002421" cy="875018"/>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dirty="0"/>
              <a:t>Key Message:</a:t>
            </a:r>
            <a:br>
              <a:rPr lang="en-US" dirty="0"/>
            </a:br>
            <a:r>
              <a:rPr lang="en-US" dirty="0"/>
              <a:t>Readiness preserves flexibility and builds credibility.</a:t>
            </a:r>
          </a:p>
          <a:p>
            <a:endParaRPr lang="en-US" dirty="0"/>
          </a:p>
        </p:txBody>
      </p:sp>
    </p:spTree>
    <p:extLst>
      <p:ext uri="{BB962C8B-B14F-4D97-AF65-F5344CB8AC3E}">
        <p14:creationId xmlns:p14="http://schemas.microsoft.com/office/powerpoint/2010/main" val="4233858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0B5B1C-1776-A261-A447-FE061E55CB5D}"/>
              </a:ext>
            </a:extLst>
          </p:cNvPr>
          <p:cNvSpPr>
            <a:spLocks noGrp="1"/>
          </p:cNvSpPr>
          <p:nvPr>
            <p:ph idx="1"/>
          </p:nvPr>
        </p:nvSpPr>
        <p:spPr>
          <a:xfrm>
            <a:off x="826878" y="1690986"/>
            <a:ext cx="4866351" cy="3101983"/>
          </a:xfrm>
        </p:spPr>
        <p:txBody>
          <a:bodyPr>
            <a:normAutofit/>
          </a:bodyPr>
          <a:lstStyle/>
          <a:p>
            <a:pPr marL="0" indent="0">
              <a:buNone/>
            </a:pPr>
            <a:r>
              <a:rPr lang="en-US" sz="2400" dirty="0"/>
              <a:t>Where We Are</a:t>
            </a:r>
          </a:p>
          <a:p>
            <a:pPr lvl="0"/>
            <a:r>
              <a:rPr lang="en-US" sz="2000" dirty="0"/>
              <a:t>Iowa workforce and readiness baseline established</a:t>
            </a:r>
          </a:p>
          <a:p>
            <a:pPr lvl="0"/>
            <a:r>
              <a:rPr lang="en-US" sz="2000" dirty="0"/>
              <a:t>Labor, education, and industry engagement completed</a:t>
            </a:r>
          </a:p>
          <a:p>
            <a:pPr lvl="0"/>
            <a:r>
              <a:rPr lang="en-US" sz="2000" dirty="0"/>
              <a:t>Key strengths and gaps identified</a:t>
            </a:r>
          </a:p>
          <a:p>
            <a:endParaRPr lang="en-US" sz="2000" dirty="0"/>
          </a:p>
        </p:txBody>
      </p:sp>
      <p:sp>
        <p:nvSpPr>
          <p:cNvPr id="4" name="Title 1">
            <a:extLst>
              <a:ext uri="{FF2B5EF4-FFF2-40B4-BE49-F238E27FC236}">
                <a16:creationId xmlns:a16="http://schemas.microsoft.com/office/drawing/2014/main" id="{14F48F8A-93D7-7B84-4EE8-C9BE3F9922AE}"/>
              </a:ext>
            </a:extLst>
          </p:cNvPr>
          <p:cNvSpPr txBox="1">
            <a:spLocks/>
          </p:cNvSpPr>
          <p:nvPr/>
        </p:nvSpPr>
        <p:spPr bwMode="black">
          <a:xfrm>
            <a:off x="2231136" y="140678"/>
            <a:ext cx="7729728" cy="759654"/>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en-US" dirty="0"/>
              <a:t>Summary &amp; What Comes Next </a:t>
            </a:r>
          </a:p>
        </p:txBody>
      </p:sp>
      <p:sp>
        <p:nvSpPr>
          <p:cNvPr id="5" name="Content Placeholder 2">
            <a:extLst>
              <a:ext uri="{FF2B5EF4-FFF2-40B4-BE49-F238E27FC236}">
                <a16:creationId xmlns:a16="http://schemas.microsoft.com/office/drawing/2014/main" id="{4AB5E9A0-A046-123F-4DC6-701A50F88DFB}"/>
              </a:ext>
            </a:extLst>
          </p:cNvPr>
          <p:cNvSpPr txBox="1">
            <a:spLocks/>
          </p:cNvSpPr>
          <p:nvPr/>
        </p:nvSpPr>
        <p:spPr>
          <a:xfrm>
            <a:off x="6498771" y="1690986"/>
            <a:ext cx="4866351" cy="3101983"/>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sz="2400" dirty="0"/>
              <a:t>What Comes Next</a:t>
            </a:r>
            <a:endParaRPr lang="en-US" sz="2800" dirty="0"/>
          </a:p>
          <a:p>
            <a:pPr lvl="0"/>
            <a:r>
              <a:rPr lang="en-US" sz="2000" dirty="0"/>
              <a:t>Examine beyond Iowa: </a:t>
            </a:r>
            <a:endParaRPr lang="en-US" sz="2400" dirty="0"/>
          </a:p>
          <a:p>
            <a:pPr lvl="1"/>
            <a:r>
              <a:rPr lang="en-US" sz="1800" dirty="0"/>
              <a:t>Other state approaches</a:t>
            </a:r>
            <a:endParaRPr lang="en-US" sz="2000" dirty="0"/>
          </a:p>
          <a:p>
            <a:pPr lvl="1"/>
            <a:r>
              <a:rPr lang="en-US" sz="1800" dirty="0"/>
              <a:t>Technology‑neutral SMR considerations</a:t>
            </a:r>
            <a:endParaRPr lang="en-US" sz="2000" dirty="0"/>
          </a:p>
          <a:p>
            <a:pPr lvl="1"/>
            <a:r>
              <a:rPr lang="en-US" sz="1800" dirty="0"/>
              <a:t>Deployment scenarios and timelines</a:t>
            </a:r>
            <a:endParaRPr lang="en-US" sz="2000" dirty="0"/>
          </a:p>
          <a:p>
            <a:endParaRPr lang="en-US" sz="2000" dirty="0"/>
          </a:p>
        </p:txBody>
      </p:sp>
      <p:sp>
        <p:nvSpPr>
          <p:cNvPr id="6" name="Content Placeholder 2">
            <a:extLst>
              <a:ext uri="{FF2B5EF4-FFF2-40B4-BE49-F238E27FC236}">
                <a16:creationId xmlns:a16="http://schemas.microsoft.com/office/drawing/2014/main" id="{F72697B2-4BD2-0812-7C43-7262BAACE9DE}"/>
              </a:ext>
            </a:extLst>
          </p:cNvPr>
          <p:cNvSpPr txBox="1">
            <a:spLocks/>
          </p:cNvSpPr>
          <p:nvPr/>
        </p:nvSpPr>
        <p:spPr>
          <a:xfrm>
            <a:off x="826878" y="4213528"/>
            <a:ext cx="6276051" cy="1158882"/>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dirty="0"/>
              <a:t>Closing Message</a:t>
            </a:r>
          </a:p>
          <a:p>
            <a:pPr marL="0" indent="0">
              <a:buNone/>
            </a:pPr>
            <a:r>
              <a:rPr lang="en-US" dirty="0"/>
              <a:t>This phase established Iowa’s foundation.</a:t>
            </a:r>
            <a:br>
              <a:rPr lang="en-US" dirty="0"/>
            </a:br>
            <a:r>
              <a:rPr lang="en-US" dirty="0"/>
              <a:t>The next phase broadens the lens—without changing the conclusion.</a:t>
            </a:r>
          </a:p>
          <a:p>
            <a:endParaRPr lang="en-US" dirty="0"/>
          </a:p>
        </p:txBody>
      </p:sp>
    </p:spTree>
    <p:extLst>
      <p:ext uri="{BB962C8B-B14F-4D97-AF65-F5344CB8AC3E}">
        <p14:creationId xmlns:p14="http://schemas.microsoft.com/office/powerpoint/2010/main" val="60602386"/>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D0265D9C8320644B26F99052C4BB7A7" ma:contentTypeVersion="22" ma:contentTypeDescription="Create a new document." ma:contentTypeScope="" ma:versionID="fbeac89a1f9ad4107a40236bc544f989">
  <xsd:schema xmlns:xsd="http://www.w3.org/2001/XMLSchema" xmlns:xs="http://www.w3.org/2001/XMLSchema" xmlns:p="http://schemas.microsoft.com/office/2006/metadata/properties" xmlns:ns2="d2cbfc94-a69a-4175-9de2-749d5ca1cf7f" xmlns:ns3="1d9aa3b6-f5fb-4571-8701-56f20689897b" targetNamespace="http://schemas.microsoft.com/office/2006/metadata/properties" ma:root="true" ma:fieldsID="9acd476a6f27c9420c6e0f347fc76199" ns2:_="" ns3:_="">
    <xsd:import namespace="d2cbfc94-a69a-4175-9de2-749d5ca1cf7f"/>
    <xsd:import namespace="1d9aa3b6-f5fb-4571-8701-56f20689897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Notes" minOccurs="0"/>
                <xsd:element ref="ns2:Source" minOccurs="0"/>
                <xsd:element ref="ns2:MediaServiceBillingMetadata" minOccurs="0"/>
                <xsd:element ref="ns2:Archived_x003f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cbfc94-a69a-4175-9de2-749d5ca1cf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73c2f1c-0c45-49b9-b292-96ca38f5026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Notes" ma:index="26" nillable="true" ma:displayName="Notes" ma:format="Dropdown" ma:internalName="Notes">
      <xsd:simpleType>
        <xsd:restriction base="dms:Text">
          <xsd:maxLength value="255"/>
        </xsd:restriction>
      </xsd:simpleType>
    </xsd:element>
    <xsd:element name="Source" ma:index="27" nillable="true" ma:displayName="Source" ma:format="Hyperlink" ma:internalName="Sourc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BillingMetadata" ma:index="28" nillable="true" ma:displayName="MediaServiceBillingMetadata" ma:hidden="true" ma:internalName="MediaServiceBillingMetadata" ma:readOnly="true">
      <xsd:simpleType>
        <xsd:restriction base="dms:Note"/>
      </xsd:simpleType>
    </xsd:element>
    <xsd:element name="Archived_x003f_" ma:index="29" nillable="true" ma:displayName="Archived?" ma:default="0" ma:format="Dropdown" ma:internalName="Archived_x003f_">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d9aa3b6-f5fb-4571-8701-56f20689897b"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6d208dc-b9ed-48a1-9bb4-1354ef616089}" ma:internalName="TaxCatchAll" ma:showField="CatchAllData" ma:web="1d9aa3b6-f5fb-4571-8701-56f2068989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d9aa3b6-f5fb-4571-8701-56f20689897b" xsi:nil="true"/>
    <Archived_x003f_ xmlns="d2cbfc94-a69a-4175-9de2-749d5ca1cf7f">false</Archived_x003f_>
    <lcf76f155ced4ddcb4097134ff3c332f xmlns="d2cbfc94-a69a-4175-9de2-749d5ca1cf7f">
      <Terms xmlns="http://schemas.microsoft.com/office/infopath/2007/PartnerControls"/>
    </lcf76f155ced4ddcb4097134ff3c332f>
    <Notes xmlns="d2cbfc94-a69a-4175-9de2-749d5ca1cf7f" xsi:nil="true"/>
    <Source xmlns="d2cbfc94-a69a-4175-9de2-749d5ca1cf7f">
      <Url xsi:nil="true"/>
      <Description xsi:nil="true"/>
    </Source>
  </documentManagement>
</p:properties>
</file>

<file path=customXml/itemProps1.xml><?xml version="1.0" encoding="utf-8"?>
<ds:datastoreItem xmlns:ds="http://schemas.openxmlformats.org/officeDocument/2006/customXml" ds:itemID="{92092889-D7AD-4229-B4C9-7526D3C1C9A5}"/>
</file>

<file path=customXml/itemProps2.xml><?xml version="1.0" encoding="utf-8"?>
<ds:datastoreItem xmlns:ds="http://schemas.openxmlformats.org/officeDocument/2006/customXml" ds:itemID="{44580DA3-8D8C-46F2-A067-45EE9BC800B5}"/>
</file>

<file path=customXml/itemProps3.xml><?xml version="1.0" encoding="utf-8"?>
<ds:datastoreItem xmlns:ds="http://schemas.openxmlformats.org/officeDocument/2006/customXml" ds:itemID="{F8BFA8C5-4C0A-4330-B0A6-61020931EC67}"/>
</file>

<file path=docProps/app.xml><?xml version="1.0" encoding="utf-8"?>
<Properties xmlns="http://schemas.openxmlformats.org/officeDocument/2006/extended-properties" xmlns:vt="http://schemas.openxmlformats.org/officeDocument/2006/docPropsVTypes">
  <Template>Parcel</Template>
  <TotalTime>600</TotalTime>
  <Words>2594</Words>
  <Application>Microsoft Macintosh PowerPoint</Application>
  <PresentationFormat>Widescreen</PresentationFormat>
  <Paragraphs>237</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Arial</vt:lpstr>
      <vt:lpstr>Gill Sans MT</vt:lpstr>
      <vt:lpstr>Parcel</vt:lpstr>
      <vt:lpstr>Introduction &amp; Purpose</vt:lpstr>
      <vt:lpstr>Scope of Work Completed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William Boyer</dc:creator>
  <cp:lastModifiedBy>William Boyer</cp:lastModifiedBy>
  <cp:revision>8</cp:revision>
  <dcterms:created xsi:type="dcterms:W3CDTF">2026-04-15T00:29:47Z</dcterms:created>
  <dcterms:modified xsi:type="dcterms:W3CDTF">2026-04-19T22:57:11Z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0x010100AD0265D9C8320644B26F99052C4BB7A7</vt:lpwstr>
  </property>
</Properties>
</file>