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9"/>
  </p:notesMasterIdLst>
  <p:sldIdLst>
    <p:sldId id="2147475389" r:id="rId6"/>
    <p:sldId id="2147481397" r:id="rId7"/>
    <p:sldId id="2147475521" r:id="rId8"/>
    <p:sldId id="2147475394" r:id="rId9"/>
    <p:sldId id="501" r:id="rId10"/>
    <p:sldId id="2147481403" r:id="rId11"/>
    <p:sldId id="2147475522" r:id="rId12"/>
    <p:sldId id="2147481391" r:id="rId13"/>
    <p:sldId id="2147481401" r:id="rId14"/>
    <p:sldId id="2147481402" r:id="rId15"/>
    <p:sldId id="2147481399" r:id="rId16"/>
    <p:sldId id="2147481398" r:id="rId17"/>
    <p:sldId id="2147475392" r:id="rId18"/>
  </p:sldIdLst>
  <p:sldSz cx="12192000" cy="6858000"/>
  <p:notesSz cx="66675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CBE968-C14F-FD60-4A97-2117E5B6F0BF}" name="Brown, Annika" initials="BA" userId="S::annbrown@oed.in.gov::c7aef51b-ebd2-4bea-ba60-53efae314b80" providerId="AD"/>
  <p188:author id="{5C7C9D86-5DB5-1931-F210-38FD1B6B5D98}" name="Becca Gillespie" initials="BG" userId="S::Becca@energysystemsnetwork.com::63341965-80cd-4d13-a9f1-606a5f56cf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74A7"/>
    <a:srgbClr val="5D9900"/>
    <a:srgbClr val="8DC73F"/>
    <a:srgbClr val="008AC0"/>
    <a:srgbClr val="E5ECEF"/>
    <a:srgbClr val="383F5C"/>
    <a:srgbClr val="20577F"/>
    <a:srgbClr val="005D93"/>
    <a:srgbClr val="F5D4E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FAA7A4-D19B-95B9-9083-1E090C22A56B}" v="54" dt="2026-04-16T12:46:12.1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92072" autoAdjust="0"/>
  </p:normalViewPr>
  <p:slideViewPr>
    <p:cSldViewPr snapToGrid="0">
      <p:cViewPr varScale="1">
        <p:scale>
          <a:sx n="143" d="100"/>
          <a:sy n="143" d="100"/>
        </p:scale>
        <p:origin x="5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ca Gillespie" userId="63341965-80cd-4d13-a9f1-606a5f56cfab" providerId="ADAL" clId="{1E83C596-B7F8-4754-B2E4-A6141D4467E4}"/>
    <pc:docChg chg="undo custSel addSld delSld modSld">
      <pc:chgData name="Becca Gillespie" userId="63341965-80cd-4d13-a9f1-606a5f56cfab" providerId="ADAL" clId="{1E83C596-B7F8-4754-B2E4-A6141D4467E4}" dt="2026-04-07T17:29:53.074" v="452" actId="47"/>
      <pc:docMkLst>
        <pc:docMk/>
      </pc:docMkLst>
      <pc:sldChg chg="modSp mod modNotesTx">
        <pc:chgData name="Becca Gillespie" userId="63341965-80cd-4d13-a9f1-606a5f56cfab" providerId="ADAL" clId="{1E83C596-B7F8-4754-B2E4-A6141D4467E4}" dt="2026-04-06T13:28:35.665" v="442" actId="20577"/>
        <pc:sldMkLst>
          <pc:docMk/>
          <pc:sldMk cId="523330368" sldId="501"/>
        </pc:sldMkLst>
        <pc:spChg chg="mod">
          <ac:chgData name="Becca Gillespie" userId="63341965-80cd-4d13-a9f1-606a5f56cfab" providerId="ADAL" clId="{1E83C596-B7F8-4754-B2E4-A6141D4467E4}" dt="2026-04-06T12:29:33.667" v="332" actId="403"/>
          <ac:spMkLst>
            <pc:docMk/>
            <pc:sldMk cId="523330368" sldId="501"/>
            <ac:spMk id="2" creationId="{00000000-0000-0000-0000-000000000000}"/>
          </ac:spMkLst>
        </pc:spChg>
        <pc:spChg chg="mod">
          <ac:chgData name="Becca Gillespie" userId="63341965-80cd-4d13-a9f1-606a5f56cfab" providerId="ADAL" clId="{1E83C596-B7F8-4754-B2E4-A6141D4467E4}" dt="2026-04-06T13:28:35.665" v="442" actId="20577"/>
          <ac:spMkLst>
            <pc:docMk/>
            <pc:sldMk cId="523330368" sldId="501"/>
            <ac:spMk id="3" creationId="{00000000-0000-0000-0000-000000000000}"/>
          </ac:spMkLst>
        </pc:spChg>
      </pc:sldChg>
      <pc:sldChg chg="modSp mod">
        <pc:chgData name="Becca Gillespie" userId="63341965-80cd-4d13-a9f1-606a5f56cfab" providerId="ADAL" clId="{1E83C596-B7F8-4754-B2E4-A6141D4467E4}" dt="2026-04-06T12:26:14.687" v="228" actId="6549"/>
        <pc:sldMkLst>
          <pc:docMk/>
          <pc:sldMk cId="1992932839" sldId="2147475521"/>
        </pc:sldMkLst>
        <pc:spChg chg="mod">
          <ac:chgData name="Becca Gillespie" userId="63341965-80cd-4d13-a9f1-606a5f56cfab" providerId="ADAL" clId="{1E83C596-B7F8-4754-B2E4-A6141D4467E4}" dt="2026-04-06T12:26:14.687" v="228" actId="6549"/>
          <ac:spMkLst>
            <pc:docMk/>
            <pc:sldMk cId="1992932839" sldId="2147475521"/>
            <ac:spMk id="4" creationId="{D185DD2B-CF3A-1CCD-38E4-369628829CDD}"/>
          </ac:spMkLst>
        </pc:spChg>
      </pc:sldChg>
      <pc:sldChg chg="add">
        <pc:chgData name="Becca Gillespie" userId="63341965-80cd-4d13-a9f1-606a5f56cfab" providerId="ADAL" clId="{1E83C596-B7F8-4754-B2E4-A6141D4467E4}" dt="2026-04-07T17:29:51.441" v="451"/>
        <pc:sldMkLst>
          <pc:docMk/>
          <pc:sldMk cId="3175029518" sldId="2147481397"/>
        </pc:sldMkLst>
      </pc:sldChg>
    </pc:docChg>
  </pc:docChgLst>
  <pc:docChgLst>
    <pc:chgData name="ckryderreid@energysystemsnetwork.com" userId="S::urn:spo:guest#ckryderreid@energysystemsnetwork.com::" providerId="AD" clId="Web-{38FAA7A4-D19B-95B9-9083-1E090C22A56B}"/>
    <pc:docChg chg="modSld">
      <pc:chgData name="ckryderreid@energysystemsnetwork.com" userId="S::urn:spo:guest#ckryderreid@energysystemsnetwork.com::" providerId="AD" clId="Web-{38FAA7A4-D19B-95B9-9083-1E090C22A56B}" dt="2026-04-16T12:46:12.111" v="50" actId="20577"/>
      <pc:docMkLst>
        <pc:docMk/>
      </pc:docMkLst>
      <pc:sldChg chg="modSp">
        <pc:chgData name="ckryderreid@energysystemsnetwork.com" userId="S::urn:spo:guest#ckryderreid@energysystemsnetwork.com::" providerId="AD" clId="Web-{38FAA7A4-D19B-95B9-9083-1E090C22A56B}" dt="2026-04-16T12:32:56.151" v="9" actId="20577"/>
        <pc:sldMkLst>
          <pc:docMk/>
          <pc:sldMk cId="523330368" sldId="501"/>
        </pc:sldMkLst>
        <pc:spChg chg="mod">
          <ac:chgData name="ckryderreid@energysystemsnetwork.com" userId="S::urn:spo:guest#ckryderreid@energysystemsnetwork.com::" providerId="AD" clId="Web-{38FAA7A4-D19B-95B9-9083-1E090C22A56B}" dt="2026-04-16T12:32:56.151" v="9" actId="20577"/>
          <ac:spMkLst>
            <pc:docMk/>
            <pc:sldMk cId="523330368" sldId="501"/>
            <ac:spMk id="3" creationId="{00000000-0000-0000-0000-000000000000}"/>
          </ac:spMkLst>
        </pc:spChg>
      </pc:sldChg>
      <pc:sldChg chg="modSp">
        <pc:chgData name="ckryderreid@energysystemsnetwork.com" userId="S::urn:spo:guest#ckryderreid@energysystemsnetwork.com::" providerId="AD" clId="Web-{38FAA7A4-D19B-95B9-9083-1E090C22A56B}" dt="2026-04-16T12:32:31.745" v="2" actId="20577"/>
        <pc:sldMkLst>
          <pc:docMk/>
          <pc:sldMk cId="1992932839" sldId="2147475521"/>
        </pc:sldMkLst>
        <pc:spChg chg="mod">
          <ac:chgData name="ckryderreid@energysystemsnetwork.com" userId="S::urn:spo:guest#ckryderreid@energysystemsnetwork.com::" providerId="AD" clId="Web-{38FAA7A4-D19B-95B9-9083-1E090C22A56B}" dt="2026-04-16T12:32:31.745" v="2" actId="20577"/>
          <ac:spMkLst>
            <pc:docMk/>
            <pc:sldMk cId="1992932839" sldId="2147475521"/>
            <ac:spMk id="4" creationId="{D185DD2B-CF3A-1CCD-38E4-369628829CDD}"/>
          </ac:spMkLst>
        </pc:spChg>
      </pc:sldChg>
      <pc:sldChg chg="modSp">
        <pc:chgData name="ckryderreid@energysystemsnetwork.com" userId="S::urn:spo:guest#ckryderreid@energysystemsnetwork.com::" providerId="AD" clId="Web-{38FAA7A4-D19B-95B9-9083-1E090C22A56B}" dt="2026-04-16T12:46:12.111" v="50" actId="20577"/>
        <pc:sldMkLst>
          <pc:docMk/>
          <pc:sldMk cId="3625737317" sldId="2147481399"/>
        </pc:sldMkLst>
        <pc:spChg chg="mod">
          <ac:chgData name="ckryderreid@energysystemsnetwork.com" userId="S::urn:spo:guest#ckryderreid@energysystemsnetwork.com::" providerId="AD" clId="Web-{38FAA7A4-D19B-95B9-9083-1E090C22A56B}" dt="2026-04-16T12:34:18.744" v="34" actId="20577"/>
          <ac:spMkLst>
            <pc:docMk/>
            <pc:sldMk cId="3625737317" sldId="2147481399"/>
            <ac:spMk id="13" creationId="{EB2C71C6-75D2-D330-DC08-AB58261158A4}"/>
          </ac:spMkLst>
        </pc:spChg>
        <pc:spChg chg="mod">
          <ac:chgData name="ckryderreid@energysystemsnetwork.com" userId="S::urn:spo:guest#ckryderreid@energysystemsnetwork.com::" providerId="AD" clId="Web-{38FAA7A4-D19B-95B9-9083-1E090C22A56B}" dt="2026-04-16T12:45:54.440" v="42" actId="20577"/>
          <ac:spMkLst>
            <pc:docMk/>
            <pc:sldMk cId="3625737317" sldId="2147481399"/>
            <ac:spMk id="16" creationId="{63B9A960-7F8D-99F7-A28F-06CCFFD51B13}"/>
          </ac:spMkLst>
        </pc:spChg>
        <pc:spChg chg="mod">
          <ac:chgData name="ckryderreid@energysystemsnetwork.com" userId="S::urn:spo:guest#ckryderreid@energysystemsnetwork.com::" providerId="AD" clId="Web-{38FAA7A4-D19B-95B9-9083-1E090C22A56B}" dt="2026-04-16T12:46:12.111" v="50" actId="20577"/>
          <ac:spMkLst>
            <pc:docMk/>
            <pc:sldMk cId="3625737317" sldId="2147481399"/>
            <ac:spMk id="18" creationId="{1D873170-ECFF-A205-B263-546F30B57E9D}"/>
          </ac:spMkLst>
        </pc:spChg>
      </pc:sldChg>
      <pc:sldChg chg="modSp">
        <pc:chgData name="ckryderreid@energysystemsnetwork.com" userId="S::urn:spo:guest#ckryderreid@energysystemsnetwork.com::" providerId="AD" clId="Web-{38FAA7A4-D19B-95B9-9083-1E090C22A56B}" dt="2026-04-16T12:34:01.307" v="27" actId="20577"/>
        <pc:sldMkLst>
          <pc:docMk/>
          <pc:sldMk cId="621720378" sldId="2147481403"/>
        </pc:sldMkLst>
        <pc:spChg chg="mod">
          <ac:chgData name="ckryderreid@energysystemsnetwork.com" userId="S::urn:spo:guest#ckryderreid@energysystemsnetwork.com::" providerId="AD" clId="Web-{38FAA7A4-D19B-95B9-9083-1E090C22A56B}" dt="2026-04-16T12:34:01.307" v="27" actId="20577"/>
          <ac:spMkLst>
            <pc:docMk/>
            <pc:sldMk cId="621720378" sldId="2147481403"/>
            <ac:spMk id="3" creationId="{84300F1C-1770-BBCE-5D9E-07DC4FD2988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35849"/>
          </a:xfrm>
          <a:prstGeom prst="rect">
            <a:avLst/>
          </a:prstGeom>
        </p:spPr>
        <p:txBody>
          <a:bodyPr vert="horz" lIns="87737" tIns="43868" rIns="87737" bIns="438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707" y="0"/>
            <a:ext cx="2889250" cy="435849"/>
          </a:xfrm>
          <a:prstGeom prst="rect">
            <a:avLst/>
          </a:prstGeom>
        </p:spPr>
        <p:txBody>
          <a:bodyPr vert="horz" lIns="87737" tIns="43868" rIns="87737" bIns="43868" rtlCol="0"/>
          <a:lstStyle>
            <a:lvl1pPr algn="r">
              <a:defRPr sz="1200"/>
            </a:lvl1pPr>
          </a:lstStyle>
          <a:p>
            <a:fld id="{E82F59EC-FE6A-4E4A-97B9-9BF3E5ABC3B8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7075" y="1085850"/>
            <a:ext cx="5213350" cy="2932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737" tIns="43868" rIns="87737" bIns="438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180522"/>
            <a:ext cx="5334000" cy="3420428"/>
          </a:xfrm>
          <a:prstGeom prst="rect">
            <a:avLst/>
          </a:prstGeom>
        </p:spPr>
        <p:txBody>
          <a:bodyPr vert="horz" lIns="87737" tIns="43868" rIns="87737" bIns="438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3"/>
            <a:ext cx="2889250" cy="435848"/>
          </a:xfrm>
          <a:prstGeom prst="rect">
            <a:avLst/>
          </a:prstGeom>
        </p:spPr>
        <p:txBody>
          <a:bodyPr vert="horz" lIns="87737" tIns="43868" rIns="87737" bIns="438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707" y="8250953"/>
            <a:ext cx="2889250" cy="435848"/>
          </a:xfrm>
          <a:prstGeom prst="rect">
            <a:avLst/>
          </a:prstGeom>
        </p:spPr>
        <p:txBody>
          <a:bodyPr vert="horz" lIns="87737" tIns="43868" rIns="87737" bIns="43868" rtlCol="0" anchor="b"/>
          <a:lstStyle>
            <a:lvl1pPr algn="r">
              <a:defRPr sz="1200"/>
            </a:lvl1pPr>
          </a:lstStyle>
          <a:p>
            <a:fld id="{A0EC85FD-1F34-774A-A2B5-A81E1B59E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9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C3C67-10AA-FB8E-F12F-0605A24A7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E0AC81-A734-D661-BFCC-A99CF89783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9A5EFD-D339-B4D6-317D-8827113A3E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Logistics</a:t>
            </a:r>
          </a:p>
          <a:p>
            <a:pPr marL="171450" indent="-171450">
              <a:buFontTx/>
              <a:buChar char="-"/>
            </a:pPr>
            <a:r>
              <a:rPr lang="en-US" dirty="0"/>
              <a:t>Comments welcome now or later on topics</a:t>
            </a:r>
          </a:p>
          <a:p>
            <a:pPr marL="171450" indent="-171450">
              <a:buFontTx/>
              <a:buChar char="-"/>
            </a:pPr>
            <a:r>
              <a:rPr lang="en-US" dirty="0"/>
              <a:t>We’ll be reaching out to all…</a:t>
            </a:r>
          </a:p>
          <a:p>
            <a:pPr marL="171450" indent="-171450">
              <a:buFontTx/>
              <a:buChar char="-"/>
            </a:pPr>
            <a:r>
              <a:rPr lang="en-US" dirty="0"/>
              <a:t>Please let us know if you want </a:t>
            </a:r>
            <a:r>
              <a:rPr lang="en-US"/>
              <a:t>to talk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B4E7B-CF71-820E-21D8-99BB341757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C85FD-1F34-774A-A2B5-A81E1B59EC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87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C85FD-1F34-774A-A2B5-A81E1B59EC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40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173370" indent="-17337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2321">
              <a:defRPr/>
            </a:pPr>
            <a:fld id="{1003DC01-70FD-694B-8512-42DFBE14BF9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321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01284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ED566-ACE5-798C-1554-0B45C7C40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D27F2A-80D0-008A-CDE2-49BC90ECBE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5C2C36-9349-BD8D-0CA7-B2BF8C48DC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173370" indent="-17337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B3150-4AAE-52AE-0321-910DF91468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2321">
              <a:defRPr/>
            </a:pPr>
            <a:fld id="{1003DC01-70FD-694B-8512-42DFBE14BF9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321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26565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26D94-CD0E-C2D7-2686-C64F8A6A5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39740F-1857-486C-2B41-F8EEC87091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515B1B-8CC5-A0D4-B3DB-6B4950DAEE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70" indent="-173370">
              <a:buFont typeface="Arial" panose="020B0604020202020204" pitchFamily="34" charset="0"/>
              <a:buChar char="•"/>
            </a:pPr>
            <a:r>
              <a:rPr lang="en-US" dirty="0"/>
              <a:t>There</a:t>
            </a:r>
            <a:r>
              <a:rPr lang="en-US" baseline="0" dirty="0"/>
              <a:t> is a direct link between ESN work and more than $630M in new investments in Indiana that would not have happened otherwise. </a:t>
            </a:r>
          </a:p>
          <a:p>
            <a:pPr marL="173370" indent="-173370">
              <a:buFont typeface="Arial" panose="020B0604020202020204" pitchFamily="34" charset="0"/>
              <a:buChar char="•"/>
            </a:pPr>
            <a:r>
              <a:rPr lang="en-US" baseline="0" dirty="0"/>
              <a:t>This multiplier effect has been what has attracted and kept industry investing year over year</a:t>
            </a:r>
          </a:p>
          <a:p>
            <a:pPr marL="173370" indent="-173370">
              <a:buFont typeface="Arial" panose="020B0604020202020204" pitchFamily="34" charset="0"/>
              <a:buChar char="•"/>
            </a:pPr>
            <a:r>
              <a:rPr lang="en-US" baseline="0" dirty="0"/>
              <a:t>TOM – ESN’s measures of success seem to be well aligned with IEDC measures of success as I understand them from my time on the IEDC Board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71B84-F0FD-6990-CE6F-8BC35B0631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2321">
              <a:defRPr/>
            </a:pPr>
            <a:fld id="{1003DC01-70FD-694B-8512-42DFBE14BF9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321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46975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68B1D-2B95-26A0-41A2-644430174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EE1299-E395-4C8B-8847-8ABC713FFA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D83741-25FF-3D4D-5275-323381475E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70" indent="-173370">
              <a:buFont typeface="Arial" panose="020B0604020202020204" pitchFamily="34" charset="0"/>
              <a:buChar char="•"/>
            </a:pPr>
            <a:r>
              <a:rPr lang="en-US" dirty="0"/>
              <a:t>There</a:t>
            </a:r>
            <a:r>
              <a:rPr lang="en-US" baseline="0" dirty="0"/>
              <a:t> is a direct link between ESN work and more than $630M in new investments in Indiana that would not have happened otherwise. </a:t>
            </a:r>
          </a:p>
          <a:p>
            <a:pPr marL="173370" indent="-173370">
              <a:buFont typeface="Arial" panose="020B0604020202020204" pitchFamily="34" charset="0"/>
              <a:buChar char="•"/>
            </a:pPr>
            <a:r>
              <a:rPr lang="en-US" baseline="0" dirty="0"/>
              <a:t>This multiplier effect has been what has attracted and kept industry investing year over year</a:t>
            </a:r>
          </a:p>
          <a:p>
            <a:pPr marL="173370" indent="-173370">
              <a:buFont typeface="Arial" panose="020B0604020202020204" pitchFamily="34" charset="0"/>
              <a:buChar char="•"/>
            </a:pPr>
            <a:r>
              <a:rPr lang="en-US" baseline="0" dirty="0"/>
              <a:t>TOM – ESN’s measures of success seem to be well aligned with IEDC measures of success as I understand them from my time on the IEDC Board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2CBC7-7C5E-9524-A482-92FDC8CAC9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2321">
              <a:defRPr/>
            </a:pPr>
            <a:fld id="{1003DC01-70FD-694B-8512-42DFBE14BF9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321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36514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B8317-9039-FC55-65EA-ABA557857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8BBBC8-6345-2496-847F-E87ED68494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D065AC-4F74-0982-A65C-7614144FCD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70" indent="-173370">
              <a:buFont typeface="Arial" panose="020B0604020202020204" pitchFamily="34" charset="0"/>
              <a:buChar char="•"/>
            </a:pPr>
            <a:r>
              <a:rPr lang="en-US" dirty="0"/>
              <a:t>There</a:t>
            </a:r>
            <a:r>
              <a:rPr lang="en-US" baseline="0" dirty="0"/>
              <a:t> is a direct link between ESN work and more than $630M in new investments in Indiana that would not have happened otherwise. </a:t>
            </a:r>
          </a:p>
          <a:p>
            <a:pPr marL="173370" indent="-173370">
              <a:buFont typeface="Arial" panose="020B0604020202020204" pitchFamily="34" charset="0"/>
              <a:buChar char="•"/>
            </a:pPr>
            <a:r>
              <a:rPr lang="en-US" baseline="0" dirty="0"/>
              <a:t>This multiplier effect has been what has attracted and kept industry investing year over year</a:t>
            </a:r>
          </a:p>
          <a:p>
            <a:pPr marL="173370" indent="-173370">
              <a:buFont typeface="Arial" panose="020B0604020202020204" pitchFamily="34" charset="0"/>
              <a:buChar char="•"/>
            </a:pPr>
            <a:r>
              <a:rPr lang="en-US" baseline="0" dirty="0"/>
              <a:t>TOM – ESN’s measures of success seem to be well aligned with IEDC measures of success as I understand them from my time on the IEDC Board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053ED-B286-6E14-24E2-47765DDB9F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2321">
              <a:defRPr/>
            </a:pPr>
            <a:fld id="{1003DC01-70FD-694B-8512-42DFBE14BF9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321"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55777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D324E-442D-2EC2-4D87-9BD23EBC6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25B5FE-7A1D-7865-4253-8355F5C8B1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CD8146-DF1E-BA9C-0559-6AD6E3C5E8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Logistics</a:t>
            </a:r>
          </a:p>
          <a:p>
            <a:pPr marL="171450" indent="-171450">
              <a:buFontTx/>
              <a:buChar char="-"/>
            </a:pPr>
            <a:r>
              <a:rPr lang="en-US" dirty="0"/>
              <a:t>Comments welcome now or later on topics</a:t>
            </a:r>
          </a:p>
          <a:p>
            <a:pPr marL="171450" indent="-171450">
              <a:buFontTx/>
              <a:buChar char="-"/>
            </a:pPr>
            <a:r>
              <a:rPr lang="en-US" dirty="0"/>
              <a:t>We’ll be reaching out to all…</a:t>
            </a:r>
          </a:p>
          <a:p>
            <a:pPr marL="171450" indent="-171450">
              <a:buFontTx/>
              <a:buChar char="-"/>
            </a:pPr>
            <a:r>
              <a:rPr lang="en-US" dirty="0"/>
              <a:t>Please let us know if you want </a:t>
            </a:r>
            <a:r>
              <a:rPr lang="en-US"/>
              <a:t>to talk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6E4DE-1607-CB2F-31E3-BD6059E53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C85FD-1F34-774A-A2B5-A81E1B59EC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31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5CB8131-95F3-5E55-4327-2B254138F875}"/>
              </a:ext>
            </a:extLst>
          </p:cNvPr>
          <p:cNvSpPr/>
          <p:nvPr userDrawn="1"/>
        </p:nvSpPr>
        <p:spPr>
          <a:xfrm>
            <a:off x="-16936" y="0"/>
            <a:ext cx="12230438" cy="6874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72559B-1311-820D-D536-9AD5854068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57" b="34635"/>
          <a:stretch/>
        </p:blipFill>
        <p:spPr>
          <a:xfrm>
            <a:off x="-16935" y="2039551"/>
            <a:ext cx="12225869" cy="296333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2EE02FF-F955-7E3E-D141-A66D7E5DC0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66900" y="2906037"/>
            <a:ext cx="8458200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4200" b="1" i="0">
                <a:solidFill>
                  <a:schemeClr val="bg1"/>
                </a:solidFill>
                <a:effectLst>
                  <a:outerShdw blurRad="69850" dist="76200" dir="2700000" algn="tl" rotWithShape="0">
                    <a:schemeClr val="tx1">
                      <a:alpha val="45000"/>
                    </a:schemeClr>
                  </a:outerShdw>
                </a:effectLst>
                <a:latin typeface="+mj-lt"/>
                <a:cs typeface="Arial Bold"/>
              </a:defRPr>
            </a:lvl1pPr>
          </a:lstStyle>
          <a:p>
            <a:r>
              <a:rPr lang="en-US" dirty="0"/>
              <a:t>TITLE SLIDE, 42PT ARIAL BOLD</a:t>
            </a:r>
            <a:br>
              <a:rPr lang="en-US" dirty="0"/>
            </a:br>
            <a:r>
              <a:rPr lang="en-US" dirty="0"/>
              <a:t>TWO LINE MAXIMUM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69F5EE-A2EA-BD5F-6EEA-6DF2C74335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38" y="304568"/>
            <a:ext cx="1805390" cy="8504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558104-18AF-CC8D-E039-4735D6A2A9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00" y="501790"/>
            <a:ext cx="3726689" cy="45599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7ADD3-350D-20D3-33B5-E21ED5675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4C7EED-FBF1-AB4A-B916-47265B5EAC2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224EB3-733D-30FA-C697-6563223C6D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59"/>
          <a:stretch/>
        </p:blipFill>
        <p:spPr>
          <a:xfrm>
            <a:off x="-16936" y="5918586"/>
            <a:ext cx="12225869" cy="93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0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636EC6-A72A-27B4-40C5-77E6F210BA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909" b="16061"/>
          <a:stretch/>
        </p:blipFill>
        <p:spPr>
          <a:xfrm>
            <a:off x="0" y="1094509"/>
            <a:ext cx="12192000" cy="576349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194A510-9A1B-8D32-7CF2-89CCB96E5F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66900" y="3042336"/>
            <a:ext cx="8458200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4200" b="1" i="0">
                <a:solidFill>
                  <a:schemeClr val="bg1"/>
                </a:solidFill>
                <a:effectLst>
                  <a:outerShdw blurRad="69850" dist="76200" dir="2700000" algn="tl" rotWithShape="0">
                    <a:schemeClr val="tx1">
                      <a:alpha val="45000"/>
                    </a:schemeClr>
                  </a:outerShdw>
                </a:effectLst>
                <a:latin typeface="Arial Bold"/>
                <a:cs typeface="Arial Bold"/>
              </a:defRPr>
            </a:lvl1pPr>
          </a:lstStyle>
          <a:p>
            <a:r>
              <a:rPr lang="en-US" dirty="0"/>
              <a:t>TITLE SLIDE, 42PT ARIAL BOLD</a:t>
            </a:r>
            <a:br>
              <a:rPr lang="en-US" dirty="0"/>
            </a:br>
            <a:r>
              <a:rPr lang="en-US" dirty="0"/>
              <a:t>TWO LINE MAXIMUM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B7379F-64FD-91AE-4E9E-9334C7DD2F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6" y="5658160"/>
            <a:ext cx="1885602" cy="89194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D5947D-F862-CE58-3C94-A19F1663963E}"/>
              </a:ext>
            </a:extLst>
          </p:cNvPr>
          <p:cNvSpPr txBox="1">
            <a:spLocks/>
          </p:cNvSpPr>
          <p:nvPr userDrawn="1"/>
        </p:nvSpPr>
        <p:spPr>
          <a:xfrm>
            <a:off x="11311381" y="6440530"/>
            <a:ext cx="677082" cy="20116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09F6DF-A515-6444-8615-5B5D3F4C1611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757B23-AABE-DF87-B373-DFC00778E5D7}"/>
              </a:ext>
            </a:extLst>
          </p:cNvPr>
          <p:cNvSpPr/>
          <p:nvPr userDrawn="1"/>
        </p:nvSpPr>
        <p:spPr>
          <a:xfrm>
            <a:off x="0" y="-7985"/>
            <a:ext cx="12192000" cy="1102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458451-D45B-5FEB-CD40-D9117D054C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63" y="402529"/>
            <a:ext cx="3726689" cy="45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82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509E59-2FB9-85D3-98A7-ADF6E5C242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061" b="15909"/>
          <a:stretch/>
        </p:blipFill>
        <p:spPr>
          <a:xfrm>
            <a:off x="0" y="1094509"/>
            <a:ext cx="12191999" cy="576349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194A510-9A1B-8D32-7CF2-89CCB96E5F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66900" y="3042336"/>
            <a:ext cx="8458200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4200" b="1" i="0">
                <a:solidFill>
                  <a:schemeClr val="bg1"/>
                </a:solidFill>
                <a:effectLst>
                  <a:outerShdw blurRad="69850" dist="76200" dir="2700000" algn="tl" rotWithShape="0">
                    <a:schemeClr val="tx1">
                      <a:alpha val="45000"/>
                    </a:schemeClr>
                  </a:outerShdw>
                </a:effectLst>
                <a:latin typeface="Arial Bold"/>
                <a:cs typeface="Arial Bold"/>
              </a:defRPr>
            </a:lvl1pPr>
          </a:lstStyle>
          <a:p>
            <a:r>
              <a:rPr lang="en-US" dirty="0"/>
              <a:t>TITLE SLIDE, 42PT ARIAL BOLD</a:t>
            </a:r>
            <a:br>
              <a:rPr lang="en-US" dirty="0"/>
            </a:br>
            <a:r>
              <a:rPr lang="en-US" dirty="0"/>
              <a:t>TWO LINE MAXIMUM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B7379F-64FD-91AE-4E9E-9334C7DD2F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6" y="5658160"/>
            <a:ext cx="1885602" cy="89194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D5947D-F862-CE58-3C94-A19F1663963E}"/>
              </a:ext>
            </a:extLst>
          </p:cNvPr>
          <p:cNvSpPr txBox="1">
            <a:spLocks/>
          </p:cNvSpPr>
          <p:nvPr userDrawn="1"/>
        </p:nvSpPr>
        <p:spPr>
          <a:xfrm>
            <a:off x="11311381" y="6440530"/>
            <a:ext cx="677082" cy="20116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09F6DF-A515-6444-8615-5B5D3F4C1611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757B23-AABE-DF87-B373-DFC00778E5D7}"/>
              </a:ext>
            </a:extLst>
          </p:cNvPr>
          <p:cNvSpPr/>
          <p:nvPr userDrawn="1"/>
        </p:nvSpPr>
        <p:spPr>
          <a:xfrm>
            <a:off x="0" y="-7985"/>
            <a:ext cx="12192000" cy="1102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458451-D45B-5FEB-CD40-D9117D054C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63" y="402529"/>
            <a:ext cx="3726689" cy="45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44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A30437-C9C6-A57E-1B0C-B41DEDD363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-42672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B7379F-64FD-91AE-4E9E-9334C7DD2F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00" y="310304"/>
            <a:ext cx="1452812" cy="68722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424DEC0-5A1F-CE6D-B7F0-7E6E709FFAF4}"/>
              </a:ext>
            </a:extLst>
          </p:cNvPr>
          <p:cNvSpPr/>
          <p:nvPr userDrawn="1"/>
        </p:nvSpPr>
        <p:spPr>
          <a:xfrm>
            <a:off x="11515148" y="6424561"/>
            <a:ext cx="271389" cy="271389"/>
          </a:xfrm>
          <a:prstGeom prst="ellipse">
            <a:avLst/>
          </a:prstGeom>
          <a:solidFill>
            <a:srgbClr val="8C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D5947D-F862-CE58-3C94-A19F1663963E}"/>
              </a:ext>
            </a:extLst>
          </p:cNvPr>
          <p:cNvSpPr txBox="1">
            <a:spLocks/>
          </p:cNvSpPr>
          <p:nvPr userDrawn="1"/>
        </p:nvSpPr>
        <p:spPr>
          <a:xfrm>
            <a:off x="11311381" y="6440530"/>
            <a:ext cx="677082" cy="20116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09F6DF-A515-6444-8615-5B5D3F4C1611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C41C11-81CB-541C-F299-E03058D33E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2" t="67632" r="36172" b="-13488"/>
          <a:stretch/>
        </p:blipFill>
        <p:spPr>
          <a:xfrm>
            <a:off x="8656321" y="993648"/>
            <a:ext cx="847344" cy="207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B234EF-70EC-0070-A561-5F6D6D0BD4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261" y="2813632"/>
            <a:ext cx="518217" cy="22051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37BB829-E072-44B8-CCE7-E5888F266F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56555" y="2451274"/>
            <a:ext cx="6373875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200" b="1" i="0">
                <a:solidFill>
                  <a:schemeClr val="bg1"/>
                </a:solidFill>
                <a:effectLst>
                  <a:outerShdw blurRad="69850" dist="76200" dir="2700000" algn="tl" rotWithShape="0">
                    <a:schemeClr val="tx1">
                      <a:alpha val="45000"/>
                    </a:schemeClr>
                  </a:outerShdw>
                </a:effectLst>
                <a:latin typeface="+mj-lt"/>
                <a:cs typeface="Arial Bold"/>
              </a:defRPr>
            </a:lvl1pPr>
          </a:lstStyle>
          <a:p>
            <a:r>
              <a:rPr lang="en-US" dirty="0"/>
              <a:t>TITLE SLIDE, 32PT ARIAL BOLD</a:t>
            </a:r>
            <a:br>
              <a:rPr lang="en-US" dirty="0"/>
            </a:br>
            <a:r>
              <a:rPr lang="en-US" dirty="0"/>
              <a:t>TWO LINE MAXIMUM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9BEAC8-44E6-57B1-4365-3ADD40F45E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00735" y="524955"/>
            <a:ext cx="3090862" cy="432117"/>
          </a:xfrm>
        </p:spPr>
        <p:txBody>
          <a:bodyPr>
            <a:normAutofit/>
          </a:bodyPr>
          <a:lstStyle>
            <a:lvl1pPr marL="285750" indent="-285750" algn="ctr">
              <a:buClr>
                <a:schemeClr val="tx2">
                  <a:lumMod val="50000"/>
                  <a:lumOff val="50000"/>
                </a:schemeClr>
              </a:buClr>
              <a:buFont typeface="Aptos Display" panose="020B0004020202020204" pitchFamily="34" charset="0"/>
              <a:buChar char="•"/>
              <a:defRPr sz="1800"/>
            </a:lvl1pPr>
            <a:lvl2pPr marL="685800" indent="0">
              <a:buFontTx/>
              <a:buNone/>
              <a:defRPr/>
            </a:lvl2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C63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Report Title</a:t>
            </a:r>
          </a:p>
        </p:txBody>
      </p:sp>
    </p:spTree>
    <p:extLst>
      <p:ext uri="{BB962C8B-B14F-4D97-AF65-F5344CB8AC3E}">
        <p14:creationId xmlns:p14="http://schemas.microsoft.com/office/powerpoint/2010/main" val="1296901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&amp;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tsLYN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33"/>
              <a:t>Title and Content</a:t>
            </a:r>
            <a:endParaRPr lang="en-US" sz="1633" dirty="0"/>
          </a:p>
        </p:txBody>
      </p:sp>
      <p:sp>
        <p:nvSpPr>
          <p:cNvPr id="8" name="ctsSource"/>
          <p:cNvSpPr>
            <a:spLocks noGrp="1"/>
          </p:cNvSpPr>
          <p:nvPr>
            <p:ph type="body" sz="quarter" idx="12" hasCustomPrompt="1"/>
          </p:nvPr>
        </p:nvSpPr>
        <p:spPr>
          <a:xfrm>
            <a:off x="512301" y="6107298"/>
            <a:ext cx="11167400" cy="195861"/>
          </a:xfrm>
        </p:spPr>
        <p:txBody>
          <a:bodyPr anchor="b" anchorCtr="0">
            <a:noAutofit/>
          </a:bodyPr>
          <a:lstStyle>
            <a:lvl1pPr marL="0" indent="0">
              <a:buNone/>
              <a:defRPr sz="907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Source/Note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13140" y="1566672"/>
            <a:ext cx="5582859" cy="4474762"/>
          </a:xfrm>
        </p:spPr>
        <p:txBody>
          <a:bodyPr>
            <a:noAutofit/>
          </a:bodyPr>
          <a:lstStyle>
            <a:lvl1pPr marL="285750" indent="-285750">
              <a:defRPr sz="2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685800" indent="-228600">
              <a:buSzPct val="70000"/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603375" indent="-231775"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2000250" indent="-171450"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2457450" indent="-171450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14650" indent="-171450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371850" indent="-171450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29050" indent="-171450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5759" y="296332"/>
            <a:ext cx="9387841" cy="89194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6664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tsLYN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33"/>
              <a:t>Title and Content</a:t>
            </a:r>
            <a:endParaRPr lang="en-US" sz="1633" dirty="0"/>
          </a:p>
        </p:txBody>
      </p:sp>
      <p:sp>
        <p:nvSpPr>
          <p:cNvPr id="8" name="ctsSource"/>
          <p:cNvSpPr>
            <a:spLocks noGrp="1"/>
          </p:cNvSpPr>
          <p:nvPr>
            <p:ph type="body" sz="quarter" idx="12" hasCustomPrompt="1"/>
          </p:nvPr>
        </p:nvSpPr>
        <p:spPr>
          <a:xfrm>
            <a:off x="512301" y="6107298"/>
            <a:ext cx="11167400" cy="195861"/>
          </a:xfrm>
        </p:spPr>
        <p:txBody>
          <a:bodyPr anchor="b" anchorCtr="0">
            <a:noAutofit/>
          </a:bodyPr>
          <a:lstStyle>
            <a:lvl1pPr marL="0" indent="0">
              <a:buNone/>
              <a:defRPr sz="907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Source/Note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13141" y="2109216"/>
            <a:ext cx="5357308" cy="3932218"/>
          </a:xfrm>
        </p:spPr>
        <p:txBody>
          <a:bodyPr>
            <a:noAutofit/>
          </a:bodyPr>
          <a:lstStyle>
            <a:lvl1pPr marL="285750" indent="-285750"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685800" indent="-228600"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603375" indent="-231775"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2000250" indent="-171450"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2457450" indent="-171450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14650" indent="-171450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371850" indent="-171450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29050" indent="-171450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5759" y="296332"/>
            <a:ext cx="9387841" cy="89194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B0D434-2F03-5D9D-9DF9-569261563EC1}"/>
              </a:ext>
            </a:extLst>
          </p:cNvPr>
          <p:cNvGrpSpPr/>
          <p:nvPr userDrawn="1"/>
        </p:nvGrpSpPr>
        <p:grpSpPr>
          <a:xfrm>
            <a:off x="512064" y="2020824"/>
            <a:ext cx="5382768" cy="48768"/>
            <a:chOff x="493776" y="1950720"/>
            <a:chExt cx="5382768" cy="487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1B6A091-BCFE-8EC9-A82A-0EA0539FD71D}"/>
                </a:ext>
              </a:extLst>
            </p:cNvPr>
            <p:cNvSpPr/>
            <p:nvPr userDrawn="1"/>
          </p:nvSpPr>
          <p:spPr>
            <a:xfrm>
              <a:off x="493776" y="1950720"/>
              <a:ext cx="1773936" cy="4876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CE035E3-6151-CD8F-7843-F09E962D08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93776" y="1999488"/>
              <a:ext cx="5382768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40D8B4-1CCA-0D11-5A55-6C0AC134A15A}"/>
              </a:ext>
            </a:extLst>
          </p:cNvPr>
          <p:cNvGrpSpPr/>
          <p:nvPr userDrawn="1"/>
        </p:nvGrpSpPr>
        <p:grpSpPr>
          <a:xfrm>
            <a:off x="6047232" y="2020824"/>
            <a:ext cx="5382768" cy="48768"/>
            <a:chOff x="493776" y="1950720"/>
            <a:chExt cx="5382768" cy="4876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38DF34-8414-5C2A-3E01-5FCD2B283D9F}"/>
                </a:ext>
              </a:extLst>
            </p:cNvPr>
            <p:cNvSpPr/>
            <p:nvPr userDrawn="1"/>
          </p:nvSpPr>
          <p:spPr>
            <a:xfrm>
              <a:off x="493776" y="1950720"/>
              <a:ext cx="1773936" cy="4876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011466-D7E7-5072-A45C-039901B6B79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93776" y="1999488"/>
              <a:ext cx="5382768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CA238BF5-28FF-5F37-1ECC-114D975BFF5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54405" y="2109216"/>
            <a:ext cx="5357308" cy="3932218"/>
          </a:xfrm>
        </p:spPr>
        <p:txBody>
          <a:bodyPr>
            <a:noAutofit/>
          </a:bodyPr>
          <a:lstStyle>
            <a:lvl1pPr marL="285750" indent="-285750"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685800" indent="-228600"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603375" indent="-231775"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2000250" indent="-171450"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2457450" indent="-171450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14650" indent="-171450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371850" indent="-171450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29050" indent="-171450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50DC364-7C55-9CC7-DE7F-6352B9D367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92" y="1620774"/>
            <a:ext cx="5383339" cy="43967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List Heading Left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D6818A1-EB54-C28C-34EC-2591E6CEA3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58852" y="1620774"/>
            <a:ext cx="5383339" cy="43967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List Heading Right</a:t>
            </a:r>
          </a:p>
        </p:txBody>
      </p:sp>
    </p:spTree>
    <p:extLst>
      <p:ext uri="{BB962C8B-B14F-4D97-AF65-F5344CB8AC3E}">
        <p14:creationId xmlns:p14="http://schemas.microsoft.com/office/powerpoint/2010/main" val="837428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6A56CE-722D-92F6-59C7-604C622671B9}"/>
              </a:ext>
            </a:extLst>
          </p:cNvPr>
          <p:cNvSpPr/>
          <p:nvPr userDrawn="1"/>
        </p:nvSpPr>
        <p:spPr>
          <a:xfrm>
            <a:off x="0" y="0"/>
            <a:ext cx="12192000" cy="14935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tsLYN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33"/>
              <a:t>Title and Content</a:t>
            </a:r>
            <a:endParaRPr lang="en-US" sz="1633" dirty="0"/>
          </a:p>
        </p:txBody>
      </p:sp>
      <p:sp>
        <p:nvSpPr>
          <p:cNvPr id="8" name="ctsSource"/>
          <p:cNvSpPr>
            <a:spLocks noGrp="1"/>
          </p:cNvSpPr>
          <p:nvPr>
            <p:ph type="body" sz="quarter" idx="12" hasCustomPrompt="1"/>
          </p:nvPr>
        </p:nvSpPr>
        <p:spPr>
          <a:xfrm>
            <a:off x="512301" y="6107298"/>
            <a:ext cx="11167400" cy="195861"/>
          </a:xfrm>
        </p:spPr>
        <p:txBody>
          <a:bodyPr anchor="b" anchorCtr="0">
            <a:noAutofit/>
          </a:bodyPr>
          <a:lstStyle>
            <a:lvl1pPr marL="0" indent="0">
              <a:buNone/>
              <a:defRPr sz="907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Source/Note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5759" y="296332"/>
            <a:ext cx="9387841" cy="89194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12DC02-1A9C-B29F-A9AE-EB616D3AD3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93" y="296451"/>
            <a:ext cx="1885602" cy="89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12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ACC0423-475D-4C84-B9ED-C2DFAC2E1CAD}"/>
              </a:ext>
            </a:extLst>
          </p:cNvPr>
          <p:cNvSpPr/>
          <p:nvPr userDrawn="1"/>
        </p:nvSpPr>
        <p:spPr>
          <a:xfrm>
            <a:off x="9243391" y="0"/>
            <a:ext cx="2948609" cy="1789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74A5B0-1C6D-2C50-49E1-7B19FADBA9AC}"/>
              </a:ext>
            </a:extLst>
          </p:cNvPr>
          <p:cNvSpPr/>
          <p:nvPr userDrawn="1"/>
        </p:nvSpPr>
        <p:spPr>
          <a:xfrm>
            <a:off x="5303520" y="0"/>
            <a:ext cx="6028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6A56CE-722D-92F6-59C7-604C622671B9}"/>
              </a:ext>
            </a:extLst>
          </p:cNvPr>
          <p:cNvSpPr/>
          <p:nvPr userDrawn="1"/>
        </p:nvSpPr>
        <p:spPr>
          <a:xfrm>
            <a:off x="0" y="0"/>
            <a:ext cx="530961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tsLYN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33"/>
              <a:t>Title and Content</a:t>
            </a:r>
            <a:endParaRPr lang="en-US" sz="1633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1999" y="1085088"/>
            <a:ext cx="4096513" cy="48828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046072-8618-F70E-3F0B-8BD2AAC15C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9683" y="2226555"/>
            <a:ext cx="5340604" cy="27734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A logo with blue letters and a green dot&#10;&#10;AI-generated content may be incorrect.">
            <a:extLst>
              <a:ext uri="{FF2B5EF4-FFF2-40B4-BE49-F238E27FC236}">
                <a16:creationId xmlns:a16="http://schemas.microsoft.com/office/drawing/2014/main" id="{E14B1544-7D96-2A2B-9757-6792AC0EA3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1686" y="381000"/>
            <a:ext cx="2670314" cy="133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48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SectionHead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6A56CE-722D-92F6-59C7-604C622671B9}"/>
              </a:ext>
            </a:extLst>
          </p:cNvPr>
          <p:cNvSpPr/>
          <p:nvPr userDrawn="1"/>
        </p:nvSpPr>
        <p:spPr>
          <a:xfrm>
            <a:off x="0" y="0"/>
            <a:ext cx="12192000" cy="41513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tsLYN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33"/>
              <a:t>Title and Content</a:t>
            </a:r>
            <a:endParaRPr lang="en-US" sz="1633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0559" y="762000"/>
            <a:ext cx="9174481" cy="28834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046072-8618-F70E-3F0B-8BD2AAC15C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9858" y="4547616"/>
            <a:ext cx="7665565" cy="130586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32F27A-6A26-0183-F9CE-C5BCC2C91C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93" y="296451"/>
            <a:ext cx="1885602" cy="8919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C3D521-3BB6-4FFA-22B3-1E21305874B7}"/>
              </a:ext>
            </a:extLst>
          </p:cNvPr>
          <p:cNvSpPr/>
          <p:nvPr userDrawn="1"/>
        </p:nvSpPr>
        <p:spPr>
          <a:xfrm>
            <a:off x="969264" y="3931920"/>
            <a:ext cx="5236464" cy="219456"/>
          </a:xfrm>
          <a:prstGeom prst="rect">
            <a:avLst/>
          </a:prstGeom>
          <a:solidFill>
            <a:srgbClr val="8DC7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92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TITLE, 28PT ARIAL BOLD</a:t>
            </a:r>
            <a:br>
              <a:rPr lang="en-US" dirty="0"/>
            </a:br>
            <a:r>
              <a:rPr lang="en-US" dirty="0"/>
              <a:t>TWO LINE MAXIMUM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02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45FC6F7-7BDE-E132-5B2F-039CF8A4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1" y="296332"/>
            <a:ext cx="8119195" cy="89194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SLIDE TITLE, 28PT ARIAL BOLD</a:t>
            </a:r>
            <a:br>
              <a:rPr lang="en-US" dirty="0"/>
            </a:br>
            <a:r>
              <a:rPr lang="en-US" dirty="0"/>
              <a:t>TWO LINE MAXIMUM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84E3B13-40AA-DF24-0E47-AD4D2524A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4233" y="1871135"/>
            <a:ext cx="4038600" cy="42553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0DD65D6-B496-9DBC-2BF8-5150FED32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7366" y="1871135"/>
            <a:ext cx="4038600" cy="42553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287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CD6A2C-5D75-A95F-2FFC-5FB43BDBB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1" y="296332"/>
            <a:ext cx="8119195" cy="89194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SLIDE TITLE, 28PT ARIAL BOLD</a:t>
            </a:r>
            <a:br>
              <a:rPr lang="en-US" dirty="0"/>
            </a:br>
            <a:r>
              <a:rPr lang="en-US" dirty="0"/>
              <a:t>TWO LINE MAXIMUM</a:t>
            </a:r>
          </a:p>
        </p:txBody>
      </p:sp>
    </p:spTree>
    <p:extLst>
      <p:ext uri="{BB962C8B-B14F-4D97-AF65-F5344CB8AC3E}">
        <p14:creationId xmlns:p14="http://schemas.microsoft.com/office/powerpoint/2010/main" val="518042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9C224-E89F-8ACA-6F36-278B707CA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4D3F5-80F4-E7CC-529A-4C075BA4E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9D68D3-5365-DE6A-75CD-79EB91676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56B12F-AE67-9F4F-E134-654262E3C9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C186DCC-7A26-6ABD-22EA-B4241F6E0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1" y="296332"/>
            <a:ext cx="8119195" cy="89194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SLIDE TITLE, 28PT ARIAL BOLD</a:t>
            </a:r>
            <a:br>
              <a:rPr lang="en-US" dirty="0"/>
            </a:br>
            <a:r>
              <a:rPr lang="en-US" dirty="0"/>
              <a:t>TWO LINE MAXIMUM</a:t>
            </a:r>
          </a:p>
        </p:txBody>
      </p:sp>
    </p:spTree>
    <p:extLst>
      <p:ext uri="{BB962C8B-B14F-4D97-AF65-F5344CB8AC3E}">
        <p14:creationId xmlns:p14="http://schemas.microsoft.com/office/powerpoint/2010/main" val="306688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CA39FF0-FE76-79AA-C0DB-655E41F04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1" y="296332"/>
            <a:ext cx="8119195" cy="89194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SLIDE TITLE, 28PT ARIAL BOLD</a:t>
            </a:r>
            <a:br>
              <a:rPr lang="en-US" dirty="0"/>
            </a:br>
            <a:r>
              <a:rPr lang="en-US" dirty="0"/>
              <a:t>TWO LINE MAXIMUM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5F7AED7-23DA-44D8-C2E5-8F2A2040C7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52800" y="1797978"/>
            <a:ext cx="5486400" cy="35034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CCE5C47-2447-F713-BBEB-FB978B01E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0" y="5373384"/>
            <a:ext cx="5486400" cy="6097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4908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7B78E5-26A4-1B7A-0F3B-EF4AE6714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078" b="15739"/>
          <a:stretch/>
        </p:blipFill>
        <p:spPr>
          <a:xfrm>
            <a:off x="0" y="1094509"/>
            <a:ext cx="12192000" cy="576349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194A510-9A1B-8D32-7CF2-89CCB96E5F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66900" y="3042336"/>
            <a:ext cx="8458200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4200" b="1" i="0">
                <a:solidFill>
                  <a:schemeClr val="bg1"/>
                </a:solidFill>
                <a:effectLst>
                  <a:outerShdw blurRad="69850" dist="76200" dir="2700000" algn="tl" rotWithShape="0">
                    <a:schemeClr val="tx1">
                      <a:alpha val="45000"/>
                    </a:schemeClr>
                  </a:outerShdw>
                </a:effectLst>
                <a:latin typeface="Arial Bold"/>
                <a:cs typeface="Arial Bold"/>
              </a:defRPr>
            </a:lvl1pPr>
          </a:lstStyle>
          <a:p>
            <a:r>
              <a:rPr lang="en-US" dirty="0"/>
              <a:t>TITLE SLIDE, 42PT ARIAL BOLD</a:t>
            </a:r>
            <a:br>
              <a:rPr lang="en-US" dirty="0"/>
            </a:br>
            <a:r>
              <a:rPr lang="en-US" dirty="0"/>
              <a:t>TWO LINE MAXIMUM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B7379F-64FD-91AE-4E9E-9334C7DD2F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6" y="5658160"/>
            <a:ext cx="1885602" cy="89194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D5947D-F862-CE58-3C94-A19F1663963E}"/>
              </a:ext>
            </a:extLst>
          </p:cNvPr>
          <p:cNvSpPr txBox="1">
            <a:spLocks/>
          </p:cNvSpPr>
          <p:nvPr userDrawn="1"/>
        </p:nvSpPr>
        <p:spPr>
          <a:xfrm>
            <a:off x="11311381" y="6440530"/>
            <a:ext cx="677082" cy="20116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09F6DF-A515-6444-8615-5B5D3F4C1611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757B23-AABE-DF87-B373-DFC00778E5D7}"/>
              </a:ext>
            </a:extLst>
          </p:cNvPr>
          <p:cNvSpPr/>
          <p:nvPr userDrawn="1"/>
        </p:nvSpPr>
        <p:spPr>
          <a:xfrm>
            <a:off x="0" y="-7985"/>
            <a:ext cx="12192000" cy="1102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458451-D45B-5FEB-CD40-D9117D054C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63" y="402529"/>
            <a:ext cx="3726689" cy="45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2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80578C-A718-B5DE-D106-0D8A7C6113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061" b="15909"/>
          <a:stretch/>
        </p:blipFill>
        <p:spPr>
          <a:xfrm>
            <a:off x="0" y="1094509"/>
            <a:ext cx="12192000" cy="576349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194A510-9A1B-8D32-7CF2-89CCB96E5F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66900" y="3042336"/>
            <a:ext cx="8458200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4200" b="1" i="0">
                <a:solidFill>
                  <a:schemeClr val="bg1"/>
                </a:solidFill>
                <a:effectLst>
                  <a:outerShdw blurRad="69850" dist="76200" dir="2700000" algn="tl" rotWithShape="0">
                    <a:schemeClr val="tx1">
                      <a:alpha val="45000"/>
                    </a:schemeClr>
                  </a:outerShdw>
                </a:effectLst>
                <a:latin typeface="Arial Bold"/>
                <a:cs typeface="Arial Bold"/>
              </a:defRPr>
            </a:lvl1pPr>
          </a:lstStyle>
          <a:p>
            <a:r>
              <a:rPr lang="en-US" dirty="0"/>
              <a:t>TITLE SLIDE, 42PT ARIAL BOLD</a:t>
            </a:r>
            <a:br>
              <a:rPr lang="en-US" dirty="0"/>
            </a:br>
            <a:r>
              <a:rPr lang="en-US" dirty="0"/>
              <a:t>TWO LINE MAXIMUM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B7379F-64FD-91AE-4E9E-9334C7DD2F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6" y="5658160"/>
            <a:ext cx="1885602" cy="89194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D5947D-F862-CE58-3C94-A19F1663963E}"/>
              </a:ext>
            </a:extLst>
          </p:cNvPr>
          <p:cNvSpPr txBox="1">
            <a:spLocks/>
          </p:cNvSpPr>
          <p:nvPr userDrawn="1"/>
        </p:nvSpPr>
        <p:spPr>
          <a:xfrm>
            <a:off x="11311381" y="6440530"/>
            <a:ext cx="677082" cy="20116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09F6DF-A515-6444-8615-5B5D3F4C1611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757B23-AABE-DF87-B373-DFC00778E5D7}"/>
              </a:ext>
            </a:extLst>
          </p:cNvPr>
          <p:cNvSpPr/>
          <p:nvPr userDrawn="1"/>
        </p:nvSpPr>
        <p:spPr>
          <a:xfrm>
            <a:off x="0" y="-7985"/>
            <a:ext cx="12192000" cy="1102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458451-D45B-5FEB-CD40-D9117D054C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63" y="402529"/>
            <a:ext cx="3726689" cy="45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53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D99D21-153B-B643-57A1-8C418B0FCE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061" b="15909"/>
          <a:stretch/>
        </p:blipFill>
        <p:spPr>
          <a:xfrm>
            <a:off x="-1" y="1094509"/>
            <a:ext cx="12191999" cy="576349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194A510-9A1B-8D32-7CF2-89CCB96E5F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66900" y="3042336"/>
            <a:ext cx="8458200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4200" b="1" i="0">
                <a:solidFill>
                  <a:schemeClr val="bg1"/>
                </a:solidFill>
                <a:effectLst>
                  <a:outerShdw blurRad="69850" dist="76200" dir="2700000" algn="tl" rotWithShape="0">
                    <a:schemeClr val="tx1">
                      <a:alpha val="45000"/>
                    </a:schemeClr>
                  </a:outerShdw>
                </a:effectLst>
                <a:latin typeface="Arial Bold"/>
                <a:cs typeface="Arial Bold"/>
              </a:defRPr>
            </a:lvl1pPr>
          </a:lstStyle>
          <a:p>
            <a:r>
              <a:rPr lang="en-US" dirty="0"/>
              <a:t>TITLE SLIDE, 42PT ARIAL BOLD</a:t>
            </a:r>
            <a:br>
              <a:rPr lang="en-US" dirty="0"/>
            </a:br>
            <a:r>
              <a:rPr lang="en-US" dirty="0"/>
              <a:t>TWO LINE MAXIMUM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B7379F-64FD-91AE-4E9E-9334C7DD2F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6" y="5658160"/>
            <a:ext cx="1885602" cy="89194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D5947D-F862-CE58-3C94-A19F1663963E}"/>
              </a:ext>
            </a:extLst>
          </p:cNvPr>
          <p:cNvSpPr txBox="1">
            <a:spLocks/>
          </p:cNvSpPr>
          <p:nvPr userDrawn="1"/>
        </p:nvSpPr>
        <p:spPr>
          <a:xfrm>
            <a:off x="11311381" y="6440530"/>
            <a:ext cx="677082" cy="20116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09F6DF-A515-6444-8615-5B5D3F4C1611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757B23-AABE-DF87-B373-DFC00778E5D7}"/>
              </a:ext>
            </a:extLst>
          </p:cNvPr>
          <p:cNvSpPr/>
          <p:nvPr userDrawn="1"/>
        </p:nvSpPr>
        <p:spPr>
          <a:xfrm>
            <a:off x="0" y="-7985"/>
            <a:ext cx="12192000" cy="1102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458451-D45B-5FEB-CD40-D9117D054C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63" y="402529"/>
            <a:ext cx="3726689" cy="45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54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809836-27FD-76F0-8213-4D06440E92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061" b="15909"/>
          <a:stretch/>
        </p:blipFill>
        <p:spPr>
          <a:xfrm>
            <a:off x="0" y="1094509"/>
            <a:ext cx="12192000" cy="576349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194A510-9A1B-8D32-7CF2-89CCB96E5F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66900" y="3042336"/>
            <a:ext cx="8458200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4200" b="1" i="0">
                <a:solidFill>
                  <a:schemeClr val="bg1"/>
                </a:solidFill>
                <a:effectLst>
                  <a:outerShdw blurRad="69850" dist="76200" dir="2700000" algn="tl" rotWithShape="0">
                    <a:schemeClr val="tx1">
                      <a:alpha val="45000"/>
                    </a:schemeClr>
                  </a:outerShdw>
                </a:effectLst>
                <a:latin typeface="Arial Bold"/>
                <a:cs typeface="Arial Bold"/>
              </a:defRPr>
            </a:lvl1pPr>
          </a:lstStyle>
          <a:p>
            <a:r>
              <a:rPr lang="en-US" dirty="0"/>
              <a:t>TITLE SLIDE, 42PT ARIAL BOLD</a:t>
            </a:r>
            <a:br>
              <a:rPr lang="en-US" dirty="0"/>
            </a:br>
            <a:r>
              <a:rPr lang="en-US" dirty="0"/>
              <a:t>TWO LINE MAXIMUM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B7379F-64FD-91AE-4E9E-9334C7DD2F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6" y="5658160"/>
            <a:ext cx="1885602" cy="89194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D5947D-F862-CE58-3C94-A19F1663963E}"/>
              </a:ext>
            </a:extLst>
          </p:cNvPr>
          <p:cNvSpPr txBox="1">
            <a:spLocks/>
          </p:cNvSpPr>
          <p:nvPr userDrawn="1"/>
        </p:nvSpPr>
        <p:spPr>
          <a:xfrm>
            <a:off x="11311381" y="6440530"/>
            <a:ext cx="677082" cy="20116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09F6DF-A515-6444-8615-5B5D3F4C1611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757B23-AABE-DF87-B373-DFC00778E5D7}"/>
              </a:ext>
            </a:extLst>
          </p:cNvPr>
          <p:cNvSpPr/>
          <p:nvPr userDrawn="1"/>
        </p:nvSpPr>
        <p:spPr>
          <a:xfrm>
            <a:off x="0" y="-7985"/>
            <a:ext cx="12192000" cy="1102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458451-D45B-5FEB-CD40-D9117D054C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63" y="402529"/>
            <a:ext cx="3726689" cy="45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0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SN_PPT Header.jpg">
            <a:extLst>
              <a:ext uri="{FF2B5EF4-FFF2-40B4-BE49-F238E27FC236}">
                <a16:creationId xmlns:a16="http://schemas.microsoft.com/office/drawing/2014/main" id="{6826E560-F2AF-99A3-047A-3FB3FF5121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91"/>
          <a:stretch/>
        </p:blipFill>
        <p:spPr>
          <a:xfrm>
            <a:off x="0" y="-1"/>
            <a:ext cx="12192000" cy="1492227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FB50AEA-6D1D-88D9-FFE8-774D10518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1" y="296332"/>
            <a:ext cx="9351265" cy="89194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SLIDE TITLE, 28PT ARIAL BOLD</a:t>
            </a:r>
            <a:br>
              <a:rPr lang="en-US" dirty="0"/>
            </a:br>
            <a:r>
              <a:rPr lang="en-US" dirty="0"/>
              <a:t>TWO LINE MAXIMUM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152F61-9E58-6AE6-B3D4-F04E45B9E6B7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93" y="296451"/>
            <a:ext cx="1885602" cy="891944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F9A826-6B16-CED3-4DC6-99BCD6259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472" y="2015066"/>
            <a:ext cx="8458200" cy="3945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095385-48AA-5E4E-7723-A63DAE92EEF9}"/>
              </a:ext>
            </a:extLst>
          </p:cNvPr>
          <p:cNvGrpSpPr/>
          <p:nvPr userDrawn="1"/>
        </p:nvGrpSpPr>
        <p:grpSpPr>
          <a:xfrm>
            <a:off x="304119" y="6478056"/>
            <a:ext cx="2896281" cy="201168"/>
            <a:chOff x="304119" y="6478056"/>
            <a:chExt cx="2896281" cy="20116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526372A-4014-F689-827C-9946DEAE0A9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333"/>
            <a:stretch/>
          </p:blipFill>
          <p:spPr>
            <a:xfrm>
              <a:off x="304119" y="6478056"/>
              <a:ext cx="2466104" cy="201168"/>
            </a:xfrm>
            <a:prstGeom prst="rect">
              <a:avLst/>
            </a:prstGeom>
          </p:spPr>
        </p:pic>
        <p:pic>
          <p:nvPicPr>
            <p:cNvPr id="17" name="Picture 16" descr="ESN_Taglline_RGB300.png">
              <a:extLst>
                <a:ext uri="{FF2B5EF4-FFF2-40B4-BE49-F238E27FC236}">
                  <a16:creationId xmlns:a16="http://schemas.microsoft.com/office/drawing/2014/main" id="{CF0AA2D0-FE50-6920-2076-9AD91DB3D7A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8413"/>
            <a:stretch/>
          </p:blipFill>
          <p:spPr>
            <a:xfrm>
              <a:off x="2800458" y="6499302"/>
              <a:ext cx="399942" cy="129982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EF816D0C-0E03-6A47-76D9-4D2120F7A189}"/>
              </a:ext>
            </a:extLst>
          </p:cNvPr>
          <p:cNvSpPr/>
          <p:nvPr userDrawn="1"/>
        </p:nvSpPr>
        <p:spPr>
          <a:xfrm>
            <a:off x="11515148" y="6424561"/>
            <a:ext cx="271389" cy="271389"/>
          </a:xfrm>
          <a:prstGeom prst="ellipse">
            <a:avLst/>
          </a:prstGeom>
          <a:solidFill>
            <a:srgbClr val="8C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5CC31-CDBE-9DD1-FAE5-4CB5A3C9F46B}"/>
              </a:ext>
            </a:extLst>
          </p:cNvPr>
          <p:cNvSpPr txBox="1">
            <a:spLocks/>
          </p:cNvSpPr>
          <p:nvPr userDrawn="1"/>
        </p:nvSpPr>
        <p:spPr>
          <a:xfrm>
            <a:off x="11311381" y="6440530"/>
            <a:ext cx="677082" cy="20116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09F6DF-A515-6444-8615-5B5D3F4C1611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05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60" r:id="rId6"/>
    <p:sldLayoutId id="2147483661" r:id="rId7"/>
    <p:sldLayoutId id="2147483663" r:id="rId8"/>
    <p:sldLayoutId id="2147483664" r:id="rId9"/>
    <p:sldLayoutId id="2147483668" r:id="rId10"/>
    <p:sldLayoutId id="2147483669" r:id="rId11"/>
    <p:sldLayoutId id="2147483670" r:id="rId12"/>
    <p:sldLayoutId id="2147483675" r:id="rId13"/>
    <p:sldLayoutId id="2147483674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CC63F"/>
        </a:buClr>
        <a:buFont typeface="Arial" panose="020B0604020202020204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D93"/>
        </a:buClr>
        <a:buFont typeface="Courier New" panose="02070309020205020404" pitchFamily="49" charset="0"/>
        <a:buChar char="o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CC63F"/>
        </a:buClr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D93"/>
        </a:buClr>
        <a:buFont typeface="Courier New" panose="02070309020205020404" pitchFamily="49" charset="0"/>
        <a:buChar char="o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CC63F"/>
        </a:buClr>
        <a:buFont typeface="Wingdings" pitchFamily="2" charset="2"/>
        <a:buChar char="§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3AB34-D8F6-93DA-830C-FCF0DEC1E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991" y="2901945"/>
            <a:ext cx="9080109" cy="1867003"/>
          </a:xfrm>
        </p:spPr>
        <p:txBody>
          <a:bodyPr/>
          <a:lstStyle/>
          <a:p>
            <a:pPr algn="ctr"/>
            <a:r>
              <a:rPr lang="en-US" sz="4400" dirty="0"/>
              <a:t>Iowa Nuclear Energy Task Force Meeting 4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3C73C9-6465-6876-0BF4-93E6D1E5A189}"/>
              </a:ext>
            </a:extLst>
          </p:cNvPr>
          <p:cNvSpPr txBox="1"/>
          <p:nvPr/>
        </p:nvSpPr>
        <p:spPr>
          <a:xfrm>
            <a:off x="3616880" y="5260374"/>
            <a:ext cx="4336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i="1" dirty="0">
                <a:solidFill>
                  <a:srgbClr val="005D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20, 2026</a:t>
            </a:r>
          </a:p>
        </p:txBody>
      </p:sp>
    </p:spTree>
    <p:extLst>
      <p:ext uri="{BB962C8B-B14F-4D97-AF65-F5344CB8AC3E}">
        <p14:creationId xmlns:p14="http://schemas.microsoft.com/office/powerpoint/2010/main" val="269785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EF5D4-5417-0579-2DD4-C81CE1E29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D298A-D56C-B207-AE93-99A55AD95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Outline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8D521-4F07-DD94-D156-85B9C5055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815" y="1553765"/>
            <a:ext cx="11865617" cy="4917248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 startAt="5"/>
            </a:pPr>
            <a:r>
              <a:rPr lang="en-US" sz="2400" dirty="0">
                <a:solidFill>
                  <a:srgbClr val="3F74A7"/>
                </a:solidFill>
              </a:rPr>
              <a:t>Task Force Recommendations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LcPeriod"/>
            </a:pPr>
            <a:r>
              <a:rPr lang="en-US" sz="2000" dirty="0">
                <a:solidFill>
                  <a:srgbClr val="3F74A7"/>
                </a:solidFill>
              </a:rPr>
              <a:t>State Policy Recommendations. Including executive actions, legislative actions, guidance for the state’s regulatory agencies, and recommendations for Iowa economic development investment activities. 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LcPeriod"/>
            </a:pPr>
            <a:r>
              <a:rPr lang="en-US" sz="2000" dirty="0">
                <a:solidFill>
                  <a:srgbClr val="3F74A7"/>
                </a:solidFill>
              </a:rPr>
              <a:t>Recommendations for engagement with the federal government or national organizations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LcPeriod"/>
            </a:pPr>
            <a:r>
              <a:rPr lang="en-US" sz="2000" dirty="0">
                <a:solidFill>
                  <a:srgbClr val="3F74A7"/>
                </a:solidFill>
              </a:rPr>
              <a:t>Recommendations for further research or decision-making.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LcPeriod"/>
            </a:pPr>
            <a:r>
              <a:rPr lang="en-US" sz="2000" dirty="0">
                <a:solidFill>
                  <a:srgbClr val="3F74A7"/>
                </a:solidFill>
              </a:rPr>
              <a:t>Recommendations for continued engagement of Nuclear industry players in the state.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 startAt="5"/>
            </a:pPr>
            <a:r>
              <a:rPr lang="en-US" sz="2400" dirty="0">
                <a:solidFill>
                  <a:srgbClr val="3F74A7"/>
                </a:solidFill>
              </a:rPr>
              <a:t>Appendices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LcPeriod"/>
            </a:pPr>
            <a:r>
              <a:rPr lang="en-US" sz="2000" dirty="0">
                <a:solidFill>
                  <a:srgbClr val="3F74A7"/>
                </a:solidFill>
              </a:rPr>
              <a:t>Executive Order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LcPeriod"/>
            </a:pPr>
            <a:r>
              <a:rPr lang="en-US" sz="2000" dirty="0">
                <a:solidFill>
                  <a:srgbClr val="3F74A7"/>
                </a:solidFill>
              </a:rPr>
              <a:t>Taskforce members and meetings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LcPeriod"/>
            </a:pPr>
            <a:r>
              <a:rPr lang="en-US" sz="2000" dirty="0">
                <a:solidFill>
                  <a:srgbClr val="3F74A7"/>
                </a:solidFill>
              </a:rPr>
              <a:t>Workforce development strategy supporting information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LcPeriod"/>
            </a:pPr>
            <a:r>
              <a:rPr lang="en-US" sz="2000" dirty="0">
                <a:solidFill>
                  <a:srgbClr val="3F74A7"/>
                </a:solidFill>
              </a:rPr>
              <a:t>Supply Chain supporting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550938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1AB41-59AB-8027-3994-4235C74D0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Discussion Topics for Strategy Session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BB74145-2101-FFF0-AA78-D948F63DE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124" y="1595316"/>
            <a:ext cx="2835475" cy="48188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A0EB65B-EC1C-9EB8-2FD8-96951C3C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36184" y="1595316"/>
            <a:ext cx="2835475" cy="48188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52A2F3-CFC2-C47D-CF3B-937AC27BA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28244" y="1595315"/>
            <a:ext cx="2835475" cy="48188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312BDAA-8547-8B85-7137-33D2B2701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20305" y="1595315"/>
            <a:ext cx="2835475" cy="48188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CD2EA4-9CD4-77A3-3335-B26C6EF860A1}"/>
              </a:ext>
            </a:extLst>
          </p:cNvPr>
          <p:cNvSpPr txBox="1"/>
          <p:nvPr/>
        </p:nvSpPr>
        <p:spPr>
          <a:xfrm>
            <a:off x="236221" y="1595315"/>
            <a:ext cx="2520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State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C570E-48E8-60A5-2EAE-34A13F570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122" y="2151784"/>
            <a:ext cx="2835476" cy="4262362"/>
          </a:xfrm>
        </p:spPr>
        <p:txBody>
          <a:bodyPr>
            <a:noAutofit/>
          </a:bodyPr>
          <a:lstStyle/>
          <a:p>
            <a:r>
              <a:rPr lang="en-US" sz="2800" dirty="0"/>
              <a:t>Incentives</a:t>
            </a:r>
          </a:p>
          <a:p>
            <a:r>
              <a:rPr lang="en-US" sz="2800" dirty="0"/>
              <a:t>Siting</a:t>
            </a:r>
          </a:p>
          <a:p>
            <a:r>
              <a:rPr lang="en-US" sz="2800" dirty="0"/>
              <a:t>Public Education</a:t>
            </a:r>
          </a:p>
          <a:p>
            <a:r>
              <a:rPr lang="en-US" sz="2800" dirty="0"/>
              <a:t>Workforce Development</a:t>
            </a:r>
          </a:p>
          <a:p>
            <a:r>
              <a:rPr lang="en-US" sz="2800" dirty="0"/>
              <a:t>Waste Management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2C71C6-75D2-D330-DC08-AB58261158A4}"/>
              </a:ext>
            </a:extLst>
          </p:cNvPr>
          <p:cNvSpPr txBox="1"/>
          <p:nvPr/>
        </p:nvSpPr>
        <p:spPr>
          <a:xfrm>
            <a:off x="3238613" y="1595315"/>
            <a:ext cx="2520328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Federal or National </a:t>
            </a:r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Org. Engagement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3B9A960-7F8D-99F7-A28F-06CCFFD51B13}"/>
              </a:ext>
            </a:extLst>
          </p:cNvPr>
          <p:cNvSpPr txBox="1">
            <a:spLocks/>
          </p:cNvSpPr>
          <p:nvPr/>
        </p:nvSpPr>
        <p:spPr>
          <a:xfrm>
            <a:off x="3153915" y="2980283"/>
            <a:ext cx="2817743" cy="42623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CC63F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93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C63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93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C63F"/>
              </a:buClr>
              <a:buFont typeface="Wingdings" pitchFamily="2" charset="2"/>
              <a:buChar char="§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Federal policy lobbying</a:t>
            </a:r>
            <a:endParaRPr lang="en-US" sz="2400" dirty="0"/>
          </a:p>
          <a:p>
            <a:r>
              <a:rPr lang="en-US" sz="2800" dirty="0"/>
              <a:t>State associations</a:t>
            </a:r>
          </a:p>
          <a:p>
            <a:r>
              <a:rPr lang="en-US" sz="2800" dirty="0">
                <a:cs typeface="Arial"/>
              </a:rPr>
              <a:t>Particular states leading strategy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D47838-3954-60B0-CD29-B46F8EE1A6EF}"/>
              </a:ext>
            </a:extLst>
          </p:cNvPr>
          <p:cNvSpPr txBox="1"/>
          <p:nvPr/>
        </p:nvSpPr>
        <p:spPr>
          <a:xfrm>
            <a:off x="6241005" y="1595315"/>
            <a:ext cx="2520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Further Research or discussion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E6F0178-A7CA-75A9-81D1-AD0858042F39}"/>
              </a:ext>
            </a:extLst>
          </p:cNvPr>
          <p:cNvSpPr txBox="1">
            <a:spLocks/>
          </p:cNvSpPr>
          <p:nvPr/>
        </p:nvSpPr>
        <p:spPr>
          <a:xfrm>
            <a:off x="6128242" y="3010151"/>
            <a:ext cx="2817745" cy="4262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CC63F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93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C63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93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C63F"/>
              </a:buClr>
              <a:buFont typeface="Wingdings" pitchFamily="2" charset="2"/>
              <a:buChar char="§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Incentives</a:t>
            </a:r>
          </a:p>
          <a:p>
            <a:r>
              <a:rPr lang="en-US" sz="2800" dirty="0"/>
              <a:t>Siting</a:t>
            </a:r>
          </a:p>
          <a:p>
            <a:r>
              <a:rPr lang="en-US" sz="2800"/>
              <a:t>Cost/Risk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A2422D-5954-5518-3C4E-2991E03C549B}"/>
              </a:ext>
            </a:extLst>
          </p:cNvPr>
          <p:cNvSpPr txBox="1"/>
          <p:nvPr/>
        </p:nvSpPr>
        <p:spPr>
          <a:xfrm>
            <a:off x="9277878" y="1595315"/>
            <a:ext cx="2520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Continued engagement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D873170-ECFF-A205-B263-546F30B57E9D}"/>
              </a:ext>
            </a:extLst>
          </p:cNvPr>
          <p:cNvSpPr txBox="1">
            <a:spLocks/>
          </p:cNvSpPr>
          <p:nvPr/>
        </p:nvSpPr>
        <p:spPr>
          <a:xfrm>
            <a:off x="9093223" y="2718000"/>
            <a:ext cx="2889638" cy="42623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CC63F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93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C63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93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C63F"/>
              </a:buClr>
              <a:buFont typeface="Wingdings" pitchFamily="2" charset="2"/>
              <a:buChar char="§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cs typeface="Arial"/>
              </a:rPr>
              <a:t>State Point of </a:t>
            </a:r>
            <a:r>
              <a:rPr lang="en-US" sz="2800">
                <a:cs typeface="Arial"/>
              </a:rPr>
              <a:t>Contact</a:t>
            </a:r>
            <a:r>
              <a:rPr lang="en-US" sz="2800" dirty="0">
                <a:cs typeface="Arial"/>
              </a:rPr>
              <a:t> </a:t>
            </a:r>
          </a:p>
          <a:p>
            <a:r>
              <a:rPr lang="en-US" sz="2800" dirty="0">
                <a:cs typeface="Arial"/>
              </a:rPr>
              <a:t>Ongoing Collaboration </a:t>
            </a:r>
            <a:r>
              <a:rPr lang="en-US" sz="2800">
                <a:cs typeface="Arial"/>
              </a:rPr>
              <a:t>Venues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625737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6F174-6582-0C35-5DB7-AA644EF73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4F17E-4A0F-1B2D-DEBA-01994A7C4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  <a:r>
              <a:rPr lang="en-US"/>
              <a:t>, approximate</a:t>
            </a:r>
            <a:endParaRPr lang="en-US" dirty="0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88198F75-6EF8-B14A-08F9-048145758A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59208"/>
              </p:ext>
            </p:extLst>
          </p:nvPr>
        </p:nvGraphicFramePr>
        <p:xfrm>
          <a:off x="199466" y="1618734"/>
          <a:ext cx="11749519" cy="4394646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184491">
                  <a:extLst>
                    <a:ext uri="{9D8B030D-6E8A-4147-A177-3AD203B41FA5}">
                      <a16:colId xmlns:a16="http://schemas.microsoft.com/office/drawing/2014/main" val="1780800682"/>
                    </a:ext>
                  </a:extLst>
                </a:gridCol>
                <a:gridCol w="2337776">
                  <a:extLst>
                    <a:ext uri="{9D8B030D-6E8A-4147-A177-3AD203B41FA5}">
                      <a16:colId xmlns:a16="http://schemas.microsoft.com/office/drawing/2014/main" val="3006715157"/>
                    </a:ext>
                  </a:extLst>
                </a:gridCol>
                <a:gridCol w="2556237">
                  <a:extLst>
                    <a:ext uri="{9D8B030D-6E8A-4147-A177-3AD203B41FA5}">
                      <a16:colId xmlns:a16="http://schemas.microsoft.com/office/drawing/2014/main" val="2130394819"/>
                    </a:ext>
                  </a:extLst>
                </a:gridCol>
                <a:gridCol w="5671015">
                  <a:extLst>
                    <a:ext uri="{9D8B030D-6E8A-4147-A177-3AD203B41FA5}">
                      <a16:colId xmlns:a16="http://schemas.microsoft.com/office/drawing/2014/main" val="1359667618"/>
                    </a:ext>
                  </a:extLst>
                </a:gridCol>
              </a:tblGrid>
              <a:tr h="3775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Mtg.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Date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Location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Topic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846810"/>
                  </a:ext>
                </a:extLst>
              </a:tr>
              <a:tr h="3204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1st</a:t>
                      </a: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2/23</a:t>
                      </a: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IEDA Offices</a:t>
                      </a: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Nuclear Energy Overview</a:t>
                      </a: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162037"/>
                  </a:ext>
                </a:extLst>
              </a:tr>
              <a:tr h="3204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2nd</a:t>
                      </a: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3/24, 12-4</a:t>
                      </a: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IEDA Offices</a:t>
                      </a: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Federal + State Policy</a:t>
                      </a: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103854"/>
                  </a:ext>
                </a:extLst>
              </a:tr>
              <a:tr h="361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3rd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4/6, 9-1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IEDA Offices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Economic Impact and Opportunities, Waste Management​, Siting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845699"/>
                  </a:ext>
                </a:extLst>
              </a:tr>
              <a:tr h="6242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4th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4/20, 9-1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Cedar Rapids, IA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Local Considerations, Workforce Development, 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Industry / Supply Chain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349016"/>
                  </a:ext>
                </a:extLst>
              </a:tr>
              <a:tr h="361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5th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5/18, 9-1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i="1" dirty="0">
                          <a:effectLst/>
                        </a:rPr>
                        <a:t>Ames, IA</a:t>
                      </a:r>
                      <a:endParaRPr lang="en-US" sz="2400" i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Strategy Session, Readout Open Questions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746796"/>
                  </a:ext>
                </a:extLst>
              </a:tr>
              <a:tr h="361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6th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6/16, 9-1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IEDA Offices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Final Report Readout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569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663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49F79D8-66E4-8CEB-942F-838FE0EC5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637" y="6413908"/>
            <a:ext cx="3583460" cy="34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2D013-1DE9-BA39-5CF6-49C639574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CA280-8440-2C0D-431F-0E83E4391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712" y="4371356"/>
            <a:ext cx="6179902" cy="2042552"/>
          </a:xfrm>
          <a:prstGeom prst="roundRect">
            <a:avLst/>
          </a:prstGeom>
          <a:solidFill>
            <a:srgbClr val="383F5C"/>
          </a:solidFill>
        </p:spPr>
        <p:txBody>
          <a:bodyPr anchor="ctr"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Iowa Nuclear Energy Task Force Meeting 5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</a:rPr>
              <a:t>May 18, 2026, 9:00 am CDT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</a:rPr>
              <a:t>Ames, IA</a:t>
            </a:r>
          </a:p>
        </p:txBody>
      </p:sp>
      <p:pic>
        <p:nvPicPr>
          <p:cNvPr id="6" name="Picture 5" descr="Feedback Form: https://forms.office.com/Pages/ResponsePage.aspx?id=Rjl9DshYxEC1ygSrZ96RRYk1pE47b65Hj4jLFXK3dXlUNUNQRkZHRlBVQ1hJSExUMEFUQlk3Rk1WViQlQCN0PWcu">
            <a:extLst>
              <a:ext uri="{FF2B5EF4-FFF2-40B4-BE49-F238E27FC236}">
                <a16:creationId xmlns:a16="http://schemas.microsoft.com/office/drawing/2014/main" id="{3A88471A-B13C-77BA-F58D-39334790A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82020"/>
            <a:ext cx="4183105" cy="418310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207B486-7361-7C50-B1F6-F7653BCA6007}"/>
              </a:ext>
            </a:extLst>
          </p:cNvPr>
          <p:cNvGrpSpPr/>
          <p:nvPr/>
        </p:nvGrpSpPr>
        <p:grpSpPr>
          <a:xfrm>
            <a:off x="6987303" y="1711314"/>
            <a:ext cx="2904723" cy="2491275"/>
            <a:chOff x="840259" y="3156551"/>
            <a:chExt cx="3583460" cy="3404886"/>
          </a:xfrm>
        </p:grpSpPr>
        <p:sp>
          <p:nvSpPr>
            <p:cNvPr id="8" name="Rectangle: Rounded Corners 7" descr="Iowa nuclear Energy Task Force website: https://opportunityiowa.gov/about/boards/nuclear-energy-task-force ">
              <a:extLst>
                <a:ext uri="{FF2B5EF4-FFF2-40B4-BE49-F238E27FC236}">
                  <a16:creationId xmlns:a16="http://schemas.microsoft.com/office/drawing/2014/main" id="{008715D6-E46F-E12F-ACE9-DA1290CFA461}"/>
                </a:ext>
              </a:extLst>
            </p:cNvPr>
            <p:cNvSpPr/>
            <p:nvPr/>
          </p:nvSpPr>
          <p:spPr>
            <a:xfrm>
              <a:off x="840259" y="3156551"/>
              <a:ext cx="3583460" cy="3404886"/>
            </a:xfrm>
            <a:prstGeom prst="roundRect">
              <a:avLst/>
            </a:prstGeom>
            <a:solidFill>
              <a:srgbClr val="5D99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cs typeface="Arial" panose="020B0604020202020204" pitchFamily="34" charset="0"/>
                </a:rPr>
                <a:t>Iowa Nuclear Energy Task Force Website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9F669B6-AB56-51CD-D117-8FCE34598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977" t="4128" r="5692" b="4348"/>
            <a:stretch>
              <a:fillRect/>
            </a:stretch>
          </p:blipFill>
          <p:spPr>
            <a:xfrm>
              <a:off x="1860982" y="4469436"/>
              <a:ext cx="1542011" cy="15489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6153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43C2B-1F7B-95C0-A793-4F1DB3683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1DAC-8ABF-6665-974A-DDCB42EDF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  <a:r>
              <a:rPr lang="en-US"/>
              <a:t>, approximate</a:t>
            </a:r>
            <a:endParaRPr lang="en-US" dirty="0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D9BB87E6-5E94-D32B-49A2-6450B32B5D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87563"/>
              </p:ext>
            </p:extLst>
          </p:nvPr>
        </p:nvGraphicFramePr>
        <p:xfrm>
          <a:off x="199466" y="1618734"/>
          <a:ext cx="11749519" cy="4394646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184491">
                  <a:extLst>
                    <a:ext uri="{9D8B030D-6E8A-4147-A177-3AD203B41FA5}">
                      <a16:colId xmlns:a16="http://schemas.microsoft.com/office/drawing/2014/main" val="1780800682"/>
                    </a:ext>
                  </a:extLst>
                </a:gridCol>
                <a:gridCol w="2337776">
                  <a:extLst>
                    <a:ext uri="{9D8B030D-6E8A-4147-A177-3AD203B41FA5}">
                      <a16:colId xmlns:a16="http://schemas.microsoft.com/office/drawing/2014/main" val="3006715157"/>
                    </a:ext>
                  </a:extLst>
                </a:gridCol>
                <a:gridCol w="2556237">
                  <a:extLst>
                    <a:ext uri="{9D8B030D-6E8A-4147-A177-3AD203B41FA5}">
                      <a16:colId xmlns:a16="http://schemas.microsoft.com/office/drawing/2014/main" val="2130394819"/>
                    </a:ext>
                  </a:extLst>
                </a:gridCol>
                <a:gridCol w="5671015">
                  <a:extLst>
                    <a:ext uri="{9D8B030D-6E8A-4147-A177-3AD203B41FA5}">
                      <a16:colId xmlns:a16="http://schemas.microsoft.com/office/drawing/2014/main" val="1359667618"/>
                    </a:ext>
                  </a:extLst>
                </a:gridCol>
              </a:tblGrid>
              <a:tr h="3775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Mtg.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Date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Location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Topic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846810"/>
                  </a:ext>
                </a:extLst>
              </a:tr>
              <a:tr h="3204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1st</a:t>
                      </a: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2/23</a:t>
                      </a: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IEDA Offices</a:t>
                      </a: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Nuclear Energy Overview</a:t>
                      </a: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162037"/>
                  </a:ext>
                </a:extLst>
              </a:tr>
              <a:tr h="3204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2nd</a:t>
                      </a: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3/24, 12-4</a:t>
                      </a: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IEDA Offices</a:t>
                      </a: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Federal + State Policy</a:t>
                      </a:r>
                      <a:endParaRPr lang="en-US" sz="20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103854"/>
                  </a:ext>
                </a:extLst>
              </a:tr>
              <a:tr h="361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3rd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4/6, 9-1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IEDA Offices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Economic Impact and Opportunities, Waste Management​, Siting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845699"/>
                  </a:ext>
                </a:extLst>
              </a:tr>
              <a:tr h="6242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4th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4/20, 9-1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Cedar Rapids, IA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Local Considerations, Workforce Development, 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Industry / Supply Chain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349016"/>
                  </a:ext>
                </a:extLst>
              </a:tr>
              <a:tr h="361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5th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5/18, 9-1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i="1" dirty="0">
                          <a:effectLst/>
                        </a:rPr>
                        <a:t>Ames, IA</a:t>
                      </a:r>
                      <a:endParaRPr lang="en-US" sz="2400" i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Strategy Session, Readout Open Questions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746796"/>
                  </a:ext>
                </a:extLst>
              </a:tr>
              <a:tr h="361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6th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6/16, 9-1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IEDA Offices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Final Report Readout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569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029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FB2A96E-8E7E-6788-C1A1-B63533534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63287"/>
            <a:ext cx="4231758" cy="594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C3818-D995-A343-4BAD-6F1DD20F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Iowa Nuclear Task Force Meeting Agenda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85DD2B-CF3A-1CCD-38E4-369628829CDD}"/>
              </a:ext>
            </a:extLst>
          </p:cNvPr>
          <p:cNvSpPr txBox="1">
            <a:spLocks/>
          </p:cNvSpPr>
          <p:nvPr/>
        </p:nvSpPr>
        <p:spPr>
          <a:xfrm>
            <a:off x="93759" y="1701985"/>
            <a:ext cx="11720021" cy="478079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CC63F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93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C63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93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C63F"/>
              </a:buClr>
              <a:buFont typeface="Wingdings" pitchFamily="2" charset="2"/>
              <a:buChar char="§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005D93"/>
                </a:solidFill>
                <a:sym typeface="Wingdings" panose="05000000000000000000" pitchFamily="2" charset="2"/>
              </a:rPr>
              <a:t>Call to Order </a:t>
            </a:r>
            <a:r>
              <a:rPr lang="en-US" sz="2000" dirty="0">
                <a:solidFill>
                  <a:srgbClr val="005D93"/>
                </a:solidFill>
                <a:sym typeface="Wingdings" panose="05000000000000000000" pitchFamily="2" charset="2"/>
              </a:rPr>
              <a:t>| </a:t>
            </a:r>
            <a:r>
              <a:rPr lang="en-US" sz="2000" i="1" dirty="0">
                <a:solidFill>
                  <a:srgbClr val="005D93"/>
                </a:solidFill>
                <a:sym typeface="Wingdings" panose="05000000000000000000" pitchFamily="2" charset="2"/>
              </a:rPr>
              <a:t>Dr. Mark Nutt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005D93"/>
                </a:solidFill>
                <a:sym typeface="Wingdings" panose="05000000000000000000" pitchFamily="2" charset="2"/>
              </a:rPr>
              <a:t>Nuclear Supply Chain</a:t>
            </a:r>
            <a:r>
              <a:rPr lang="en-US" sz="2000" dirty="0">
                <a:solidFill>
                  <a:srgbClr val="005D93"/>
                </a:solidFill>
                <a:sym typeface="Wingdings" panose="05000000000000000000" pitchFamily="2" charset="2"/>
              </a:rPr>
              <a:t>| Owen Ward, </a:t>
            </a:r>
            <a:r>
              <a:rPr lang="en-US" sz="2000" dirty="0" err="1">
                <a:solidFill>
                  <a:srgbClr val="005D93"/>
                </a:solidFill>
                <a:sym typeface="Wingdings" panose="05000000000000000000" pitchFamily="2" charset="2"/>
              </a:rPr>
              <a:t>Solestiss</a:t>
            </a:r>
            <a:r>
              <a:rPr lang="en-US" sz="2000" dirty="0">
                <a:solidFill>
                  <a:srgbClr val="005D93"/>
                </a:solidFill>
                <a:sym typeface="Wingdings" panose="05000000000000000000" pitchFamily="2" charset="2"/>
              </a:rPr>
              <a:t>					</a:t>
            </a:r>
            <a:r>
              <a:rPr lang="en-US" sz="2000" i="1" dirty="0">
                <a:solidFill>
                  <a:srgbClr val="005D93"/>
                </a:solidFill>
                <a:sym typeface="Wingdings" panose="05000000000000000000" pitchFamily="2" charset="2"/>
              </a:rPr>
              <a:t>30 min.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005D93"/>
                </a:solidFill>
                <a:cs typeface="Arial"/>
                <a:sym typeface="Wingdings" panose="05000000000000000000" pitchFamily="2" charset="2"/>
              </a:rPr>
              <a:t>Nuclear Workforce Development</a:t>
            </a:r>
            <a:r>
              <a:rPr lang="en-US" sz="2000" dirty="0">
                <a:solidFill>
                  <a:srgbClr val="005D93"/>
                </a:solidFill>
                <a:cs typeface="Arial"/>
                <a:sym typeface="Wingdings" panose="05000000000000000000" pitchFamily="2" charset="2"/>
              </a:rPr>
              <a:t>| Anne </a:t>
            </a:r>
            <a:r>
              <a:rPr lang="en-US" sz="2000" dirty="0" err="1">
                <a:solidFill>
                  <a:srgbClr val="005D93"/>
                </a:solidFill>
                <a:cs typeface="Arial"/>
                <a:sym typeface="Wingdings" panose="05000000000000000000" pitchFamily="2" charset="2"/>
              </a:rPr>
              <a:t>Lucietto</a:t>
            </a:r>
            <a:r>
              <a:rPr lang="en-US" sz="2000" dirty="0">
                <a:solidFill>
                  <a:srgbClr val="005D93"/>
                </a:solidFill>
                <a:cs typeface="Arial"/>
                <a:sym typeface="Wingdings" panose="05000000000000000000" pitchFamily="2" charset="2"/>
              </a:rPr>
              <a:t>, Purdue				</a:t>
            </a:r>
            <a:r>
              <a:rPr lang="en-US" sz="2000" i="1" dirty="0">
                <a:solidFill>
                  <a:srgbClr val="005D93"/>
                </a:solidFill>
                <a:cs typeface="Arial"/>
                <a:sym typeface="Wingdings" panose="05000000000000000000" pitchFamily="2" charset="2"/>
              </a:rPr>
              <a:t>30 min.</a:t>
            </a:r>
            <a:endParaRPr lang="en-US" sz="2000" i="1" dirty="0">
              <a:solidFill>
                <a:srgbClr val="005D93"/>
              </a:solidFill>
              <a:cs typeface="Arial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000" i="1" dirty="0">
                <a:solidFill>
                  <a:srgbClr val="005D93"/>
                </a:solidFill>
                <a:sym typeface="Wingdings" panose="05000000000000000000" pitchFamily="2" charset="2"/>
              </a:rPr>
              <a:t>Break 										5 min.</a:t>
            </a:r>
            <a:endParaRPr lang="en-US" sz="2000" b="1" dirty="0">
              <a:solidFill>
                <a:srgbClr val="005D93"/>
              </a:solidFill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005D93"/>
                </a:solidFill>
                <a:sym typeface="Wingdings" panose="05000000000000000000" pitchFamily="2" charset="2"/>
              </a:rPr>
              <a:t>Nuclear Host Community Considerations</a:t>
            </a:r>
            <a:r>
              <a:rPr lang="en-US" sz="2000" dirty="0">
                <a:solidFill>
                  <a:srgbClr val="005D93"/>
                </a:solidFill>
                <a:sym typeface="Wingdings" panose="05000000000000000000" pitchFamily="2" charset="2"/>
              </a:rPr>
              <a:t>| Charlie Nicols, Linn County		</a:t>
            </a:r>
            <a:r>
              <a:rPr lang="en-US" sz="2000" i="1" dirty="0">
                <a:solidFill>
                  <a:srgbClr val="005D93"/>
                </a:solidFill>
                <a:sym typeface="Wingdings" panose="05000000000000000000" pitchFamily="2" charset="2"/>
              </a:rPr>
              <a:t>30 min.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005D93"/>
                </a:solidFill>
                <a:sym typeface="Wingdings" panose="05000000000000000000" pitchFamily="2" charset="2"/>
              </a:rPr>
              <a:t>Guided Discussion 								</a:t>
            </a:r>
            <a:r>
              <a:rPr lang="en-US" sz="2000" i="1" dirty="0">
                <a:solidFill>
                  <a:srgbClr val="005D93"/>
                </a:solidFill>
                <a:sym typeface="Wingdings" panose="05000000000000000000" pitchFamily="2" charset="2"/>
              </a:rPr>
              <a:t>30 min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000" i="1" dirty="0">
                <a:solidFill>
                  <a:srgbClr val="005D93"/>
                </a:solidFill>
                <a:sym typeface="Wingdings" panose="05000000000000000000" pitchFamily="2" charset="2"/>
              </a:rPr>
              <a:t>Break 										5 min.	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000" b="1">
                <a:solidFill>
                  <a:schemeClr val="accent2">
                    <a:lumMod val="75000"/>
                  </a:schemeClr>
                </a:solidFill>
                <a:cs typeface="Arial"/>
                <a:sym typeface="Wingdings" panose="05000000000000000000" pitchFamily="2" charset="2"/>
              </a:rPr>
              <a:t>Open Q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Arial"/>
                <a:sym typeface="Wingdings" panose="05000000000000000000" pitchFamily="2" charset="2"/>
              </a:rPr>
              <a:t>uestions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cs typeface="Arial"/>
                <a:sym typeface="Wingdings" panose="05000000000000000000" pitchFamily="2" charset="2"/>
              </a:rPr>
              <a:t>									20 min</a:t>
            </a:r>
            <a:endParaRPr lang="en-US" sz="2000" i="1" dirty="0">
              <a:solidFill>
                <a:schemeClr val="accent2">
                  <a:lumMod val="75000"/>
                </a:schemeClr>
              </a:solidFill>
              <a:cs typeface="Arial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005D93"/>
                </a:solidFill>
                <a:sym typeface="Wingdings" panose="05000000000000000000" pitchFamily="2" charset="2"/>
              </a:rPr>
              <a:t>Final Report Outline, Strategy Session Topics</a:t>
            </a:r>
            <a:r>
              <a:rPr lang="en-US" sz="2000" dirty="0">
                <a:solidFill>
                  <a:srgbClr val="005D93"/>
                </a:solidFill>
                <a:sym typeface="Wingdings" panose="05000000000000000000" pitchFamily="2" charset="2"/>
              </a:rPr>
              <a:t>					30</a:t>
            </a:r>
            <a:r>
              <a:rPr lang="en-US" sz="2000" i="1" dirty="0">
                <a:solidFill>
                  <a:srgbClr val="005D93"/>
                </a:solidFill>
                <a:sym typeface="Wingdings" panose="05000000000000000000" pitchFamily="2" charset="2"/>
              </a:rPr>
              <a:t> min.</a:t>
            </a:r>
            <a:endParaRPr lang="en-US" sz="2000" b="1" dirty="0">
              <a:solidFill>
                <a:srgbClr val="005D93"/>
              </a:solidFill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005D93"/>
                </a:solidFill>
                <a:sym typeface="Wingdings" panose="05000000000000000000" pitchFamily="2" charset="2"/>
              </a:rPr>
              <a:t>Close Out </a:t>
            </a:r>
            <a:r>
              <a:rPr lang="en-US" sz="2000" dirty="0">
                <a:solidFill>
                  <a:srgbClr val="005D93"/>
                </a:solidFill>
                <a:sym typeface="Wingdings" panose="05000000000000000000" pitchFamily="2" charset="2"/>
              </a:rPr>
              <a:t>| </a:t>
            </a:r>
            <a:r>
              <a:rPr lang="en-US" sz="2000" i="1" dirty="0">
                <a:solidFill>
                  <a:srgbClr val="005D93"/>
                </a:solidFill>
                <a:sym typeface="Wingdings" panose="05000000000000000000" pitchFamily="2" charset="2"/>
              </a:rPr>
              <a:t>Dr. Mark Nutt</a:t>
            </a:r>
          </a:p>
        </p:txBody>
      </p:sp>
    </p:spTree>
    <p:extLst>
      <p:ext uri="{BB962C8B-B14F-4D97-AF65-F5344CB8AC3E}">
        <p14:creationId xmlns:p14="http://schemas.microsoft.com/office/powerpoint/2010/main" val="199293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D093B-DDFE-11E1-DBC5-2CF52B056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0515E2-F905-6318-71C2-AD77F0062A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Meeting Recap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1235106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485" y="1641916"/>
            <a:ext cx="11210344" cy="44384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82880" indent="-182880">
              <a:spcAft>
                <a:spcPts val="600"/>
              </a:spcAft>
            </a:pPr>
            <a:r>
              <a:rPr lang="en-US" sz="2800" dirty="0">
                <a:solidFill>
                  <a:srgbClr val="005D93"/>
                </a:solidFill>
                <a:cs typeface="+mn-cs"/>
              </a:rPr>
              <a:t>Task Force Reactions to Meeting Topics:</a:t>
            </a:r>
          </a:p>
          <a:p>
            <a:pPr marL="855345" lvl="1" indent="-398145">
              <a:spcAft>
                <a:spcPts val="600"/>
              </a:spcAft>
            </a:pPr>
            <a:r>
              <a:rPr lang="en-US" sz="2400">
                <a:solidFill>
                  <a:srgbClr val="005D93"/>
                </a:solidFill>
                <a:cs typeface="+mn-cs"/>
              </a:rPr>
              <a:t>Supply Chain Opportunities and Barriers</a:t>
            </a:r>
          </a:p>
          <a:p>
            <a:pPr marL="855345" lvl="1" indent="-398145">
              <a:spcAft>
                <a:spcPts val="600"/>
              </a:spcAft>
            </a:pPr>
            <a:r>
              <a:rPr lang="en-US" sz="2400">
                <a:solidFill>
                  <a:srgbClr val="005D93"/>
                </a:solidFill>
                <a:cs typeface="Arial"/>
              </a:rPr>
              <a:t>Workforce Development Requirements and Gaps</a:t>
            </a:r>
          </a:p>
          <a:p>
            <a:pPr marL="855663" lvl="1" indent="-398463">
              <a:spcAft>
                <a:spcPts val="600"/>
              </a:spcAft>
            </a:pPr>
            <a:r>
              <a:rPr lang="en-US" sz="2400" dirty="0">
                <a:solidFill>
                  <a:srgbClr val="005D93"/>
                </a:solidFill>
                <a:cs typeface="+mn-cs"/>
              </a:rPr>
              <a:t>Host Community Considerations</a:t>
            </a:r>
          </a:p>
          <a:p>
            <a:pPr marL="182880" indent="-182880">
              <a:spcAft>
                <a:spcPts val="600"/>
              </a:spcAft>
            </a:pPr>
            <a:r>
              <a:rPr lang="en-US" sz="2800" dirty="0">
                <a:solidFill>
                  <a:srgbClr val="005D93"/>
                </a:solidFill>
                <a:cs typeface="+mn-cs"/>
              </a:rPr>
              <a:t>[Repeat] What are potential specific goals for Iowa for nuclear development in the state?</a:t>
            </a:r>
          </a:p>
          <a:p>
            <a:pPr marL="855663" lvl="1" indent="-398463">
              <a:spcAft>
                <a:spcPts val="600"/>
              </a:spcAft>
            </a:pPr>
            <a:r>
              <a:rPr lang="en-US" sz="2400" dirty="0">
                <a:solidFill>
                  <a:srgbClr val="005D93"/>
                </a:solidFill>
                <a:cs typeface="+mn-cs"/>
              </a:rPr>
              <a:t>Economic development, grid strengthening/resilience, etc.</a:t>
            </a:r>
          </a:p>
        </p:txBody>
      </p:sp>
    </p:spTree>
    <p:extLst>
      <p:ext uri="{BB962C8B-B14F-4D97-AF65-F5344CB8AC3E}">
        <p14:creationId xmlns:p14="http://schemas.microsoft.com/office/powerpoint/2010/main" val="523330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B1EC4-5064-5F98-F90B-6D26661E8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5521F-8BCF-9AD6-D848-B635390FA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Open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00F1C-1770-BBCE-5D9E-07DC4FD29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485" y="1641916"/>
            <a:ext cx="11210344" cy="44384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82880" indent="-182880">
              <a:spcAft>
                <a:spcPts val="600"/>
              </a:spcAft>
            </a:pPr>
            <a:r>
              <a:rPr lang="en-US" sz="2400" dirty="0">
                <a:solidFill>
                  <a:srgbClr val="005D93"/>
                </a:solidFill>
                <a:cs typeface="+mn-cs"/>
              </a:rPr>
              <a:t>Existing Ad-Hoc Questions (in progress)</a:t>
            </a:r>
          </a:p>
          <a:p>
            <a:pPr marL="640080" lvl="1" indent="-182880">
              <a:spcAft>
                <a:spcPts val="600"/>
              </a:spcAft>
            </a:pPr>
            <a:r>
              <a:rPr lang="en-US" sz="2000" dirty="0">
                <a:solidFill>
                  <a:srgbClr val="005D93"/>
                </a:solidFill>
                <a:cs typeface="+mn-cs"/>
              </a:rPr>
              <a:t>Advanced Ratemaking</a:t>
            </a:r>
          </a:p>
          <a:p>
            <a:pPr marL="640080" lvl="1" indent="-182880">
              <a:spcAft>
                <a:spcPts val="600"/>
              </a:spcAft>
            </a:pPr>
            <a:r>
              <a:rPr lang="en-US" sz="2000" dirty="0">
                <a:solidFill>
                  <a:srgbClr val="005D93"/>
                </a:solidFill>
                <a:cs typeface="+mn-cs"/>
              </a:rPr>
              <a:t>Advanced Reactors’ Ability to Meet Iowa Grid Needs (e.g. Load Following)</a:t>
            </a:r>
          </a:p>
          <a:p>
            <a:pPr marL="640080" lvl="1" indent="-182880">
              <a:spcAft>
                <a:spcPts val="600"/>
              </a:spcAft>
            </a:pPr>
            <a:r>
              <a:rPr lang="en-US" sz="2000">
                <a:solidFill>
                  <a:srgbClr val="005D93"/>
                </a:solidFill>
                <a:cs typeface="+mn-cs"/>
              </a:rPr>
              <a:t>Nature of Iowa’s Expected Load Growth</a:t>
            </a:r>
          </a:p>
          <a:p>
            <a:pPr marL="640080" lvl="1" indent="-182880">
              <a:spcAft>
                <a:spcPts val="600"/>
              </a:spcAft>
            </a:pPr>
            <a:r>
              <a:rPr lang="en-US" sz="2000">
                <a:solidFill>
                  <a:srgbClr val="005D93"/>
                </a:solidFill>
                <a:cs typeface="+mn-cs"/>
              </a:rPr>
              <a:t>Benefits of Load Growth</a:t>
            </a:r>
          </a:p>
          <a:p>
            <a:pPr marL="640080" lvl="1" indent="-182880">
              <a:spcAft>
                <a:spcPts val="600"/>
              </a:spcAft>
            </a:pPr>
            <a:r>
              <a:rPr lang="en-US" sz="2000">
                <a:solidFill>
                  <a:srgbClr val="005D93"/>
                </a:solidFill>
                <a:cs typeface="+mn-cs"/>
              </a:rPr>
              <a:t>Tax Benefits of New Reactor Deployment </a:t>
            </a:r>
          </a:p>
          <a:p>
            <a:pPr marL="640080" lvl="1" indent="-182880">
              <a:spcAft>
                <a:spcPts val="600"/>
              </a:spcAft>
            </a:pPr>
            <a:r>
              <a:rPr lang="en-US" sz="2000">
                <a:solidFill>
                  <a:srgbClr val="005D93"/>
                </a:solidFill>
                <a:cs typeface="+mn-cs"/>
              </a:rPr>
              <a:t>Other States' Waste Policies</a:t>
            </a:r>
          </a:p>
          <a:p>
            <a:pPr marL="182880" indent="-182880">
              <a:spcAft>
                <a:spcPts val="600"/>
              </a:spcAft>
            </a:pPr>
            <a:r>
              <a:rPr lang="en-US" sz="2400">
                <a:solidFill>
                  <a:srgbClr val="005D93"/>
                </a:solidFill>
                <a:cs typeface="+mn-cs"/>
              </a:rPr>
              <a:t>Other New Ad-Hoc Questions</a:t>
            </a:r>
          </a:p>
        </p:txBody>
      </p:sp>
    </p:spTree>
    <p:extLst>
      <p:ext uri="{BB962C8B-B14F-4D97-AF65-F5344CB8AC3E}">
        <p14:creationId xmlns:p14="http://schemas.microsoft.com/office/powerpoint/2010/main" val="621720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F9D1E-772F-A701-040C-59E82046B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DD8E1-C81D-C563-C1B1-637B23512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3848" y="2695117"/>
            <a:ext cx="9080109" cy="1867003"/>
          </a:xfrm>
        </p:spPr>
        <p:txBody>
          <a:bodyPr/>
          <a:lstStyle/>
          <a:p>
            <a:pPr algn="ctr"/>
            <a:r>
              <a:rPr lang="en-US" sz="4400" dirty="0"/>
              <a:t>Task Force Deliverables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7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5A64B-E7D8-6958-00B9-D2A2F5053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1598C-419F-16E8-F189-30F5EFE0D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Outline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E5B0201-BDE5-E959-EDB0-4BAE8CCB415B}"/>
              </a:ext>
            </a:extLst>
          </p:cNvPr>
          <p:cNvSpPr txBox="1">
            <a:spLocks/>
          </p:cNvSpPr>
          <p:nvPr/>
        </p:nvSpPr>
        <p:spPr>
          <a:xfrm>
            <a:off x="5422262" y="1680580"/>
            <a:ext cx="6769738" cy="5189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CC63F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93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C63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93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C63F"/>
              </a:buClr>
              <a:buFont typeface="Wingdings" pitchFamily="2" charset="2"/>
              <a:buChar char="§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+mj-lt"/>
              <a:buAutoNum type="arabicPeriod" startAt="4"/>
            </a:pPr>
            <a:endParaRPr lang="en-US" sz="2000" dirty="0">
              <a:solidFill>
                <a:srgbClr val="3F74A7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A2042A-57BB-837F-13FC-BC1D71FC0BC3}"/>
              </a:ext>
            </a:extLst>
          </p:cNvPr>
          <p:cNvSpPr/>
          <p:nvPr/>
        </p:nvSpPr>
        <p:spPr>
          <a:xfrm>
            <a:off x="104568" y="6395271"/>
            <a:ext cx="3208854" cy="455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A9961-33F0-A1F1-65CE-16FA5ED54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815" y="1553765"/>
            <a:ext cx="11865617" cy="4917248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400" dirty="0">
                <a:solidFill>
                  <a:srgbClr val="3F74A7"/>
                </a:solidFill>
              </a:rPr>
              <a:t>Cover Letter to Governor from Dr. Mark Nutt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>
                <a:solidFill>
                  <a:srgbClr val="3F74A7"/>
                </a:solidFill>
              </a:rPr>
              <a:t>Executive Summary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>
                <a:solidFill>
                  <a:srgbClr val="3F74A7"/>
                </a:solidFill>
              </a:rPr>
              <a:t>Iowa’s Energy Landscape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LcPeriod"/>
            </a:pPr>
            <a:r>
              <a:rPr lang="en-US" sz="2000" dirty="0">
                <a:solidFill>
                  <a:srgbClr val="3F74A7"/>
                </a:solidFill>
              </a:rPr>
              <a:t>Review leadership in RPS / wind generation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LcPeriod"/>
            </a:pPr>
            <a:r>
              <a:rPr lang="en-US" sz="2000" dirty="0">
                <a:solidFill>
                  <a:srgbClr val="3F74A7"/>
                </a:solidFill>
              </a:rPr>
              <a:t>Current grid overview 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LcPeriod"/>
            </a:pPr>
            <a:r>
              <a:rPr lang="en-US" sz="2000" dirty="0">
                <a:solidFill>
                  <a:srgbClr val="3F74A7"/>
                </a:solidFill>
              </a:rPr>
              <a:t>Iowa capacity demands and electricity needs (forecast, importance of industry/manufacturing, data center trends, etc.) 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3F74A7"/>
                </a:solidFill>
              </a:rPr>
              <a:t>The Opportunity of Nuclear 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LcPeriod"/>
            </a:pPr>
            <a:r>
              <a:rPr lang="en-US" sz="2000" dirty="0">
                <a:solidFill>
                  <a:srgbClr val="3F74A7"/>
                </a:solidFill>
              </a:rPr>
              <a:t>Growing Momentum of Nuclear in the US</a:t>
            </a:r>
          </a:p>
          <a:p>
            <a:pPr marL="1371600" lvl="2" indent="-457200">
              <a:lnSpc>
                <a:spcPct val="100000"/>
              </a:lnSpc>
              <a:buFont typeface="+mj-lt"/>
              <a:buAutoNum type="romanLcPeriod"/>
            </a:pPr>
            <a:r>
              <a:rPr lang="en-US" sz="1800" dirty="0">
                <a:solidFill>
                  <a:srgbClr val="3F74A7"/>
                </a:solidFill>
              </a:rPr>
              <a:t>Key attributes of Nuclear Energy Generators</a:t>
            </a:r>
          </a:p>
          <a:p>
            <a:pPr marL="1371600" lvl="2" indent="-457200">
              <a:lnSpc>
                <a:spcPct val="100000"/>
              </a:lnSpc>
              <a:buFont typeface="+mj-lt"/>
              <a:buAutoNum type="romanLcPeriod"/>
            </a:pPr>
            <a:r>
              <a:rPr lang="en-US" sz="1800" dirty="0">
                <a:solidFill>
                  <a:srgbClr val="3F74A7"/>
                </a:solidFill>
              </a:rPr>
              <a:t>Nuclear Energy Technology: Existing and Future reactor technologies</a:t>
            </a:r>
          </a:p>
          <a:p>
            <a:pPr marL="1371600" lvl="2" indent="-457200">
              <a:lnSpc>
                <a:spcPct val="100000"/>
              </a:lnSpc>
              <a:buFont typeface="+mj-lt"/>
              <a:buAutoNum type="romanLcPeriod"/>
            </a:pPr>
            <a:r>
              <a:rPr lang="en-US" sz="1800" dirty="0">
                <a:solidFill>
                  <a:srgbClr val="3F74A7"/>
                </a:solidFill>
              </a:rPr>
              <a:t>Nuclear Energy Market signals</a:t>
            </a:r>
          </a:p>
          <a:p>
            <a:pPr marL="1371600" lvl="2" indent="-457200">
              <a:lnSpc>
                <a:spcPct val="100000"/>
              </a:lnSpc>
              <a:buFont typeface="+mj-lt"/>
              <a:buAutoNum type="romanLcPeriod"/>
            </a:pPr>
            <a:r>
              <a:rPr lang="en-US" sz="1800" dirty="0">
                <a:solidFill>
                  <a:srgbClr val="3F74A7"/>
                </a:solidFill>
              </a:rPr>
              <a:t>Existing Policy (executive orders, federal fiscal policy, federal reg. policy, state policy benchmarking)</a:t>
            </a:r>
          </a:p>
          <a:p>
            <a:pPr marL="1371600" lvl="2" indent="-457200">
              <a:lnSpc>
                <a:spcPct val="100000"/>
              </a:lnSpc>
              <a:buFont typeface="+mj-lt"/>
              <a:buAutoNum type="romanLcPeriod"/>
            </a:pPr>
            <a:r>
              <a:rPr lang="en-US" sz="1800" dirty="0">
                <a:solidFill>
                  <a:srgbClr val="3F74A7"/>
                </a:solidFill>
              </a:rPr>
              <a:t>Ongoing challenges of project costs, risks and financing 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LcPeriod"/>
            </a:pPr>
            <a:endParaRPr lang="en-US" sz="2000" dirty="0">
              <a:solidFill>
                <a:srgbClr val="3F74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160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97A6B-CD43-1241-0A26-C80A715B6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BC788-C265-82F2-5625-F4CB6505F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Outline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BF9BB-C8CD-234F-829B-C2E1AA230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815" y="1553765"/>
            <a:ext cx="11865617" cy="4917248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 startAt="4"/>
            </a:pPr>
            <a:r>
              <a:rPr lang="en-US" sz="2400" dirty="0">
                <a:solidFill>
                  <a:srgbClr val="3F74A7"/>
                </a:solidFill>
              </a:rPr>
              <a:t>The Opportunity of Nuclear (continued)</a:t>
            </a:r>
          </a:p>
          <a:p>
            <a:pPr marL="1371600" lvl="2" indent="-457200">
              <a:lnSpc>
                <a:spcPct val="100000"/>
              </a:lnSpc>
              <a:buFont typeface="+mj-lt"/>
              <a:buAutoNum type="alphaLcPeriod" startAt="2"/>
            </a:pPr>
            <a:r>
              <a:rPr lang="en-US" sz="2000" dirty="0">
                <a:solidFill>
                  <a:srgbClr val="3F74A7"/>
                </a:solidFill>
              </a:rPr>
              <a:t>Nuclear in Iowa</a:t>
            </a:r>
          </a:p>
          <a:p>
            <a:pPr marL="1828800" lvl="3" indent="-457200">
              <a:lnSpc>
                <a:spcPct val="100000"/>
              </a:lnSpc>
              <a:buFont typeface="+mj-lt"/>
              <a:buAutoNum type="romanLcPeriod"/>
            </a:pPr>
            <a:r>
              <a:rPr lang="en-US" sz="1800" dirty="0">
                <a:solidFill>
                  <a:srgbClr val="3F74A7"/>
                </a:solidFill>
              </a:rPr>
              <a:t>Iowa Nuclear History</a:t>
            </a:r>
          </a:p>
          <a:p>
            <a:pPr marL="1828800" lvl="3" indent="-457200">
              <a:lnSpc>
                <a:spcPct val="100000"/>
              </a:lnSpc>
              <a:buFont typeface="+mj-lt"/>
              <a:buAutoNum type="romanLcPeriod"/>
            </a:pPr>
            <a:r>
              <a:rPr lang="en-US" sz="1800" dirty="0">
                <a:solidFill>
                  <a:srgbClr val="3F74A7"/>
                </a:solidFill>
              </a:rPr>
              <a:t>Iowa’s existing relevant policy framework</a:t>
            </a:r>
          </a:p>
          <a:p>
            <a:pPr marL="1828800" lvl="3" indent="-457200">
              <a:lnSpc>
                <a:spcPct val="100000"/>
              </a:lnSpc>
              <a:buFont typeface="+mj-lt"/>
              <a:buAutoNum type="romanLcPeriod"/>
            </a:pPr>
            <a:r>
              <a:rPr lang="en-US" sz="1800" dirty="0">
                <a:solidFill>
                  <a:srgbClr val="3F74A7"/>
                </a:solidFill>
              </a:rPr>
              <a:t>Gaps to develop nuclear energy-ready workforce in Iowa</a:t>
            </a:r>
          </a:p>
          <a:p>
            <a:pPr marL="1828800" lvl="3" indent="-457200">
              <a:lnSpc>
                <a:spcPct val="100000"/>
              </a:lnSpc>
              <a:buFont typeface="+mj-lt"/>
              <a:buAutoNum type="romanLcPeriod"/>
            </a:pPr>
            <a:r>
              <a:rPr lang="en-US" sz="1800" dirty="0">
                <a:solidFill>
                  <a:srgbClr val="3F74A7"/>
                </a:solidFill>
              </a:rPr>
              <a:t>Iowa skilled workforce resources</a:t>
            </a:r>
            <a:endParaRPr lang="en-US" sz="1600" dirty="0">
              <a:solidFill>
                <a:srgbClr val="3F74A7"/>
              </a:solidFill>
            </a:endParaRPr>
          </a:p>
          <a:p>
            <a:pPr marL="1371600" lvl="2" indent="-457200">
              <a:lnSpc>
                <a:spcPct val="100000"/>
              </a:lnSpc>
              <a:buFont typeface="+mj-lt"/>
              <a:buAutoNum type="alphaLcPeriod" startAt="2"/>
            </a:pPr>
            <a:r>
              <a:rPr lang="en-US" sz="2000" dirty="0">
                <a:solidFill>
                  <a:srgbClr val="3F74A7"/>
                </a:solidFill>
              </a:rPr>
              <a:t>Potential Impact on Iowa</a:t>
            </a:r>
          </a:p>
          <a:p>
            <a:pPr marL="1828800" lvl="3" indent="-457200">
              <a:lnSpc>
                <a:spcPct val="100000"/>
              </a:lnSpc>
              <a:buFont typeface="+mj-lt"/>
              <a:buAutoNum type="romanLcPeriod"/>
            </a:pPr>
            <a:r>
              <a:rPr lang="en-US" sz="1800" dirty="0">
                <a:solidFill>
                  <a:srgbClr val="3F74A7"/>
                </a:solidFill>
              </a:rPr>
              <a:t>Nuclear reactors’ economic impact during construction and operation</a:t>
            </a:r>
          </a:p>
          <a:p>
            <a:pPr marL="1828800" lvl="3" indent="-457200">
              <a:lnSpc>
                <a:spcPct val="100000"/>
              </a:lnSpc>
              <a:buFont typeface="+mj-lt"/>
              <a:buAutoNum type="romanLcPeriod"/>
            </a:pPr>
            <a:r>
              <a:rPr lang="en-US" sz="1800" dirty="0">
                <a:solidFill>
                  <a:srgbClr val="3F74A7"/>
                </a:solidFill>
              </a:rPr>
              <a:t>Nuclear reactors’ local costs and impacts during construction and operations</a:t>
            </a:r>
          </a:p>
          <a:p>
            <a:pPr marL="1828800" lvl="3" indent="-457200">
              <a:lnSpc>
                <a:spcPct val="100000"/>
              </a:lnSpc>
              <a:buFont typeface="+mj-lt"/>
              <a:buAutoNum type="romanLcPeriod"/>
            </a:pPr>
            <a:r>
              <a:rPr lang="en-US" sz="1800" dirty="0">
                <a:solidFill>
                  <a:srgbClr val="3F74A7"/>
                </a:solidFill>
              </a:rPr>
              <a:t>Opportunities in Nuclear Supply chain </a:t>
            </a:r>
          </a:p>
          <a:p>
            <a:pPr marL="1828800" lvl="3" indent="-457200">
              <a:lnSpc>
                <a:spcPct val="100000"/>
              </a:lnSpc>
              <a:buFont typeface="+mj-lt"/>
              <a:buAutoNum type="romanLcPeriod"/>
            </a:pPr>
            <a:r>
              <a:rPr lang="en-US" sz="1800" dirty="0">
                <a:solidFill>
                  <a:srgbClr val="3F74A7"/>
                </a:solidFill>
              </a:rPr>
              <a:t>Barriers to joining nuclear supply chain </a:t>
            </a:r>
          </a:p>
          <a:p>
            <a:pPr marL="1828800" lvl="3" indent="-457200">
              <a:lnSpc>
                <a:spcPct val="100000"/>
              </a:lnSpc>
              <a:buFont typeface="+mj-lt"/>
              <a:buAutoNum type="romanLcPeriod"/>
            </a:pPr>
            <a:r>
              <a:rPr lang="en-US" sz="1800" dirty="0">
                <a:solidFill>
                  <a:srgbClr val="3F74A7"/>
                </a:solidFill>
              </a:rPr>
              <a:t>Mechanisms to enable ecosystem development</a:t>
            </a:r>
          </a:p>
          <a:p>
            <a:pPr marL="1828800" lvl="3" indent="-457200">
              <a:lnSpc>
                <a:spcPct val="100000"/>
              </a:lnSpc>
              <a:buFont typeface="+mj-lt"/>
              <a:buAutoNum type="romanLcPeriod"/>
            </a:pPr>
            <a:r>
              <a:rPr lang="en-US" sz="1800" dirty="0">
                <a:solidFill>
                  <a:srgbClr val="3F74A7"/>
                </a:solidFill>
              </a:rPr>
              <a:t>Waste management best practices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LcPeriod"/>
            </a:pPr>
            <a:endParaRPr lang="en-US" sz="2000" dirty="0">
              <a:solidFill>
                <a:srgbClr val="3F74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34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BBSettings xmlns="http://schemas.bloomberg.com/settings/1.0">
  <Item name="DocumentId_Charts">{08DBABA0-AD52-46F1-959D-8466565CEED2}</Item>
  <Item xmlns="" name="ShapesMap_Charts">{"{08DBABA0-AD52-46F1-959D-8466565CEED2}":{"2147475357":{},"2147475358":{},"2147475359":{},"2147475360":{},"2147475362":{},"2147475363":{},"256":{},"263":{},"269":{},"3386":{},"530":{},"531":{},"532":{},"533":{},"534":{},"535":{},"536":{}}}</Item>
</BBSetting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265D9C8320644B26F99052C4BB7A7" ma:contentTypeVersion="22" ma:contentTypeDescription="Create a new document." ma:contentTypeScope="" ma:versionID="fbeac89a1f9ad4107a40236bc544f989">
  <xsd:schema xmlns:xsd="http://www.w3.org/2001/XMLSchema" xmlns:xs="http://www.w3.org/2001/XMLSchema" xmlns:p="http://schemas.microsoft.com/office/2006/metadata/properties" xmlns:ns2="d2cbfc94-a69a-4175-9de2-749d5ca1cf7f" xmlns:ns3="1d9aa3b6-f5fb-4571-8701-56f20689897b" targetNamespace="http://schemas.microsoft.com/office/2006/metadata/properties" ma:root="true" ma:fieldsID="9acd476a6f27c9420c6e0f347fc76199" ns2:_="" ns3:_="">
    <xsd:import namespace="d2cbfc94-a69a-4175-9de2-749d5ca1cf7f"/>
    <xsd:import namespace="1d9aa3b6-f5fb-4571-8701-56f2068989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Notes" minOccurs="0"/>
                <xsd:element ref="ns2:Source" minOccurs="0"/>
                <xsd:element ref="ns2:MediaServiceBillingMetadata" minOccurs="0"/>
                <xsd:element ref="ns2:Archived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cbfc94-a69a-4175-9de2-749d5ca1cf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73c2f1c-0c45-49b9-b292-96ca38f502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Source" ma:index="27" nillable="true" ma:displayName="Source" ma:format="Hyperlink" ma:internalName="Sourc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  <xsd:element name="Archived_x003f_" ma:index="29" nillable="true" ma:displayName="Archived?" ma:default="0" ma:format="Dropdown" ma:internalName="Archived_x003f_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9aa3b6-f5fb-4571-8701-56f20689897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6d208dc-b9ed-48a1-9bb4-1354ef616089}" ma:internalName="TaxCatchAll" ma:showField="CatchAllData" ma:web="1d9aa3b6-f5fb-4571-8701-56f2068989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9aa3b6-f5fb-4571-8701-56f20689897b" xsi:nil="true"/>
    <Archived_x003f_ xmlns="d2cbfc94-a69a-4175-9de2-749d5ca1cf7f">false</Archived_x003f_>
    <lcf76f155ced4ddcb4097134ff3c332f xmlns="d2cbfc94-a69a-4175-9de2-749d5ca1cf7f">
      <Terms xmlns="http://schemas.microsoft.com/office/infopath/2007/PartnerControls"/>
    </lcf76f155ced4ddcb4097134ff3c332f>
    <Notes xmlns="d2cbfc94-a69a-4175-9de2-749d5ca1cf7f" xsi:nil="true"/>
    <Source xmlns="d2cbfc94-a69a-4175-9de2-749d5ca1cf7f">
      <Url xsi:nil="true"/>
      <Description xsi:nil="true"/>
    </Source>
  </documentManagement>
</p:properties>
</file>

<file path=customXml/itemProps1.xml><?xml version="1.0" encoding="utf-8"?>
<ds:datastoreItem xmlns:ds="http://schemas.openxmlformats.org/officeDocument/2006/customXml" ds:itemID="{8681EB97-9687-4D92-B550-73F893530F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730B2B-1591-4C78-9951-9066C80E98B6}">
  <ds:schemaRefs>
    <ds:schemaRef ds:uri="http://schemas.bloomberg.com/settings/1.0"/>
    <ds:schemaRef ds:uri=""/>
  </ds:schemaRefs>
</ds:datastoreItem>
</file>

<file path=customXml/itemProps3.xml><?xml version="1.0" encoding="utf-8"?>
<ds:datastoreItem xmlns:ds="http://schemas.openxmlformats.org/officeDocument/2006/customXml" ds:itemID="{C5F98877-7B98-492F-A90E-0867B257E1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cbfc94-a69a-4175-9de2-749d5ca1cf7f"/>
    <ds:schemaRef ds:uri="1d9aa3b6-f5fb-4571-8701-56f2068989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F327925-EEED-4D54-AC41-3CBF0A99366A}">
  <ds:schemaRefs>
    <ds:schemaRef ds:uri="http://schemas.microsoft.com/office/2006/metadata/properties"/>
    <ds:schemaRef ds:uri="http://schemas.microsoft.com/office/infopath/2007/PartnerControls"/>
    <ds:schemaRef ds:uri="1d9aa3b6-f5fb-4571-8701-56f20689897b"/>
    <ds:schemaRef ds:uri="d2cbfc94-a69a-4175-9de2-749d5ca1cf7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39769</TotalTime>
  <Words>1016</Words>
  <Application>Microsoft Office PowerPoint</Application>
  <PresentationFormat>Widescreen</PresentationFormat>
  <Paragraphs>178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Iowa Nuclear Energy Task Force Meeting 4</vt:lpstr>
      <vt:lpstr>Timeline, approximate</vt:lpstr>
      <vt:lpstr>Iowa Nuclear Task Force Meeting Agenda </vt:lpstr>
      <vt:lpstr>Meeting Recap and Discussion</vt:lpstr>
      <vt:lpstr>Discussion Questions</vt:lpstr>
      <vt:lpstr>Open Questions</vt:lpstr>
      <vt:lpstr>Task Force Deliverables Discussion</vt:lpstr>
      <vt:lpstr>Report Outline</vt:lpstr>
      <vt:lpstr>Report Outline (continued)</vt:lpstr>
      <vt:lpstr>Report Outline (continued)</vt:lpstr>
      <vt:lpstr>Policy Discussion Topics for Strategy Session</vt:lpstr>
      <vt:lpstr>Timeline, approximate</vt:lpstr>
      <vt:lpstr>Resources and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Anderson</dc:creator>
  <cp:lastModifiedBy>Becca Gillespie</cp:lastModifiedBy>
  <cp:revision>1004</cp:revision>
  <cp:lastPrinted>2024-09-12T13:02:11Z</cp:lastPrinted>
  <dcterms:created xsi:type="dcterms:W3CDTF">2024-05-01T19:14:28Z</dcterms:created>
  <dcterms:modified xsi:type="dcterms:W3CDTF">2026-04-16T12:46:18Z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0x010100AD0265D9C8320644B26F99052C4BB7A7</vt:lpwstr>
  </property>
  <property fmtid="{D5CDD505-2E9C-101B-9397-08002B2CF9AE}" pid="3" name="MediaServiceImageTags">
    <vt:lpwstr/>
  </property>
</Properties>
</file>