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authors.xml" ContentType="application/vnd.ms-powerpoint.authors+xml"/>
  <Override PartName="/ppt/notesMasters/notesMaster1.xml" ContentType="application/vnd.openxmlformats-officedocument.presentationml.notesMaster+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customXml/itemProps1.xml" ContentType="application/vnd.openxmlformats-officedocument.customXmlProperties+xml"/>
  <Override PartName="/docProps/core.xml" ContentType="application/vnd.openxmlformats-package.core-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2"/>
  </p:sldMasterIdLst>
  <p:notesMasterIdLst>
    <p:notesMasterId r:id="rId38"/>
  </p:notesMasterIdLst>
  <p:sldIdLst>
    <p:sldId id="2147475389" r:id="rId3"/>
    <p:sldId id="2147475390" r:id="rId4"/>
    <p:sldId id="2147475516" r:id="rId5"/>
    <p:sldId id="2147475514" r:id="rId6"/>
    <p:sldId id="2147475394" r:id="rId7"/>
    <p:sldId id="2147475396" r:id="rId8"/>
    <p:sldId id="2147475520" r:id="rId9"/>
    <p:sldId id="2147475519" r:id="rId10"/>
    <p:sldId id="2147475521" r:id="rId11"/>
    <p:sldId id="2147475517" r:id="rId12"/>
    <p:sldId id="2147475533" r:id="rId13"/>
    <p:sldId id="2147475515" r:id="rId14"/>
    <p:sldId id="2147475526" r:id="rId15"/>
    <p:sldId id="2147475531" r:id="rId16"/>
    <p:sldId id="2147475530" r:id="rId17"/>
    <p:sldId id="2147475528" r:id="rId18"/>
    <p:sldId id="2147475529" r:id="rId19"/>
    <p:sldId id="2147475527" r:id="rId20"/>
    <p:sldId id="2147475537" r:id="rId21"/>
    <p:sldId id="2147475536" r:id="rId22"/>
    <p:sldId id="2147475535" r:id="rId23"/>
    <p:sldId id="2147475524" r:id="rId24"/>
    <p:sldId id="2147475525" r:id="rId25"/>
    <p:sldId id="2147475538" r:id="rId26"/>
    <p:sldId id="2147475540" r:id="rId27"/>
    <p:sldId id="2147475539" r:id="rId28"/>
    <p:sldId id="2147475542" r:id="rId29"/>
    <p:sldId id="2147475546" r:id="rId30"/>
    <p:sldId id="2147475543" r:id="rId31"/>
    <p:sldId id="2147475534" r:id="rId32"/>
    <p:sldId id="2147475518" r:id="rId33"/>
    <p:sldId id="2147475522" r:id="rId34"/>
    <p:sldId id="2147475541" r:id="rId35"/>
    <p:sldId id="2147475544" r:id="rId36"/>
    <p:sldId id="2147475545" r:id="rId3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CBE968-C14F-FD60-4A97-2117E5B6F0BF}" name="Brown, Annika" initials="BA" userId="S::annbrown@oed.in.gov::c7aef51b-ebd2-4bea-ba60-53efae314b80" providerId="AD"/>
  <p188:author id="{5C7C9D86-5DB5-1931-F210-38FD1B6B5D98}" name="Becca Gillespie" initials="BG" userId="S::Becca@energysystemsnetwork.com::63341965-80cd-4d13-a9f1-606a5f56cfa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74A7"/>
    <a:srgbClr val="5D9900"/>
    <a:srgbClr val="8DC73F"/>
    <a:srgbClr val="008AC0"/>
    <a:srgbClr val="E5ECEF"/>
    <a:srgbClr val="383F5C"/>
    <a:srgbClr val="20577F"/>
    <a:srgbClr val="005D93"/>
    <a:srgbClr val="F5D4E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34" autoAdjust="0"/>
    <p:restoredTop sz="83465" autoAdjust="0"/>
  </p:normalViewPr>
  <p:slideViewPr>
    <p:cSldViewPr snapToGrid="0">
      <p:cViewPr varScale="1">
        <p:scale>
          <a:sx n="59" d="100"/>
          <a:sy n="59" d="100"/>
        </p:scale>
        <p:origin x="1113"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8/10/relationships/authors" Targe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customXml" Target="../customXml/item4.xml"/><Relationship Id="rId20" Type="http://schemas.openxmlformats.org/officeDocument/2006/relationships/slide" Target="slides/slide18.xml"/><Relationship Id="rId4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60" tIns="48329" rIns="96660" bIns="48329" rtlCol="0"/>
          <a:lstStyle>
            <a:lvl1pPr algn="l">
              <a:defRPr sz="1300"/>
            </a:lvl1pPr>
          </a:lstStyle>
          <a:p>
            <a:endParaRPr lang="en-US"/>
          </a:p>
        </p:txBody>
      </p:sp>
      <p:sp>
        <p:nvSpPr>
          <p:cNvPr id="3" name="Date Placeholder 2"/>
          <p:cNvSpPr>
            <a:spLocks noGrp="1"/>
          </p:cNvSpPr>
          <p:nvPr>
            <p:ph type="dt" idx="1"/>
          </p:nvPr>
        </p:nvSpPr>
        <p:spPr>
          <a:xfrm>
            <a:off x="4143587" y="0"/>
            <a:ext cx="3169920" cy="481728"/>
          </a:xfrm>
          <a:prstGeom prst="rect">
            <a:avLst/>
          </a:prstGeom>
        </p:spPr>
        <p:txBody>
          <a:bodyPr vert="horz" lIns="96660" tIns="48329" rIns="96660" bIns="48329" rtlCol="0"/>
          <a:lstStyle>
            <a:lvl1pPr algn="r">
              <a:defRPr sz="1300"/>
            </a:lvl1pPr>
          </a:lstStyle>
          <a:p>
            <a:fld id="{E82F59EC-FE6A-4E4A-97B9-9BF3E5ABC3B8}" type="datetimeFigureOut">
              <a:rPr lang="en-US" smtClean="0"/>
              <a:t>4/7/2026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0" tIns="48329" rIns="96660" bIns="48329"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0" tIns="48329" rIns="96660" bIns="4832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7"/>
          </a:xfrm>
          <a:prstGeom prst="rect">
            <a:avLst/>
          </a:prstGeom>
        </p:spPr>
        <p:txBody>
          <a:bodyPr vert="horz" lIns="96660" tIns="48329" rIns="96660" bIns="48329"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7"/>
          </a:xfrm>
          <a:prstGeom prst="rect">
            <a:avLst/>
          </a:prstGeom>
        </p:spPr>
        <p:txBody>
          <a:bodyPr vert="horz" lIns="96660" tIns="48329" rIns="96660" bIns="48329" rtlCol="0" anchor="b"/>
          <a:lstStyle>
            <a:lvl1pPr algn="r">
              <a:defRPr sz="1300"/>
            </a:lvl1pPr>
          </a:lstStyle>
          <a:p>
            <a:fld id="{A0EC85FD-1F34-774A-A2B5-A81E1B59ECA5}" type="slidenum">
              <a:rPr lang="en-US" smtClean="0"/>
              <a:t>‹#›</a:t>
            </a:fld>
            <a:endParaRPr lang="en-US"/>
          </a:p>
        </p:txBody>
      </p:sp>
    </p:spTree>
    <p:extLst>
      <p:ext uri="{BB962C8B-B14F-4D97-AF65-F5344CB8AC3E}">
        <p14:creationId xmlns:p14="http://schemas.microsoft.com/office/powerpoint/2010/main" val="205849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EC85FD-1F34-774A-A2B5-A81E1B59ECA5}" type="slidenum">
              <a:rPr lang="en-US" smtClean="0"/>
              <a:t>14</a:t>
            </a:fld>
            <a:endParaRPr lang="en-US"/>
          </a:p>
        </p:txBody>
      </p:sp>
    </p:spTree>
    <p:extLst>
      <p:ext uri="{BB962C8B-B14F-4D97-AF65-F5344CB8AC3E}">
        <p14:creationId xmlns:p14="http://schemas.microsoft.com/office/powerpoint/2010/main" val="116026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EC85FD-1F34-774A-A2B5-A81E1B59ECA5}" type="slidenum">
              <a:rPr lang="en-US" smtClean="0"/>
              <a:t>16</a:t>
            </a:fld>
            <a:endParaRPr lang="en-US"/>
          </a:p>
        </p:txBody>
      </p:sp>
    </p:spTree>
    <p:extLst>
      <p:ext uri="{BB962C8B-B14F-4D97-AF65-F5344CB8AC3E}">
        <p14:creationId xmlns:p14="http://schemas.microsoft.com/office/powerpoint/2010/main" val="11037787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B8131-95F3-5E55-4327-2B254138F875}"/>
              </a:ext>
            </a:extLst>
          </p:cNvPr>
          <p:cNvSpPr/>
          <p:nvPr userDrawn="1"/>
        </p:nvSpPr>
        <p:spPr>
          <a:xfrm>
            <a:off x="-16936" y="0"/>
            <a:ext cx="12230438" cy="68749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572559B-1311-820D-D536-9AD5854068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2957" b="34635"/>
          <a:stretch/>
        </p:blipFill>
        <p:spPr>
          <a:xfrm>
            <a:off x="-16935" y="2039551"/>
            <a:ext cx="12225869" cy="2963333"/>
          </a:xfrm>
          <a:prstGeom prst="rect">
            <a:avLst/>
          </a:prstGeom>
        </p:spPr>
      </p:pic>
      <p:sp>
        <p:nvSpPr>
          <p:cNvPr id="8" name="Title 1">
            <a:extLst>
              <a:ext uri="{FF2B5EF4-FFF2-40B4-BE49-F238E27FC236}">
                <a16:creationId xmlns:a16="http://schemas.microsoft.com/office/drawing/2014/main" id="{02EE02FF-F955-7E3E-D141-A66D7E5DC00E}"/>
              </a:ext>
            </a:extLst>
          </p:cNvPr>
          <p:cNvSpPr>
            <a:spLocks noGrp="1"/>
          </p:cNvSpPr>
          <p:nvPr>
            <p:ph type="ctrTitle" hasCustomPrompt="1"/>
          </p:nvPr>
        </p:nvSpPr>
        <p:spPr>
          <a:xfrm>
            <a:off x="1866900" y="2906037"/>
            <a:ext cx="8458200" cy="1470025"/>
          </a:xfrm>
          <a:prstGeom prst="rect">
            <a:avLst/>
          </a:prstGeom>
        </p:spPr>
        <p:txBody>
          <a:bodyPr anchor="ctr" anchorCtr="0">
            <a:noAutofit/>
          </a:bodyPr>
          <a:lstStyle>
            <a:lvl1pPr>
              <a:defRPr sz="4200" b="1" i="0">
                <a:solidFill>
                  <a:schemeClr val="bg1"/>
                </a:solidFill>
                <a:effectLst>
                  <a:outerShdw blurRad="69850" dist="76200" dir="2700000" algn="tl" rotWithShape="0">
                    <a:schemeClr val="tx1">
                      <a:alpha val="45000"/>
                    </a:schemeClr>
                  </a:outerShdw>
                </a:effectLst>
                <a:latin typeface="+mj-lt"/>
                <a:cs typeface="Arial Bold"/>
              </a:defRPr>
            </a:lvl1pPr>
          </a:lstStyle>
          <a:p>
            <a:r>
              <a:rPr lang="en-US" dirty="0"/>
              <a:t>TITLE SLIDE, 42PT ARIAL BOLD</a:t>
            </a:r>
            <a:br>
              <a:rPr lang="en-US" dirty="0"/>
            </a:br>
            <a:r>
              <a:rPr lang="en-US" dirty="0"/>
              <a:t>TWO LINE MAXIMUM</a:t>
            </a:r>
          </a:p>
        </p:txBody>
      </p:sp>
      <p:pic>
        <p:nvPicPr>
          <p:cNvPr id="9" name="Picture 8">
            <a:extLst>
              <a:ext uri="{FF2B5EF4-FFF2-40B4-BE49-F238E27FC236}">
                <a16:creationId xmlns:a16="http://schemas.microsoft.com/office/drawing/2014/main" id="{4669F5EE-A2EA-BD5F-6EEA-6DF2C74335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0538" y="304568"/>
            <a:ext cx="1805390" cy="850443"/>
          </a:xfrm>
          <a:prstGeom prst="rect">
            <a:avLst/>
          </a:prstGeom>
        </p:spPr>
      </p:pic>
      <p:pic>
        <p:nvPicPr>
          <p:cNvPr id="10" name="Picture 9">
            <a:extLst>
              <a:ext uri="{FF2B5EF4-FFF2-40B4-BE49-F238E27FC236}">
                <a16:creationId xmlns:a16="http://schemas.microsoft.com/office/drawing/2014/main" id="{0A558104-18AF-CC8D-E039-4735D6A2A94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16600" y="501790"/>
            <a:ext cx="3726689" cy="455997"/>
          </a:xfrm>
          <a:prstGeom prst="rect">
            <a:avLst/>
          </a:prstGeom>
        </p:spPr>
      </p:pic>
      <p:sp>
        <p:nvSpPr>
          <p:cNvPr id="6" name="Slide Number Placeholder 5">
            <a:extLst>
              <a:ext uri="{FF2B5EF4-FFF2-40B4-BE49-F238E27FC236}">
                <a16:creationId xmlns:a16="http://schemas.microsoft.com/office/drawing/2014/main" id="{D4D7ADD3-350D-20D3-33B5-E21ED56754BC}"/>
              </a:ext>
            </a:extLst>
          </p:cNvPr>
          <p:cNvSpPr>
            <a:spLocks noGrp="1"/>
          </p:cNvSpPr>
          <p:nvPr>
            <p:ph type="sldNum" sz="quarter" idx="12"/>
          </p:nvPr>
        </p:nvSpPr>
        <p:spPr>
          <a:xfrm>
            <a:off x="8610600" y="6356350"/>
            <a:ext cx="2743200" cy="365125"/>
          </a:xfrm>
          <a:prstGeom prst="rect">
            <a:avLst/>
          </a:prstGeom>
        </p:spPr>
        <p:txBody>
          <a:bodyPr/>
          <a:lstStyle/>
          <a:p>
            <a:fld id="{054C7EED-FBF1-AB4A-B916-47265B5EAC25}" type="slidenum">
              <a:rPr lang="en-US" smtClean="0"/>
              <a:t>‹#›</a:t>
            </a:fld>
            <a:endParaRPr lang="en-US"/>
          </a:p>
        </p:txBody>
      </p:sp>
      <p:pic>
        <p:nvPicPr>
          <p:cNvPr id="11" name="Picture 10">
            <a:extLst>
              <a:ext uri="{FF2B5EF4-FFF2-40B4-BE49-F238E27FC236}">
                <a16:creationId xmlns:a16="http://schemas.microsoft.com/office/drawing/2014/main" id="{89224EB3-733D-30FA-C697-6563223C6D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759"/>
          <a:stretch/>
        </p:blipFill>
        <p:spPr>
          <a:xfrm>
            <a:off x="-16936" y="5918586"/>
            <a:ext cx="12225869" cy="939414"/>
          </a:xfrm>
          <a:prstGeom prst="rect">
            <a:avLst/>
          </a:prstGeom>
        </p:spPr>
      </p:pic>
    </p:spTree>
    <p:extLst>
      <p:ext uri="{BB962C8B-B14F-4D97-AF65-F5344CB8AC3E}">
        <p14:creationId xmlns:p14="http://schemas.microsoft.com/office/powerpoint/2010/main" val="647508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636EC6-A72A-27B4-40C5-77E6F210BAB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0909" b="16061"/>
          <a:stretch/>
        </p:blipFill>
        <p:spPr>
          <a:xfrm>
            <a:off x="0" y="1094509"/>
            <a:ext cx="12192000" cy="5763492"/>
          </a:xfrm>
          <a:prstGeom prst="rect">
            <a:avLst/>
          </a:prstGeom>
        </p:spPr>
      </p:pic>
      <p:sp>
        <p:nvSpPr>
          <p:cNvPr id="6" name="Title 1">
            <a:extLst>
              <a:ext uri="{FF2B5EF4-FFF2-40B4-BE49-F238E27FC236}">
                <a16:creationId xmlns:a16="http://schemas.microsoft.com/office/drawing/2014/main" id="{1194A510-9A1B-8D32-7CF2-89CCB96E5F08}"/>
              </a:ext>
            </a:extLst>
          </p:cNvPr>
          <p:cNvSpPr>
            <a:spLocks noGrp="1"/>
          </p:cNvSpPr>
          <p:nvPr>
            <p:ph type="ctrTitle" hasCustomPrompt="1"/>
          </p:nvPr>
        </p:nvSpPr>
        <p:spPr>
          <a:xfrm>
            <a:off x="1866900" y="3042336"/>
            <a:ext cx="8458200" cy="1470025"/>
          </a:xfrm>
          <a:prstGeom prst="rect">
            <a:avLst/>
          </a:prstGeom>
        </p:spPr>
        <p:txBody>
          <a:bodyPr anchor="ctr" anchorCtr="0">
            <a:noAutofit/>
          </a:bodyPr>
          <a:lstStyle>
            <a:lvl1pPr>
              <a:defRPr sz="4200" b="1" i="0">
                <a:solidFill>
                  <a:schemeClr val="bg1"/>
                </a:solidFill>
                <a:effectLst>
                  <a:outerShdw blurRad="69850" dist="76200" dir="2700000" algn="tl" rotWithShape="0">
                    <a:schemeClr val="tx1">
                      <a:alpha val="45000"/>
                    </a:schemeClr>
                  </a:outerShdw>
                </a:effectLst>
                <a:latin typeface="Arial Bold"/>
                <a:cs typeface="Arial Bold"/>
              </a:defRPr>
            </a:lvl1pPr>
          </a:lstStyle>
          <a:p>
            <a:r>
              <a:rPr lang="en-US" dirty="0"/>
              <a:t>TITLE SLIDE, 42PT ARIAL BOLD</a:t>
            </a:r>
            <a:br>
              <a:rPr lang="en-US" dirty="0"/>
            </a:br>
            <a:r>
              <a:rPr lang="en-US" dirty="0"/>
              <a:t>TWO LINE MAXIMUM</a:t>
            </a:r>
          </a:p>
        </p:txBody>
      </p:sp>
      <p:pic>
        <p:nvPicPr>
          <p:cNvPr id="7" name="Picture 6">
            <a:extLst>
              <a:ext uri="{FF2B5EF4-FFF2-40B4-BE49-F238E27FC236}">
                <a16:creationId xmlns:a16="http://schemas.microsoft.com/office/drawing/2014/main" id="{25B7379F-64FD-91AE-4E9E-9334C7DD2F80}"/>
              </a:ext>
            </a:extLst>
          </p:cNvPr>
          <p:cNvPicPr>
            <a:picLocks noChangeAspect="1"/>
          </p:cNvPicPr>
          <p:nvPr userDrawn="1"/>
        </p:nvPicPr>
        <p:blipFill>
          <a:blip r:embed="rId3">
            <a:alphaModFix amt="73000"/>
            <a:extLst>
              <a:ext uri="{28A0092B-C50C-407E-A947-70E740481C1C}">
                <a14:useLocalDpi xmlns:a14="http://schemas.microsoft.com/office/drawing/2010/main" val="0"/>
              </a:ext>
            </a:extLst>
          </a:blip>
          <a:stretch>
            <a:fillRect/>
          </a:stretch>
        </p:blipFill>
        <p:spPr>
          <a:xfrm>
            <a:off x="280756" y="5658160"/>
            <a:ext cx="1885602" cy="891944"/>
          </a:xfrm>
          <a:prstGeom prst="rect">
            <a:avLst/>
          </a:prstGeom>
        </p:spPr>
      </p:pic>
      <p:sp>
        <p:nvSpPr>
          <p:cNvPr id="9" name="Slide Number Placeholder 5">
            <a:extLst>
              <a:ext uri="{FF2B5EF4-FFF2-40B4-BE49-F238E27FC236}">
                <a16:creationId xmlns:a16="http://schemas.microsoft.com/office/drawing/2014/main" id="{4ED5947D-F862-CE58-3C94-A19F1663963E}"/>
              </a:ext>
            </a:extLst>
          </p:cNvPr>
          <p:cNvSpPr txBox="1">
            <a:spLocks/>
          </p:cNvSpPr>
          <p:nvPr userDrawn="1"/>
        </p:nvSpPr>
        <p:spPr>
          <a:xfrm>
            <a:off x="11311381" y="6440530"/>
            <a:ext cx="677082" cy="20116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09F6DF-A515-6444-8615-5B5D3F4C1611}" type="slidenum">
              <a:rPr lang="en-US" sz="900" smtClean="0">
                <a:solidFill>
                  <a:schemeClr val="bg1"/>
                </a:solidFill>
                <a:latin typeface="Arial" panose="020B0604020202020204" pitchFamily="34" charset="0"/>
                <a:cs typeface="Arial" panose="020B0604020202020204" pitchFamily="34" charset="0"/>
              </a:rPr>
              <a:pPr algn="ctr"/>
              <a:t>‹#›</a:t>
            </a:fld>
            <a:endParaRPr lang="en-US" sz="9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8757B23-AABE-DF87-B373-DFC00778E5D7}"/>
              </a:ext>
            </a:extLst>
          </p:cNvPr>
          <p:cNvSpPr/>
          <p:nvPr userDrawn="1"/>
        </p:nvSpPr>
        <p:spPr>
          <a:xfrm>
            <a:off x="0" y="-7985"/>
            <a:ext cx="12192000" cy="11024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B458451-D45B-5FEB-CD40-D9117D054C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8163" y="402529"/>
            <a:ext cx="3726689" cy="455997"/>
          </a:xfrm>
          <a:prstGeom prst="rect">
            <a:avLst/>
          </a:prstGeom>
        </p:spPr>
      </p:pic>
    </p:spTree>
    <p:extLst>
      <p:ext uri="{BB962C8B-B14F-4D97-AF65-F5344CB8AC3E}">
        <p14:creationId xmlns:p14="http://schemas.microsoft.com/office/powerpoint/2010/main" val="2549782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509E59-2FB9-85D3-98A7-ADF6E5C2420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1061" b="15909"/>
          <a:stretch/>
        </p:blipFill>
        <p:spPr>
          <a:xfrm>
            <a:off x="0" y="1094509"/>
            <a:ext cx="12191999" cy="5763491"/>
          </a:xfrm>
          <a:prstGeom prst="rect">
            <a:avLst/>
          </a:prstGeom>
        </p:spPr>
      </p:pic>
      <p:sp>
        <p:nvSpPr>
          <p:cNvPr id="6" name="Title 1">
            <a:extLst>
              <a:ext uri="{FF2B5EF4-FFF2-40B4-BE49-F238E27FC236}">
                <a16:creationId xmlns:a16="http://schemas.microsoft.com/office/drawing/2014/main" id="{1194A510-9A1B-8D32-7CF2-89CCB96E5F08}"/>
              </a:ext>
            </a:extLst>
          </p:cNvPr>
          <p:cNvSpPr>
            <a:spLocks noGrp="1"/>
          </p:cNvSpPr>
          <p:nvPr>
            <p:ph type="ctrTitle" hasCustomPrompt="1"/>
          </p:nvPr>
        </p:nvSpPr>
        <p:spPr>
          <a:xfrm>
            <a:off x="1866900" y="3042336"/>
            <a:ext cx="8458200" cy="1470025"/>
          </a:xfrm>
          <a:prstGeom prst="rect">
            <a:avLst/>
          </a:prstGeom>
        </p:spPr>
        <p:txBody>
          <a:bodyPr anchor="ctr" anchorCtr="0">
            <a:noAutofit/>
          </a:bodyPr>
          <a:lstStyle>
            <a:lvl1pPr>
              <a:defRPr sz="4200" b="1" i="0">
                <a:solidFill>
                  <a:schemeClr val="bg1"/>
                </a:solidFill>
                <a:effectLst>
                  <a:outerShdw blurRad="69850" dist="76200" dir="2700000" algn="tl" rotWithShape="0">
                    <a:schemeClr val="tx1">
                      <a:alpha val="45000"/>
                    </a:schemeClr>
                  </a:outerShdw>
                </a:effectLst>
                <a:latin typeface="Arial Bold"/>
                <a:cs typeface="Arial Bold"/>
              </a:defRPr>
            </a:lvl1pPr>
          </a:lstStyle>
          <a:p>
            <a:r>
              <a:rPr lang="en-US" dirty="0"/>
              <a:t>TITLE SLIDE, 42PT ARIAL BOLD</a:t>
            </a:r>
            <a:br>
              <a:rPr lang="en-US" dirty="0"/>
            </a:br>
            <a:r>
              <a:rPr lang="en-US" dirty="0"/>
              <a:t>TWO LINE MAXIMUM</a:t>
            </a:r>
          </a:p>
        </p:txBody>
      </p:sp>
      <p:pic>
        <p:nvPicPr>
          <p:cNvPr id="7" name="Picture 6">
            <a:extLst>
              <a:ext uri="{FF2B5EF4-FFF2-40B4-BE49-F238E27FC236}">
                <a16:creationId xmlns:a16="http://schemas.microsoft.com/office/drawing/2014/main" id="{25B7379F-64FD-91AE-4E9E-9334C7DD2F80}"/>
              </a:ext>
            </a:extLst>
          </p:cNvPr>
          <p:cNvPicPr>
            <a:picLocks noChangeAspect="1"/>
          </p:cNvPicPr>
          <p:nvPr userDrawn="1"/>
        </p:nvPicPr>
        <p:blipFill>
          <a:blip r:embed="rId3">
            <a:alphaModFix amt="73000"/>
            <a:extLst>
              <a:ext uri="{28A0092B-C50C-407E-A947-70E740481C1C}">
                <a14:useLocalDpi xmlns:a14="http://schemas.microsoft.com/office/drawing/2010/main" val="0"/>
              </a:ext>
            </a:extLst>
          </a:blip>
          <a:stretch>
            <a:fillRect/>
          </a:stretch>
        </p:blipFill>
        <p:spPr>
          <a:xfrm>
            <a:off x="280756" y="5658160"/>
            <a:ext cx="1885602" cy="891944"/>
          </a:xfrm>
          <a:prstGeom prst="rect">
            <a:avLst/>
          </a:prstGeom>
        </p:spPr>
      </p:pic>
      <p:sp>
        <p:nvSpPr>
          <p:cNvPr id="9" name="Slide Number Placeholder 5">
            <a:extLst>
              <a:ext uri="{FF2B5EF4-FFF2-40B4-BE49-F238E27FC236}">
                <a16:creationId xmlns:a16="http://schemas.microsoft.com/office/drawing/2014/main" id="{4ED5947D-F862-CE58-3C94-A19F1663963E}"/>
              </a:ext>
            </a:extLst>
          </p:cNvPr>
          <p:cNvSpPr txBox="1">
            <a:spLocks/>
          </p:cNvSpPr>
          <p:nvPr userDrawn="1"/>
        </p:nvSpPr>
        <p:spPr>
          <a:xfrm>
            <a:off x="11311381" y="6440530"/>
            <a:ext cx="677082" cy="20116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09F6DF-A515-6444-8615-5B5D3F4C1611}" type="slidenum">
              <a:rPr lang="en-US" sz="900" smtClean="0">
                <a:solidFill>
                  <a:schemeClr val="bg1"/>
                </a:solidFill>
                <a:latin typeface="Arial" panose="020B0604020202020204" pitchFamily="34" charset="0"/>
                <a:cs typeface="Arial" panose="020B0604020202020204" pitchFamily="34" charset="0"/>
              </a:rPr>
              <a:pPr algn="ctr"/>
              <a:t>‹#›</a:t>
            </a:fld>
            <a:endParaRPr lang="en-US" sz="9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8757B23-AABE-DF87-B373-DFC00778E5D7}"/>
              </a:ext>
            </a:extLst>
          </p:cNvPr>
          <p:cNvSpPr/>
          <p:nvPr userDrawn="1"/>
        </p:nvSpPr>
        <p:spPr>
          <a:xfrm>
            <a:off x="0" y="-7985"/>
            <a:ext cx="12192000" cy="11024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B458451-D45B-5FEB-CD40-D9117D054C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8163" y="402529"/>
            <a:ext cx="3726689" cy="455997"/>
          </a:xfrm>
          <a:prstGeom prst="rect">
            <a:avLst/>
          </a:prstGeom>
        </p:spPr>
      </p:pic>
    </p:spTree>
    <p:extLst>
      <p:ext uri="{BB962C8B-B14F-4D97-AF65-F5344CB8AC3E}">
        <p14:creationId xmlns:p14="http://schemas.microsoft.com/office/powerpoint/2010/main" val="986044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A30437-C9C6-A57E-1B0C-B41DEDD363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5000"/>
          <a:stretch/>
        </p:blipFill>
        <p:spPr>
          <a:xfrm>
            <a:off x="0" y="-42672"/>
            <a:ext cx="12192000" cy="6858000"/>
          </a:xfrm>
          <a:prstGeom prst="rect">
            <a:avLst/>
          </a:prstGeom>
        </p:spPr>
      </p:pic>
      <p:pic>
        <p:nvPicPr>
          <p:cNvPr id="7" name="Picture 6">
            <a:extLst>
              <a:ext uri="{FF2B5EF4-FFF2-40B4-BE49-F238E27FC236}">
                <a16:creationId xmlns:a16="http://schemas.microsoft.com/office/drawing/2014/main" id="{25B7379F-64FD-91AE-4E9E-9334C7DD2F80}"/>
              </a:ext>
            </a:extLst>
          </p:cNvPr>
          <p:cNvPicPr>
            <a:picLocks noChangeAspect="1"/>
          </p:cNvPicPr>
          <p:nvPr userDrawn="1"/>
        </p:nvPicPr>
        <p:blipFill>
          <a:blip r:embed="rId3">
            <a:alphaModFix amt="73000"/>
            <a:extLst>
              <a:ext uri="{28A0092B-C50C-407E-A947-70E740481C1C}">
                <a14:useLocalDpi xmlns:a14="http://schemas.microsoft.com/office/drawing/2010/main" val="0"/>
              </a:ext>
            </a:extLst>
          </a:blip>
          <a:stretch>
            <a:fillRect/>
          </a:stretch>
        </p:blipFill>
        <p:spPr>
          <a:xfrm>
            <a:off x="266900" y="310304"/>
            <a:ext cx="1452812" cy="687222"/>
          </a:xfrm>
          <a:prstGeom prst="rect">
            <a:avLst/>
          </a:prstGeom>
        </p:spPr>
      </p:pic>
      <p:sp>
        <p:nvSpPr>
          <p:cNvPr id="8" name="Oval 7">
            <a:extLst>
              <a:ext uri="{FF2B5EF4-FFF2-40B4-BE49-F238E27FC236}">
                <a16:creationId xmlns:a16="http://schemas.microsoft.com/office/drawing/2014/main" id="{B424DEC0-5A1F-CE6D-B7F0-7E6E709FFAF4}"/>
              </a:ext>
            </a:extLst>
          </p:cNvPr>
          <p:cNvSpPr/>
          <p:nvPr userDrawn="1"/>
        </p:nvSpPr>
        <p:spPr>
          <a:xfrm>
            <a:off x="11515148" y="6424561"/>
            <a:ext cx="271389" cy="271389"/>
          </a:xfrm>
          <a:prstGeom prst="ellipse">
            <a:avLst/>
          </a:prstGeom>
          <a:solidFill>
            <a:srgbClr val="8C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9" name="Slide Number Placeholder 5">
            <a:extLst>
              <a:ext uri="{FF2B5EF4-FFF2-40B4-BE49-F238E27FC236}">
                <a16:creationId xmlns:a16="http://schemas.microsoft.com/office/drawing/2014/main" id="{4ED5947D-F862-CE58-3C94-A19F1663963E}"/>
              </a:ext>
            </a:extLst>
          </p:cNvPr>
          <p:cNvSpPr txBox="1">
            <a:spLocks/>
          </p:cNvSpPr>
          <p:nvPr userDrawn="1"/>
        </p:nvSpPr>
        <p:spPr>
          <a:xfrm>
            <a:off x="11311381" y="6440530"/>
            <a:ext cx="677082" cy="20116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09F6DF-A515-6444-8615-5B5D3F4C1611}" type="slidenum">
              <a:rPr lang="en-US" sz="900" smtClean="0">
                <a:solidFill>
                  <a:schemeClr val="bg1"/>
                </a:solidFill>
                <a:latin typeface="Arial" panose="020B0604020202020204" pitchFamily="34" charset="0"/>
                <a:cs typeface="Arial" panose="020B0604020202020204" pitchFamily="34" charset="0"/>
              </a:rPr>
              <a:pPr algn="ctr"/>
              <a:t>‹#›</a:t>
            </a:fld>
            <a:endParaRPr lang="en-US" sz="9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DC41C11-81CB-541C-F299-E03058D33E13}"/>
              </a:ext>
            </a:extLst>
          </p:cNvPr>
          <p:cNvPicPr>
            <a:picLocks noChangeAspect="1"/>
          </p:cNvPicPr>
          <p:nvPr userDrawn="1"/>
        </p:nvPicPr>
        <p:blipFill>
          <a:blip r:embed="rId4">
            <a:extLst>
              <a:ext uri="{28A0092B-C50C-407E-A947-70E740481C1C}">
                <a14:useLocalDpi xmlns:a14="http://schemas.microsoft.com/office/drawing/2010/main" val="0"/>
              </a:ext>
            </a:extLst>
          </a:blip>
          <a:srcRect l="39772" t="67632" r="36172" b="-13488"/>
          <a:stretch/>
        </p:blipFill>
        <p:spPr>
          <a:xfrm>
            <a:off x="8656321" y="993648"/>
            <a:ext cx="847344" cy="207264"/>
          </a:xfrm>
          <a:prstGeom prst="rect">
            <a:avLst/>
          </a:prstGeom>
        </p:spPr>
      </p:pic>
      <p:pic>
        <p:nvPicPr>
          <p:cNvPr id="5" name="Picture 4">
            <a:extLst>
              <a:ext uri="{FF2B5EF4-FFF2-40B4-BE49-F238E27FC236}">
                <a16:creationId xmlns:a16="http://schemas.microsoft.com/office/drawing/2014/main" id="{D4B234EF-70EC-0070-A561-5F6D6D0BD4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88261" y="2813632"/>
            <a:ext cx="518217" cy="220518"/>
          </a:xfrm>
          <a:prstGeom prst="rect">
            <a:avLst/>
          </a:prstGeom>
        </p:spPr>
      </p:pic>
      <p:sp>
        <p:nvSpPr>
          <p:cNvPr id="10" name="Title 1">
            <a:extLst>
              <a:ext uri="{FF2B5EF4-FFF2-40B4-BE49-F238E27FC236}">
                <a16:creationId xmlns:a16="http://schemas.microsoft.com/office/drawing/2014/main" id="{637BB829-E072-44B8-CCE7-E5888F266F64}"/>
              </a:ext>
            </a:extLst>
          </p:cNvPr>
          <p:cNvSpPr>
            <a:spLocks noGrp="1"/>
          </p:cNvSpPr>
          <p:nvPr>
            <p:ph type="ctrTitle" hasCustomPrompt="1"/>
          </p:nvPr>
        </p:nvSpPr>
        <p:spPr>
          <a:xfrm>
            <a:off x="3456555" y="2451274"/>
            <a:ext cx="6373875" cy="1470025"/>
          </a:xfrm>
          <a:prstGeom prst="rect">
            <a:avLst/>
          </a:prstGeom>
        </p:spPr>
        <p:txBody>
          <a:bodyPr anchor="ctr" anchorCtr="0">
            <a:noAutofit/>
          </a:bodyPr>
          <a:lstStyle>
            <a:lvl1pPr>
              <a:defRPr sz="3200" b="1" i="0">
                <a:solidFill>
                  <a:schemeClr val="bg1"/>
                </a:solidFill>
                <a:effectLst>
                  <a:outerShdw blurRad="69850" dist="76200" dir="2700000" algn="tl" rotWithShape="0">
                    <a:schemeClr val="tx1">
                      <a:alpha val="45000"/>
                    </a:schemeClr>
                  </a:outerShdw>
                </a:effectLst>
                <a:latin typeface="+mj-lt"/>
                <a:cs typeface="Arial Bold"/>
              </a:defRPr>
            </a:lvl1pPr>
          </a:lstStyle>
          <a:p>
            <a:r>
              <a:rPr lang="en-US" dirty="0"/>
              <a:t>TITLE SLIDE, 32PT ARIAL BOLD</a:t>
            </a:r>
            <a:br>
              <a:rPr lang="en-US" dirty="0"/>
            </a:br>
            <a:r>
              <a:rPr lang="en-US" dirty="0"/>
              <a:t>TWO LINE MAXIMUM</a:t>
            </a:r>
          </a:p>
        </p:txBody>
      </p:sp>
      <p:sp>
        <p:nvSpPr>
          <p:cNvPr id="11" name="Text Placeholder 10">
            <a:extLst>
              <a:ext uri="{FF2B5EF4-FFF2-40B4-BE49-F238E27FC236}">
                <a16:creationId xmlns:a16="http://schemas.microsoft.com/office/drawing/2014/main" id="{AA9BEAC8-44E6-57B1-4365-3ADD40F45E8A}"/>
              </a:ext>
            </a:extLst>
          </p:cNvPr>
          <p:cNvSpPr>
            <a:spLocks noGrp="1"/>
          </p:cNvSpPr>
          <p:nvPr>
            <p:ph type="body" sz="quarter" idx="10" hasCustomPrompt="1"/>
          </p:nvPr>
        </p:nvSpPr>
        <p:spPr>
          <a:xfrm>
            <a:off x="7400735" y="524955"/>
            <a:ext cx="3090862" cy="432117"/>
          </a:xfrm>
        </p:spPr>
        <p:txBody>
          <a:bodyPr>
            <a:normAutofit/>
          </a:bodyPr>
          <a:lstStyle>
            <a:lvl1pPr marL="285750" indent="-285750" algn="ctr">
              <a:buClr>
                <a:schemeClr val="tx2">
                  <a:lumMod val="50000"/>
                  <a:lumOff val="50000"/>
                </a:schemeClr>
              </a:buClr>
              <a:buFont typeface="Aptos Display" panose="020B0004020202020204" pitchFamily="34" charset="0"/>
              <a:buChar char="•"/>
              <a:defRPr sz="1800"/>
            </a:lvl1pPr>
            <a:lvl2pPr marL="685800" indent="0">
              <a:buFontTx/>
              <a:buNone/>
              <a:defRPr/>
            </a:lvl2pPr>
          </a:lstStyle>
          <a:p>
            <a:pPr marL="228600" marR="0" lvl="0" indent="-228600" algn="l" defTabSz="914400" rtl="0" eaLnBrk="1" fontAlgn="auto" latinLnBrk="0" hangingPunct="1">
              <a:lnSpc>
                <a:spcPct val="90000"/>
              </a:lnSpc>
              <a:spcBef>
                <a:spcPts val="1000"/>
              </a:spcBef>
              <a:spcAft>
                <a:spcPts val="0"/>
              </a:spcAft>
              <a:buClr>
                <a:srgbClr val="8CC63F"/>
              </a:buClr>
              <a:buSzTx/>
              <a:buFont typeface="Arial" panose="020B0604020202020204" pitchFamily="34" charset="0"/>
              <a:buChar char="•"/>
              <a:tabLst/>
              <a:defRPr/>
            </a:pPr>
            <a:r>
              <a:rPr lang="en-US" b="1" dirty="0">
                <a:solidFill>
                  <a:schemeClr val="bg1"/>
                </a:solidFill>
                <a:latin typeface="+mj-lt"/>
              </a:rPr>
              <a:t>Report Title</a:t>
            </a:r>
          </a:p>
        </p:txBody>
      </p:sp>
    </p:spTree>
    <p:extLst>
      <p:ext uri="{BB962C8B-B14F-4D97-AF65-F5344CB8AC3E}">
        <p14:creationId xmlns:p14="http://schemas.microsoft.com/office/powerpoint/2010/main" val="1296901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amp;Content">
    <p:spTree>
      <p:nvGrpSpPr>
        <p:cNvPr id="1" name=""/>
        <p:cNvGrpSpPr/>
        <p:nvPr/>
      </p:nvGrpSpPr>
      <p:grpSpPr>
        <a:xfrm>
          <a:off x="0" y="0"/>
          <a:ext cx="0" cy="0"/>
          <a:chOff x="0" y="0"/>
          <a:chExt cx="0" cy="0"/>
        </a:xfrm>
      </p:grpSpPr>
      <p:sp>
        <p:nvSpPr>
          <p:cNvPr id="3" name="ctsLYN" hidden="1"/>
          <p:cNvSpPr/>
          <p:nvPr userDrawn="1"/>
        </p:nvSpPr>
        <p:spPr>
          <a:xfrm>
            <a:off x="0" y="0"/>
            <a:ext cx="0" cy="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33"/>
              <a:t>Title and Content</a:t>
            </a:r>
            <a:endParaRPr lang="en-US" sz="1633" dirty="0"/>
          </a:p>
        </p:txBody>
      </p:sp>
      <p:sp>
        <p:nvSpPr>
          <p:cNvPr id="8" name="ctsSource"/>
          <p:cNvSpPr>
            <a:spLocks noGrp="1"/>
          </p:cNvSpPr>
          <p:nvPr>
            <p:ph type="body" sz="quarter" idx="12" hasCustomPrompt="1"/>
          </p:nvPr>
        </p:nvSpPr>
        <p:spPr>
          <a:xfrm>
            <a:off x="512301" y="6107298"/>
            <a:ext cx="11167400" cy="195861"/>
          </a:xfrm>
        </p:spPr>
        <p:txBody>
          <a:bodyPr anchor="b" anchorCtr="0">
            <a:noAutofit/>
          </a:bodyPr>
          <a:lstStyle>
            <a:lvl1pPr marL="0" indent="0">
              <a:buNone/>
              <a:defRPr sz="907" i="1">
                <a:solidFill>
                  <a:schemeClr val="tx1">
                    <a:lumMod val="50000"/>
                    <a:lumOff val="50000"/>
                  </a:schemeClr>
                </a:solidFill>
              </a:defRPr>
            </a:lvl1pPr>
          </a:lstStyle>
          <a:p>
            <a:pPr lvl="0"/>
            <a:r>
              <a:rPr lang="en-US" dirty="0"/>
              <a:t>Click to add Source/Note</a:t>
            </a:r>
          </a:p>
        </p:txBody>
      </p:sp>
      <p:sp>
        <p:nvSpPr>
          <p:cNvPr id="6" name="Content Placeholder 5"/>
          <p:cNvSpPr>
            <a:spLocks noGrp="1"/>
          </p:cNvSpPr>
          <p:nvPr>
            <p:ph sz="quarter" idx="11" hasCustomPrompt="1"/>
          </p:nvPr>
        </p:nvSpPr>
        <p:spPr>
          <a:xfrm>
            <a:off x="513140" y="1566672"/>
            <a:ext cx="5582859" cy="4474762"/>
          </a:xfrm>
        </p:spPr>
        <p:txBody>
          <a:bodyPr>
            <a:noAutofit/>
          </a:bodyPr>
          <a:lstStyle>
            <a:lvl1pPr marL="285750" indent="-285750">
              <a:defRPr sz="2600" baseline="0">
                <a:solidFill>
                  <a:schemeClr val="tx1">
                    <a:lumMod val="75000"/>
                    <a:lumOff val="25000"/>
                  </a:schemeClr>
                </a:solidFill>
                <a:latin typeface="+mn-lt"/>
              </a:defRPr>
            </a:lvl1pPr>
            <a:lvl2pPr marL="685800" indent="-228600">
              <a:buSzPct val="70000"/>
              <a:buFont typeface="Arial" panose="020B0604020202020204" pitchFamily="34" charset="0"/>
              <a:buChar char="•"/>
              <a:defRPr sz="2200">
                <a:solidFill>
                  <a:schemeClr val="tx1">
                    <a:lumMod val="75000"/>
                    <a:lumOff val="25000"/>
                  </a:schemeClr>
                </a:solidFill>
                <a:latin typeface="+mn-lt"/>
              </a:defRPr>
            </a:lvl2pPr>
            <a:lvl3pPr>
              <a:defRPr sz="1800">
                <a:solidFill>
                  <a:schemeClr val="tx1">
                    <a:lumMod val="75000"/>
                    <a:lumOff val="25000"/>
                  </a:schemeClr>
                </a:solidFill>
                <a:latin typeface="+mn-lt"/>
              </a:defRPr>
            </a:lvl3pPr>
            <a:lvl4pPr marL="1603375" indent="-231775">
              <a:buFont typeface="Arial" panose="020B0604020202020204" pitchFamily="34" charset="0"/>
              <a:buChar char="•"/>
              <a:defRPr sz="1400">
                <a:solidFill>
                  <a:schemeClr val="tx1">
                    <a:lumMod val="75000"/>
                    <a:lumOff val="25000"/>
                  </a:schemeClr>
                </a:solidFill>
                <a:latin typeface="+mn-lt"/>
              </a:defRPr>
            </a:lvl4pPr>
            <a:lvl5pPr marL="2000250" indent="-171450">
              <a:buFont typeface="Arial" panose="020B0604020202020204" pitchFamily="34" charset="0"/>
              <a:buChar char="•"/>
              <a:defRPr sz="1200">
                <a:solidFill>
                  <a:schemeClr val="tx1">
                    <a:lumMod val="75000"/>
                    <a:lumOff val="25000"/>
                  </a:schemeClr>
                </a:solidFill>
                <a:latin typeface="+mn-lt"/>
              </a:defRPr>
            </a:lvl5pPr>
            <a:lvl6pPr marL="2457450" indent="-171450">
              <a:defRPr sz="1200">
                <a:solidFill>
                  <a:schemeClr val="tx1">
                    <a:lumMod val="75000"/>
                    <a:lumOff val="25000"/>
                  </a:schemeClr>
                </a:solidFill>
              </a:defRPr>
            </a:lvl6pPr>
            <a:lvl7pPr marL="2914650" indent="-171450">
              <a:defRPr sz="1200">
                <a:solidFill>
                  <a:schemeClr val="tx1">
                    <a:lumMod val="75000"/>
                    <a:lumOff val="25000"/>
                  </a:schemeClr>
                </a:solidFill>
              </a:defRPr>
            </a:lvl7pPr>
            <a:lvl8pPr marL="3371850" indent="-171450">
              <a:defRPr sz="1200">
                <a:solidFill>
                  <a:schemeClr val="tx1">
                    <a:lumMod val="75000"/>
                    <a:lumOff val="25000"/>
                  </a:schemeClr>
                </a:solidFill>
              </a:defRPr>
            </a:lvl8pPr>
            <a:lvl9pPr marL="3829050" indent="-171450">
              <a:defRPr sz="1200">
                <a:solidFill>
                  <a:schemeClr val="tx1">
                    <a:lumMod val="75000"/>
                    <a:lumOff val="25000"/>
                  </a:schemeClr>
                </a:solidFill>
              </a:defRPr>
            </a:lvl9pPr>
          </a:lstStyle>
          <a:p>
            <a:pPr lvl="0"/>
            <a:r>
              <a:rPr lang="en-US" dirty="0"/>
              <a:t>Insert text here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7" name="Title 6"/>
          <p:cNvSpPr>
            <a:spLocks noGrp="1"/>
          </p:cNvSpPr>
          <p:nvPr>
            <p:ph type="title"/>
          </p:nvPr>
        </p:nvSpPr>
        <p:spPr>
          <a:xfrm>
            <a:off x="365759" y="296332"/>
            <a:ext cx="9387841" cy="891945"/>
          </a:xfrm>
          <a:prstGeom prst="rect">
            <a:avLst/>
          </a:prstGeom>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3476664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Lists">
    <p:spTree>
      <p:nvGrpSpPr>
        <p:cNvPr id="1" name=""/>
        <p:cNvGrpSpPr/>
        <p:nvPr/>
      </p:nvGrpSpPr>
      <p:grpSpPr>
        <a:xfrm>
          <a:off x="0" y="0"/>
          <a:ext cx="0" cy="0"/>
          <a:chOff x="0" y="0"/>
          <a:chExt cx="0" cy="0"/>
        </a:xfrm>
      </p:grpSpPr>
      <p:sp>
        <p:nvSpPr>
          <p:cNvPr id="3" name="ctsLYN" hidden="1"/>
          <p:cNvSpPr/>
          <p:nvPr userDrawn="1"/>
        </p:nvSpPr>
        <p:spPr>
          <a:xfrm>
            <a:off x="0" y="0"/>
            <a:ext cx="0" cy="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33"/>
              <a:t>Title and Content</a:t>
            </a:r>
            <a:endParaRPr lang="en-US" sz="1633" dirty="0"/>
          </a:p>
        </p:txBody>
      </p:sp>
      <p:sp>
        <p:nvSpPr>
          <p:cNvPr id="8" name="ctsSource"/>
          <p:cNvSpPr>
            <a:spLocks noGrp="1"/>
          </p:cNvSpPr>
          <p:nvPr>
            <p:ph type="body" sz="quarter" idx="12" hasCustomPrompt="1"/>
          </p:nvPr>
        </p:nvSpPr>
        <p:spPr>
          <a:xfrm>
            <a:off x="512301" y="6107298"/>
            <a:ext cx="11167400" cy="195861"/>
          </a:xfrm>
        </p:spPr>
        <p:txBody>
          <a:bodyPr anchor="b" anchorCtr="0">
            <a:noAutofit/>
          </a:bodyPr>
          <a:lstStyle>
            <a:lvl1pPr marL="0" indent="0">
              <a:buNone/>
              <a:defRPr sz="907" i="1">
                <a:solidFill>
                  <a:schemeClr val="tx1">
                    <a:lumMod val="50000"/>
                    <a:lumOff val="50000"/>
                  </a:schemeClr>
                </a:solidFill>
              </a:defRPr>
            </a:lvl1pPr>
          </a:lstStyle>
          <a:p>
            <a:pPr lvl="0"/>
            <a:r>
              <a:rPr lang="en-US" dirty="0"/>
              <a:t>Click to add Source/Note</a:t>
            </a:r>
          </a:p>
        </p:txBody>
      </p:sp>
      <p:sp>
        <p:nvSpPr>
          <p:cNvPr id="6" name="Content Placeholder 5"/>
          <p:cNvSpPr>
            <a:spLocks noGrp="1"/>
          </p:cNvSpPr>
          <p:nvPr>
            <p:ph sz="quarter" idx="11" hasCustomPrompt="1"/>
          </p:nvPr>
        </p:nvSpPr>
        <p:spPr>
          <a:xfrm>
            <a:off x="513141" y="2109216"/>
            <a:ext cx="5357308" cy="3932218"/>
          </a:xfrm>
        </p:spPr>
        <p:txBody>
          <a:bodyPr>
            <a:noAutofit/>
          </a:bodyPr>
          <a:lstStyle>
            <a:lvl1pPr marL="285750" indent="-285750">
              <a:defRPr sz="2000" baseline="0">
                <a:solidFill>
                  <a:schemeClr val="tx1">
                    <a:lumMod val="75000"/>
                    <a:lumOff val="25000"/>
                  </a:schemeClr>
                </a:solidFill>
                <a:latin typeface="+mn-lt"/>
              </a:defRPr>
            </a:lvl1pPr>
            <a:lvl2pPr marL="685800" indent="-228600">
              <a:buSzPct val="70000"/>
              <a:buFont typeface="Arial" panose="020B0604020202020204" pitchFamily="34" charset="0"/>
              <a:buChar char="•"/>
              <a:defRPr sz="1600">
                <a:solidFill>
                  <a:schemeClr val="tx1">
                    <a:lumMod val="75000"/>
                    <a:lumOff val="25000"/>
                  </a:schemeClr>
                </a:solidFill>
                <a:latin typeface="+mn-lt"/>
              </a:defRPr>
            </a:lvl2pPr>
            <a:lvl3pPr>
              <a:defRPr sz="1800">
                <a:solidFill>
                  <a:schemeClr val="tx1">
                    <a:lumMod val="75000"/>
                    <a:lumOff val="25000"/>
                  </a:schemeClr>
                </a:solidFill>
                <a:latin typeface="+mn-lt"/>
              </a:defRPr>
            </a:lvl3pPr>
            <a:lvl4pPr marL="1603375" indent="-231775">
              <a:buFont typeface="Arial" panose="020B0604020202020204" pitchFamily="34" charset="0"/>
              <a:buChar char="•"/>
              <a:defRPr sz="1400">
                <a:solidFill>
                  <a:schemeClr val="tx1">
                    <a:lumMod val="75000"/>
                    <a:lumOff val="25000"/>
                  </a:schemeClr>
                </a:solidFill>
                <a:latin typeface="+mn-lt"/>
              </a:defRPr>
            </a:lvl4pPr>
            <a:lvl5pPr marL="2000250" indent="-171450">
              <a:buFont typeface="Arial" panose="020B0604020202020204" pitchFamily="34" charset="0"/>
              <a:buChar char="•"/>
              <a:defRPr sz="1200">
                <a:solidFill>
                  <a:schemeClr val="tx1">
                    <a:lumMod val="75000"/>
                    <a:lumOff val="25000"/>
                  </a:schemeClr>
                </a:solidFill>
                <a:latin typeface="+mn-lt"/>
              </a:defRPr>
            </a:lvl5pPr>
            <a:lvl6pPr marL="2457450" indent="-171450">
              <a:defRPr sz="1200">
                <a:solidFill>
                  <a:schemeClr val="tx1">
                    <a:lumMod val="75000"/>
                    <a:lumOff val="25000"/>
                  </a:schemeClr>
                </a:solidFill>
              </a:defRPr>
            </a:lvl6pPr>
            <a:lvl7pPr marL="2914650" indent="-171450">
              <a:defRPr sz="1200">
                <a:solidFill>
                  <a:schemeClr val="tx1">
                    <a:lumMod val="75000"/>
                    <a:lumOff val="25000"/>
                  </a:schemeClr>
                </a:solidFill>
              </a:defRPr>
            </a:lvl7pPr>
            <a:lvl8pPr marL="3371850" indent="-171450">
              <a:defRPr sz="1200">
                <a:solidFill>
                  <a:schemeClr val="tx1">
                    <a:lumMod val="75000"/>
                    <a:lumOff val="25000"/>
                  </a:schemeClr>
                </a:solidFill>
              </a:defRPr>
            </a:lvl8pPr>
            <a:lvl9pPr marL="3829050" indent="-171450">
              <a:defRPr sz="1200">
                <a:solidFill>
                  <a:schemeClr val="tx1">
                    <a:lumMod val="75000"/>
                    <a:lumOff val="25000"/>
                  </a:schemeClr>
                </a:solidFill>
              </a:defRPr>
            </a:lvl9pPr>
          </a:lstStyle>
          <a:p>
            <a:pPr lvl="0"/>
            <a:r>
              <a:rPr lang="en-US" dirty="0"/>
              <a:t>Insert text here</a:t>
            </a:r>
          </a:p>
          <a:p>
            <a:pPr lvl="1"/>
            <a:r>
              <a:rPr lang="en-US" dirty="0"/>
              <a:t>Second level</a:t>
            </a:r>
          </a:p>
        </p:txBody>
      </p:sp>
      <p:sp>
        <p:nvSpPr>
          <p:cNvPr id="7" name="Title 6"/>
          <p:cNvSpPr>
            <a:spLocks noGrp="1"/>
          </p:cNvSpPr>
          <p:nvPr>
            <p:ph type="title"/>
          </p:nvPr>
        </p:nvSpPr>
        <p:spPr>
          <a:xfrm>
            <a:off x="365759" y="296332"/>
            <a:ext cx="9387841" cy="891945"/>
          </a:xfrm>
          <a:prstGeom prst="rect">
            <a:avLst/>
          </a:prstGeom>
        </p:spPr>
        <p:txBody>
          <a:bodyPr/>
          <a:lstStyle>
            <a:lvl1pPr>
              <a:defRPr>
                <a:latin typeface="+mj-lt"/>
              </a:defRPr>
            </a:lvl1pPr>
          </a:lstStyle>
          <a:p>
            <a:r>
              <a:rPr lang="en-US" dirty="0"/>
              <a:t>Click to edit Master title style</a:t>
            </a:r>
          </a:p>
        </p:txBody>
      </p:sp>
      <p:grpSp>
        <p:nvGrpSpPr>
          <p:cNvPr id="12" name="Group 11">
            <a:extLst>
              <a:ext uri="{FF2B5EF4-FFF2-40B4-BE49-F238E27FC236}">
                <a16:creationId xmlns:a16="http://schemas.microsoft.com/office/drawing/2014/main" id="{F6B0D434-2F03-5D9D-9DF9-569261563EC1}"/>
              </a:ext>
            </a:extLst>
          </p:cNvPr>
          <p:cNvGrpSpPr/>
          <p:nvPr userDrawn="1"/>
        </p:nvGrpSpPr>
        <p:grpSpPr>
          <a:xfrm>
            <a:off x="512064" y="2020824"/>
            <a:ext cx="5382768" cy="48768"/>
            <a:chOff x="493776" y="1950720"/>
            <a:chExt cx="5382768" cy="48768"/>
          </a:xfrm>
        </p:grpSpPr>
        <p:sp>
          <p:nvSpPr>
            <p:cNvPr id="5" name="Rectangle 4">
              <a:extLst>
                <a:ext uri="{FF2B5EF4-FFF2-40B4-BE49-F238E27FC236}">
                  <a16:creationId xmlns:a16="http://schemas.microsoft.com/office/drawing/2014/main" id="{91B6A091-BCFE-8EC9-A82A-0EA0539FD71D}"/>
                </a:ext>
              </a:extLst>
            </p:cNvPr>
            <p:cNvSpPr/>
            <p:nvPr userDrawn="1"/>
          </p:nvSpPr>
          <p:spPr>
            <a:xfrm>
              <a:off x="493776" y="1950720"/>
              <a:ext cx="1773936" cy="4876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5CE035E3-6151-CD8F-7843-F09E962D08CE}"/>
                </a:ext>
              </a:extLst>
            </p:cNvPr>
            <p:cNvCxnSpPr>
              <a:cxnSpLocks/>
            </p:cNvCxnSpPr>
            <p:nvPr userDrawn="1"/>
          </p:nvCxnSpPr>
          <p:spPr>
            <a:xfrm>
              <a:off x="493776" y="1999488"/>
              <a:ext cx="5382768" cy="0"/>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13" name="Group 12">
            <a:extLst>
              <a:ext uri="{FF2B5EF4-FFF2-40B4-BE49-F238E27FC236}">
                <a16:creationId xmlns:a16="http://schemas.microsoft.com/office/drawing/2014/main" id="{3A40D8B4-1CCA-0D11-5A55-6C0AC134A15A}"/>
              </a:ext>
            </a:extLst>
          </p:cNvPr>
          <p:cNvGrpSpPr/>
          <p:nvPr userDrawn="1"/>
        </p:nvGrpSpPr>
        <p:grpSpPr>
          <a:xfrm>
            <a:off x="6047232" y="2020824"/>
            <a:ext cx="5382768" cy="48768"/>
            <a:chOff x="493776" y="1950720"/>
            <a:chExt cx="5382768" cy="48768"/>
          </a:xfrm>
        </p:grpSpPr>
        <p:sp>
          <p:nvSpPr>
            <p:cNvPr id="14" name="Rectangle 13">
              <a:extLst>
                <a:ext uri="{FF2B5EF4-FFF2-40B4-BE49-F238E27FC236}">
                  <a16:creationId xmlns:a16="http://schemas.microsoft.com/office/drawing/2014/main" id="{6138DF34-8414-5C2A-3E01-5FCD2B283D9F}"/>
                </a:ext>
              </a:extLst>
            </p:cNvPr>
            <p:cNvSpPr/>
            <p:nvPr userDrawn="1"/>
          </p:nvSpPr>
          <p:spPr>
            <a:xfrm>
              <a:off x="493776" y="1950720"/>
              <a:ext cx="1773936" cy="4876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F6011466-D7E7-5072-A45C-039901B6B790}"/>
                </a:ext>
              </a:extLst>
            </p:cNvPr>
            <p:cNvCxnSpPr>
              <a:cxnSpLocks/>
            </p:cNvCxnSpPr>
            <p:nvPr userDrawn="1"/>
          </p:nvCxnSpPr>
          <p:spPr>
            <a:xfrm>
              <a:off x="493776" y="1999488"/>
              <a:ext cx="5382768" cy="0"/>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grpSp>
      <p:sp>
        <p:nvSpPr>
          <p:cNvPr id="16" name="Content Placeholder 5">
            <a:extLst>
              <a:ext uri="{FF2B5EF4-FFF2-40B4-BE49-F238E27FC236}">
                <a16:creationId xmlns:a16="http://schemas.microsoft.com/office/drawing/2014/main" id="{CA238BF5-28FF-5F37-1ECC-114D975BFF5B}"/>
              </a:ext>
            </a:extLst>
          </p:cNvPr>
          <p:cNvSpPr>
            <a:spLocks noGrp="1"/>
          </p:cNvSpPr>
          <p:nvPr>
            <p:ph sz="quarter" idx="13" hasCustomPrompt="1"/>
          </p:nvPr>
        </p:nvSpPr>
        <p:spPr>
          <a:xfrm>
            <a:off x="6054405" y="2109216"/>
            <a:ext cx="5357308" cy="3932218"/>
          </a:xfrm>
        </p:spPr>
        <p:txBody>
          <a:bodyPr>
            <a:noAutofit/>
          </a:bodyPr>
          <a:lstStyle>
            <a:lvl1pPr marL="285750" indent="-285750">
              <a:defRPr sz="2000" baseline="0">
                <a:solidFill>
                  <a:schemeClr val="tx1">
                    <a:lumMod val="75000"/>
                    <a:lumOff val="25000"/>
                  </a:schemeClr>
                </a:solidFill>
                <a:latin typeface="+mn-lt"/>
              </a:defRPr>
            </a:lvl1pPr>
            <a:lvl2pPr marL="685800" indent="-228600">
              <a:buSzPct val="70000"/>
              <a:buFont typeface="Arial" panose="020B0604020202020204" pitchFamily="34" charset="0"/>
              <a:buChar char="•"/>
              <a:defRPr sz="1600">
                <a:solidFill>
                  <a:schemeClr val="tx1">
                    <a:lumMod val="75000"/>
                    <a:lumOff val="25000"/>
                  </a:schemeClr>
                </a:solidFill>
                <a:latin typeface="+mn-lt"/>
              </a:defRPr>
            </a:lvl2pPr>
            <a:lvl3pPr>
              <a:defRPr sz="1800">
                <a:solidFill>
                  <a:schemeClr val="tx1">
                    <a:lumMod val="75000"/>
                    <a:lumOff val="25000"/>
                  </a:schemeClr>
                </a:solidFill>
                <a:latin typeface="+mn-lt"/>
              </a:defRPr>
            </a:lvl3pPr>
            <a:lvl4pPr marL="1603375" indent="-231775">
              <a:buFont typeface="Arial" panose="020B0604020202020204" pitchFamily="34" charset="0"/>
              <a:buChar char="•"/>
              <a:defRPr sz="1400">
                <a:solidFill>
                  <a:schemeClr val="tx1">
                    <a:lumMod val="75000"/>
                    <a:lumOff val="25000"/>
                  </a:schemeClr>
                </a:solidFill>
                <a:latin typeface="+mn-lt"/>
              </a:defRPr>
            </a:lvl4pPr>
            <a:lvl5pPr marL="2000250" indent="-171450">
              <a:buFont typeface="Arial" panose="020B0604020202020204" pitchFamily="34" charset="0"/>
              <a:buChar char="•"/>
              <a:defRPr sz="1200">
                <a:solidFill>
                  <a:schemeClr val="tx1">
                    <a:lumMod val="75000"/>
                    <a:lumOff val="25000"/>
                  </a:schemeClr>
                </a:solidFill>
                <a:latin typeface="+mn-lt"/>
              </a:defRPr>
            </a:lvl5pPr>
            <a:lvl6pPr marL="2457450" indent="-171450">
              <a:defRPr sz="1200">
                <a:solidFill>
                  <a:schemeClr val="tx1">
                    <a:lumMod val="75000"/>
                    <a:lumOff val="25000"/>
                  </a:schemeClr>
                </a:solidFill>
              </a:defRPr>
            </a:lvl6pPr>
            <a:lvl7pPr marL="2914650" indent="-171450">
              <a:defRPr sz="1200">
                <a:solidFill>
                  <a:schemeClr val="tx1">
                    <a:lumMod val="75000"/>
                    <a:lumOff val="25000"/>
                  </a:schemeClr>
                </a:solidFill>
              </a:defRPr>
            </a:lvl7pPr>
            <a:lvl8pPr marL="3371850" indent="-171450">
              <a:defRPr sz="1200">
                <a:solidFill>
                  <a:schemeClr val="tx1">
                    <a:lumMod val="75000"/>
                    <a:lumOff val="25000"/>
                  </a:schemeClr>
                </a:solidFill>
              </a:defRPr>
            </a:lvl8pPr>
            <a:lvl9pPr marL="3829050" indent="-171450">
              <a:defRPr sz="1200">
                <a:solidFill>
                  <a:schemeClr val="tx1">
                    <a:lumMod val="75000"/>
                    <a:lumOff val="25000"/>
                  </a:schemeClr>
                </a:solidFill>
              </a:defRPr>
            </a:lvl9pPr>
          </a:lstStyle>
          <a:p>
            <a:pPr lvl="0"/>
            <a:r>
              <a:rPr lang="en-US" dirty="0"/>
              <a:t>Insert text here</a:t>
            </a:r>
          </a:p>
          <a:p>
            <a:pPr lvl="1"/>
            <a:r>
              <a:rPr lang="en-US" dirty="0"/>
              <a:t>Second level</a:t>
            </a:r>
          </a:p>
        </p:txBody>
      </p:sp>
      <p:sp>
        <p:nvSpPr>
          <p:cNvPr id="19" name="Text Placeholder 18">
            <a:extLst>
              <a:ext uri="{FF2B5EF4-FFF2-40B4-BE49-F238E27FC236}">
                <a16:creationId xmlns:a16="http://schemas.microsoft.com/office/drawing/2014/main" id="{B50DC364-7C55-9CC7-DE7F-6352B9D367D8}"/>
              </a:ext>
            </a:extLst>
          </p:cNvPr>
          <p:cNvSpPr>
            <a:spLocks noGrp="1"/>
          </p:cNvSpPr>
          <p:nvPr>
            <p:ph type="body" sz="quarter" idx="14" hasCustomPrompt="1"/>
          </p:nvPr>
        </p:nvSpPr>
        <p:spPr>
          <a:xfrm>
            <a:off x="511492" y="1620774"/>
            <a:ext cx="5383339" cy="43967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List Heading Left</a:t>
            </a:r>
          </a:p>
        </p:txBody>
      </p:sp>
      <p:sp>
        <p:nvSpPr>
          <p:cNvPr id="20" name="Text Placeholder 18">
            <a:extLst>
              <a:ext uri="{FF2B5EF4-FFF2-40B4-BE49-F238E27FC236}">
                <a16:creationId xmlns:a16="http://schemas.microsoft.com/office/drawing/2014/main" id="{DD6818A1-EB54-C28C-34EC-2591E6CEA3E7}"/>
              </a:ext>
            </a:extLst>
          </p:cNvPr>
          <p:cNvSpPr>
            <a:spLocks noGrp="1"/>
          </p:cNvSpPr>
          <p:nvPr>
            <p:ph type="body" sz="quarter" idx="15" hasCustomPrompt="1"/>
          </p:nvPr>
        </p:nvSpPr>
        <p:spPr>
          <a:xfrm>
            <a:off x="6058852" y="1620774"/>
            <a:ext cx="5383339" cy="43967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List Heading Right</a:t>
            </a:r>
          </a:p>
        </p:txBody>
      </p:sp>
    </p:spTree>
    <p:extLst>
      <p:ext uri="{BB962C8B-B14F-4D97-AF65-F5344CB8AC3E}">
        <p14:creationId xmlns:p14="http://schemas.microsoft.com/office/powerpoint/2010/main" val="837428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Head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A56CE-722D-92F6-59C7-604C622671B9}"/>
              </a:ext>
            </a:extLst>
          </p:cNvPr>
          <p:cNvSpPr/>
          <p:nvPr userDrawn="1"/>
        </p:nvSpPr>
        <p:spPr>
          <a:xfrm>
            <a:off x="0" y="0"/>
            <a:ext cx="12192000" cy="149352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tsLYN" hidden="1"/>
          <p:cNvSpPr/>
          <p:nvPr userDrawn="1"/>
        </p:nvSpPr>
        <p:spPr>
          <a:xfrm>
            <a:off x="0" y="0"/>
            <a:ext cx="0" cy="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33"/>
              <a:t>Title and Content</a:t>
            </a:r>
            <a:endParaRPr lang="en-US" sz="1633" dirty="0"/>
          </a:p>
        </p:txBody>
      </p:sp>
      <p:sp>
        <p:nvSpPr>
          <p:cNvPr id="8" name="ctsSource"/>
          <p:cNvSpPr>
            <a:spLocks noGrp="1"/>
          </p:cNvSpPr>
          <p:nvPr>
            <p:ph type="body" sz="quarter" idx="12" hasCustomPrompt="1"/>
          </p:nvPr>
        </p:nvSpPr>
        <p:spPr>
          <a:xfrm>
            <a:off x="512301" y="6107298"/>
            <a:ext cx="11167400" cy="195861"/>
          </a:xfrm>
        </p:spPr>
        <p:txBody>
          <a:bodyPr anchor="b" anchorCtr="0">
            <a:noAutofit/>
          </a:bodyPr>
          <a:lstStyle>
            <a:lvl1pPr marL="0" indent="0">
              <a:buNone/>
              <a:defRPr sz="907" i="1">
                <a:solidFill>
                  <a:schemeClr val="tx1">
                    <a:lumMod val="50000"/>
                    <a:lumOff val="50000"/>
                  </a:schemeClr>
                </a:solidFill>
              </a:defRPr>
            </a:lvl1pPr>
          </a:lstStyle>
          <a:p>
            <a:pPr lvl="0"/>
            <a:r>
              <a:rPr lang="en-US" dirty="0"/>
              <a:t>Click to add Source/Note</a:t>
            </a:r>
          </a:p>
        </p:txBody>
      </p:sp>
      <p:sp>
        <p:nvSpPr>
          <p:cNvPr id="7" name="Title 6"/>
          <p:cNvSpPr>
            <a:spLocks noGrp="1"/>
          </p:cNvSpPr>
          <p:nvPr>
            <p:ph type="title"/>
          </p:nvPr>
        </p:nvSpPr>
        <p:spPr>
          <a:xfrm>
            <a:off x="365759" y="296332"/>
            <a:ext cx="9387841" cy="891945"/>
          </a:xfrm>
          <a:prstGeom prst="rect">
            <a:avLst/>
          </a:prstGeom>
        </p:spPr>
        <p:txBody>
          <a:bodyPr/>
          <a:lstStyle>
            <a:lvl1pPr>
              <a:defRPr>
                <a:latin typeface="+mj-lt"/>
              </a:defRPr>
            </a:lvl1pPr>
          </a:lstStyle>
          <a:p>
            <a:r>
              <a:rPr lang="en-US" dirty="0"/>
              <a:t>Click to edit Master title style</a:t>
            </a:r>
          </a:p>
        </p:txBody>
      </p:sp>
      <p:pic>
        <p:nvPicPr>
          <p:cNvPr id="4" name="Picture 3">
            <a:extLst>
              <a:ext uri="{FF2B5EF4-FFF2-40B4-BE49-F238E27FC236}">
                <a16:creationId xmlns:a16="http://schemas.microsoft.com/office/drawing/2014/main" id="{CA12DC02-1A9C-B29F-A9AE-EB616D3AD382}"/>
              </a:ext>
            </a:extLst>
          </p:cNvPr>
          <p:cNvPicPr>
            <a:picLocks noChangeAspect="1"/>
          </p:cNvPicPr>
          <p:nvPr userDrawn="1"/>
        </p:nvPicPr>
        <p:blipFill>
          <a:blip r:embed="rId2">
            <a:alphaModFix amt="73000"/>
            <a:extLst>
              <a:ext uri="{28A0092B-C50C-407E-A947-70E740481C1C}">
                <a14:useLocalDpi xmlns:a14="http://schemas.microsoft.com/office/drawing/2010/main" val="0"/>
              </a:ext>
            </a:extLst>
          </a:blip>
          <a:stretch>
            <a:fillRect/>
          </a:stretch>
        </p:blipFill>
        <p:spPr>
          <a:xfrm>
            <a:off x="9992793" y="296451"/>
            <a:ext cx="1885602" cy="891944"/>
          </a:xfrm>
          <a:prstGeom prst="rect">
            <a:avLst/>
          </a:prstGeom>
        </p:spPr>
      </p:pic>
    </p:spTree>
    <p:extLst>
      <p:ext uri="{BB962C8B-B14F-4D97-AF65-F5344CB8AC3E}">
        <p14:creationId xmlns:p14="http://schemas.microsoft.com/office/powerpoint/2010/main" val="1367312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gIdea">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ACC0423-475D-4C84-B9ED-C2DFAC2E1CAD}"/>
              </a:ext>
            </a:extLst>
          </p:cNvPr>
          <p:cNvSpPr/>
          <p:nvPr userDrawn="1"/>
        </p:nvSpPr>
        <p:spPr>
          <a:xfrm>
            <a:off x="9243391" y="0"/>
            <a:ext cx="2948609" cy="17890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74A5B0-1C6D-2C50-49E1-7B19FADBA9AC}"/>
              </a:ext>
            </a:extLst>
          </p:cNvPr>
          <p:cNvSpPr/>
          <p:nvPr userDrawn="1"/>
        </p:nvSpPr>
        <p:spPr>
          <a:xfrm>
            <a:off x="5303520" y="0"/>
            <a:ext cx="602894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A56CE-722D-92F6-59C7-604C622671B9}"/>
              </a:ext>
            </a:extLst>
          </p:cNvPr>
          <p:cNvSpPr/>
          <p:nvPr userDrawn="1"/>
        </p:nvSpPr>
        <p:spPr>
          <a:xfrm>
            <a:off x="0" y="0"/>
            <a:ext cx="5309616" cy="68580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tsLYN" hidden="1"/>
          <p:cNvSpPr/>
          <p:nvPr userDrawn="1"/>
        </p:nvSpPr>
        <p:spPr>
          <a:xfrm>
            <a:off x="0" y="0"/>
            <a:ext cx="0" cy="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33"/>
              <a:t>Title and Content</a:t>
            </a:r>
            <a:endParaRPr lang="en-US" sz="1633" dirty="0"/>
          </a:p>
        </p:txBody>
      </p:sp>
      <p:sp>
        <p:nvSpPr>
          <p:cNvPr id="7" name="Title 6"/>
          <p:cNvSpPr>
            <a:spLocks noGrp="1"/>
          </p:cNvSpPr>
          <p:nvPr>
            <p:ph type="title"/>
          </p:nvPr>
        </p:nvSpPr>
        <p:spPr>
          <a:xfrm>
            <a:off x="761999" y="1085088"/>
            <a:ext cx="4096513" cy="4882896"/>
          </a:xfrm>
          <a:prstGeom prst="rect">
            <a:avLst/>
          </a:prstGeom>
        </p:spPr>
        <p:txBody>
          <a:bodyPr>
            <a:normAutofit/>
          </a:bodyPr>
          <a:lstStyle>
            <a:lvl1pPr>
              <a:defRPr sz="4000">
                <a:latin typeface="+mj-lt"/>
              </a:defRPr>
            </a:lvl1pPr>
          </a:lstStyle>
          <a:p>
            <a:r>
              <a:rPr lang="en-US" dirty="0"/>
              <a:t>Click to edit Master title style</a:t>
            </a:r>
          </a:p>
        </p:txBody>
      </p:sp>
      <p:sp>
        <p:nvSpPr>
          <p:cNvPr id="6" name="Text Placeholder 5">
            <a:extLst>
              <a:ext uri="{FF2B5EF4-FFF2-40B4-BE49-F238E27FC236}">
                <a16:creationId xmlns:a16="http://schemas.microsoft.com/office/drawing/2014/main" id="{37046072-8618-F70E-3F0B-8BD2AAC15C12}"/>
              </a:ext>
            </a:extLst>
          </p:cNvPr>
          <p:cNvSpPr>
            <a:spLocks noGrp="1"/>
          </p:cNvSpPr>
          <p:nvPr>
            <p:ph type="body" sz="quarter" idx="13"/>
          </p:nvPr>
        </p:nvSpPr>
        <p:spPr>
          <a:xfrm>
            <a:off x="6129683" y="2226555"/>
            <a:ext cx="5340604" cy="2773489"/>
          </a:xfrm>
        </p:spPr>
        <p:txBody>
          <a:bodyPr/>
          <a:lstStyle>
            <a:lvl1pPr marL="0" indent="0">
              <a:buNone/>
              <a:defRPr/>
            </a:lvl1pPr>
          </a:lstStyle>
          <a:p>
            <a:pPr lvl="0"/>
            <a:r>
              <a:rPr lang="en-US" dirty="0"/>
              <a:t>Click to edit Master text styles</a:t>
            </a:r>
          </a:p>
        </p:txBody>
      </p:sp>
      <p:pic>
        <p:nvPicPr>
          <p:cNvPr id="12" name="Picture 11" descr="A logo with blue letters and a green dot&#10;&#10;AI-generated content may be incorrect.">
            <a:extLst>
              <a:ext uri="{FF2B5EF4-FFF2-40B4-BE49-F238E27FC236}">
                <a16:creationId xmlns:a16="http://schemas.microsoft.com/office/drawing/2014/main" id="{E14B1544-7D96-2A2B-9757-6792AC0EA3D9}"/>
              </a:ext>
            </a:extLst>
          </p:cNvPr>
          <p:cNvPicPr>
            <a:picLocks noChangeAspect="1"/>
          </p:cNvPicPr>
          <p:nvPr userDrawn="1"/>
        </p:nvPicPr>
        <p:blipFill>
          <a:blip r:embed="rId2"/>
          <a:stretch>
            <a:fillRect/>
          </a:stretch>
        </p:blipFill>
        <p:spPr>
          <a:xfrm>
            <a:off x="9521686" y="381000"/>
            <a:ext cx="2670314" cy="1335157"/>
          </a:xfrm>
          <a:prstGeom prst="rect">
            <a:avLst/>
          </a:prstGeom>
        </p:spPr>
      </p:pic>
    </p:spTree>
    <p:extLst>
      <p:ext uri="{BB962C8B-B14F-4D97-AF65-F5344CB8AC3E}">
        <p14:creationId xmlns:p14="http://schemas.microsoft.com/office/powerpoint/2010/main" val="2954648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SectionHeade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A56CE-722D-92F6-59C7-604C622671B9}"/>
              </a:ext>
            </a:extLst>
          </p:cNvPr>
          <p:cNvSpPr/>
          <p:nvPr userDrawn="1"/>
        </p:nvSpPr>
        <p:spPr>
          <a:xfrm>
            <a:off x="0" y="0"/>
            <a:ext cx="12192000" cy="4151376"/>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tsLYN" hidden="1"/>
          <p:cNvSpPr/>
          <p:nvPr userDrawn="1"/>
        </p:nvSpPr>
        <p:spPr>
          <a:xfrm>
            <a:off x="0" y="0"/>
            <a:ext cx="0" cy="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33"/>
              <a:t>Title and Content</a:t>
            </a:r>
            <a:endParaRPr lang="en-US" sz="1633" dirty="0"/>
          </a:p>
        </p:txBody>
      </p:sp>
      <p:sp>
        <p:nvSpPr>
          <p:cNvPr id="7" name="Title 6"/>
          <p:cNvSpPr>
            <a:spLocks noGrp="1"/>
          </p:cNvSpPr>
          <p:nvPr>
            <p:ph type="title"/>
          </p:nvPr>
        </p:nvSpPr>
        <p:spPr>
          <a:xfrm>
            <a:off x="670559" y="762000"/>
            <a:ext cx="9174481" cy="2883408"/>
          </a:xfrm>
          <a:prstGeom prst="rect">
            <a:avLst/>
          </a:prstGeom>
        </p:spPr>
        <p:txBody>
          <a:bodyPr anchor="b">
            <a:normAutofit/>
          </a:bodyPr>
          <a:lstStyle>
            <a:lvl1pPr>
              <a:defRPr sz="5400">
                <a:latin typeface="+mj-lt"/>
              </a:defRPr>
            </a:lvl1pPr>
          </a:lstStyle>
          <a:p>
            <a:r>
              <a:rPr lang="en-US" dirty="0"/>
              <a:t>Click to edit Master title style</a:t>
            </a:r>
          </a:p>
        </p:txBody>
      </p:sp>
      <p:sp>
        <p:nvSpPr>
          <p:cNvPr id="6" name="Text Placeholder 5">
            <a:extLst>
              <a:ext uri="{FF2B5EF4-FFF2-40B4-BE49-F238E27FC236}">
                <a16:creationId xmlns:a16="http://schemas.microsoft.com/office/drawing/2014/main" id="{37046072-8618-F70E-3F0B-8BD2AAC15C12}"/>
              </a:ext>
            </a:extLst>
          </p:cNvPr>
          <p:cNvSpPr>
            <a:spLocks noGrp="1"/>
          </p:cNvSpPr>
          <p:nvPr>
            <p:ph type="body" sz="quarter" idx="13"/>
          </p:nvPr>
        </p:nvSpPr>
        <p:spPr>
          <a:xfrm>
            <a:off x="679858" y="4547616"/>
            <a:ext cx="7665565" cy="1305868"/>
          </a:xfrm>
        </p:spPr>
        <p:txBody>
          <a:bodyPr>
            <a:normAutofit/>
          </a:bodyPr>
          <a:lstStyle>
            <a:lvl1pPr marL="0" indent="0">
              <a:buNone/>
              <a:defRPr sz="2800"/>
            </a:lvl1pPr>
          </a:lstStyle>
          <a:p>
            <a:pPr lvl="0"/>
            <a:r>
              <a:rPr lang="en-US" dirty="0"/>
              <a:t>Click to edit Master text styles</a:t>
            </a:r>
          </a:p>
        </p:txBody>
      </p:sp>
      <p:pic>
        <p:nvPicPr>
          <p:cNvPr id="4" name="Picture 3">
            <a:extLst>
              <a:ext uri="{FF2B5EF4-FFF2-40B4-BE49-F238E27FC236}">
                <a16:creationId xmlns:a16="http://schemas.microsoft.com/office/drawing/2014/main" id="{5E32F27A-6A26-0183-F9CE-C5BCC2C91CC1}"/>
              </a:ext>
            </a:extLst>
          </p:cNvPr>
          <p:cNvPicPr>
            <a:picLocks noChangeAspect="1"/>
          </p:cNvPicPr>
          <p:nvPr userDrawn="1"/>
        </p:nvPicPr>
        <p:blipFill>
          <a:blip r:embed="rId2">
            <a:alphaModFix amt="73000"/>
            <a:extLst>
              <a:ext uri="{28A0092B-C50C-407E-A947-70E740481C1C}">
                <a14:useLocalDpi xmlns:a14="http://schemas.microsoft.com/office/drawing/2010/main" val="0"/>
              </a:ext>
            </a:extLst>
          </a:blip>
          <a:stretch>
            <a:fillRect/>
          </a:stretch>
        </p:blipFill>
        <p:spPr>
          <a:xfrm>
            <a:off x="9992793" y="296451"/>
            <a:ext cx="1885602" cy="891944"/>
          </a:xfrm>
          <a:prstGeom prst="rect">
            <a:avLst/>
          </a:prstGeom>
        </p:spPr>
      </p:pic>
      <p:sp>
        <p:nvSpPr>
          <p:cNvPr id="5" name="Rectangle 4">
            <a:extLst>
              <a:ext uri="{FF2B5EF4-FFF2-40B4-BE49-F238E27FC236}">
                <a16:creationId xmlns:a16="http://schemas.microsoft.com/office/drawing/2014/main" id="{1DC3D521-3BB6-4FFA-22B3-1E21305874B7}"/>
              </a:ext>
            </a:extLst>
          </p:cNvPr>
          <p:cNvSpPr/>
          <p:nvPr userDrawn="1"/>
        </p:nvSpPr>
        <p:spPr>
          <a:xfrm>
            <a:off x="969264" y="3931920"/>
            <a:ext cx="5236464" cy="219456"/>
          </a:xfrm>
          <a:prstGeom prst="rect">
            <a:avLst/>
          </a:prstGeom>
          <a:solidFill>
            <a:srgbClr val="8DC7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4792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445FC6F7-7BDE-E132-5B2F-039CF8A49EBC}"/>
              </a:ext>
            </a:extLst>
          </p:cNvPr>
          <p:cNvSpPr>
            <a:spLocks noGrp="1"/>
          </p:cNvSpPr>
          <p:nvPr>
            <p:ph type="title"/>
          </p:nvPr>
        </p:nvSpPr>
        <p:spPr>
          <a:xfrm>
            <a:off x="347471" y="296332"/>
            <a:ext cx="8119195" cy="891945"/>
          </a:xfrm>
          <a:prstGeom prst="rect">
            <a:avLst/>
          </a:prstGeom>
        </p:spPr>
        <p:txBody>
          <a:bodyPr vert="horz" lIns="0" tIns="0" rIns="0" bIns="0" rtlCol="0" anchor="ctr" anchorCtr="0">
            <a:normAutofit/>
          </a:bodyPr>
          <a:lstStyle/>
          <a:p>
            <a:r>
              <a:rPr lang="en-US" dirty="0"/>
              <a:t>SLIDE TITLE, 28PT ARIAL BOLD</a:t>
            </a:r>
            <a:br>
              <a:rPr lang="en-US" dirty="0"/>
            </a:br>
            <a:r>
              <a:rPr lang="en-US" dirty="0"/>
              <a:t>TWO LINE MAXIMUM</a:t>
            </a:r>
          </a:p>
        </p:txBody>
      </p:sp>
      <p:sp>
        <p:nvSpPr>
          <p:cNvPr id="9" name="Content Placeholder 2">
            <a:extLst>
              <a:ext uri="{FF2B5EF4-FFF2-40B4-BE49-F238E27FC236}">
                <a16:creationId xmlns:a16="http://schemas.microsoft.com/office/drawing/2014/main" id="{484E3B13-40AA-DF24-0E47-AD4D2524A456}"/>
              </a:ext>
            </a:extLst>
          </p:cNvPr>
          <p:cNvSpPr>
            <a:spLocks noGrp="1"/>
          </p:cNvSpPr>
          <p:nvPr>
            <p:ph sz="half" idx="1"/>
          </p:nvPr>
        </p:nvSpPr>
        <p:spPr>
          <a:xfrm>
            <a:off x="1274233" y="1871135"/>
            <a:ext cx="4038600" cy="4255346"/>
          </a:xfrm>
        </p:spPr>
        <p:txBody>
          <a:bodyPr/>
          <a:lstStyle>
            <a:lvl1pPr>
              <a:defRPr sz="2800"/>
            </a:lvl1pPr>
            <a:lvl2pPr>
              <a:defRPr sz="24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90DD65D6-B496-9DBC-2BF8-5150FED321E9}"/>
              </a:ext>
            </a:extLst>
          </p:cNvPr>
          <p:cNvSpPr>
            <a:spLocks noGrp="1"/>
          </p:cNvSpPr>
          <p:nvPr>
            <p:ph sz="half" idx="2"/>
          </p:nvPr>
        </p:nvSpPr>
        <p:spPr>
          <a:xfrm>
            <a:off x="6447366" y="1871135"/>
            <a:ext cx="4038600" cy="4255346"/>
          </a:xfrm>
        </p:spPr>
        <p:txBody>
          <a:bodyPr/>
          <a:lstStyle>
            <a:lvl1pPr>
              <a:defRPr sz="2800"/>
            </a:lvl1pPr>
            <a:lvl2pPr>
              <a:defRPr sz="24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2879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CD6A2C-5D75-A95F-2FFC-5FB43BDBB6FF}"/>
              </a:ext>
            </a:extLst>
          </p:cNvPr>
          <p:cNvSpPr>
            <a:spLocks noGrp="1"/>
          </p:cNvSpPr>
          <p:nvPr>
            <p:ph type="title"/>
          </p:nvPr>
        </p:nvSpPr>
        <p:spPr>
          <a:xfrm>
            <a:off x="347471" y="296332"/>
            <a:ext cx="8119195" cy="891945"/>
          </a:xfrm>
          <a:prstGeom prst="rect">
            <a:avLst/>
          </a:prstGeom>
        </p:spPr>
        <p:txBody>
          <a:bodyPr vert="horz" lIns="0" tIns="0" rIns="0" bIns="0" rtlCol="0" anchor="ctr" anchorCtr="0">
            <a:normAutofit/>
          </a:bodyPr>
          <a:lstStyle/>
          <a:p>
            <a:r>
              <a:rPr lang="en-US" dirty="0"/>
              <a:t>SLIDE TITLE, 28PT ARIAL BOLD</a:t>
            </a:r>
            <a:br>
              <a:rPr lang="en-US" dirty="0"/>
            </a:br>
            <a:r>
              <a:rPr lang="en-US" dirty="0"/>
              <a:t>TWO LINE MAXIMUM</a:t>
            </a:r>
          </a:p>
        </p:txBody>
      </p:sp>
    </p:spTree>
    <p:extLst>
      <p:ext uri="{BB962C8B-B14F-4D97-AF65-F5344CB8AC3E}">
        <p14:creationId xmlns:p14="http://schemas.microsoft.com/office/powerpoint/2010/main" val="518042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49C224-E89F-8ACA-6F36-278B707CAA9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744D3F5-80F4-E7CC-529A-4C075BA4E943}"/>
              </a:ext>
            </a:extLst>
          </p:cNvPr>
          <p:cNvSpPr>
            <a:spLocks noGrp="1"/>
          </p:cNvSpPr>
          <p:nvPr>
            <p:ph sz="half" idx="2"/>
          </p:nvPr>
        </p:nvSpPr>
        <p:spPr>
          <a:xfrm>
            <a:off x="839788" y="2505075"/>
            <a:ext cx="5157787" cy="3684588"/>
          </a:xfrm>
          <a:prstGeom prst="rect">
            <a:avLst/>
          </a:prstGeom>
        </p:spPr>
        <p:txBody>
          <a:bodyPr/>
          <a:lstStyle>
            <a:lvl1pPr>
              <a:defRPr sz="2400"/>
            </a:lvl1pPr>
            <a:lvl2pPr>
              <a:defRPr sz="2000"/>
            </a:lvl2pPr>
            <a:lvl3pPr>
              <a:defRPr sz="1800"/>
            </a:lvl3pPr>
            <a:lvl4pPr>
              <a:defRPr sz="16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99D68D3-5365-DE6A-75CD-79EB91676D4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56B12F-AE67-9F4F-E134-654262E3C9CE}"/>
              </a:ext>
            </a:extLst>
          </p:cNvPr>
          <p:cNvSpPr>
            <a:spLocks noGrp="1"/>
          </p:cNvSpPr>
          <p:nvPr>
            <p:ph sz="quarter" idx="4"/>
          </p:nvPr>
        </p:nvSpPr>
        <p:spPr>
          <a:xfrm>
            <a:off x="6172200" y="2505075"/>
            <a:ext cx="5183188" cy="3684588"/>
          </a:xfrm>
          <a:prstGeom prst="rect">
            <a:avLst/>
          </a:prstGeom>
        </p:spPr>
        <p:txBody>
          <a:bodyPr/>
          <a:lstStyle>
            <a:lvl1pPr>
              <a:defRPr sz="2400"/>
            </a:lvl1pPr>
            <a:lvl2pPr>
              <a:defRPr sz="2000"/>
            </a:lvl2pPr>
            <a:lvl3pPr>
              <a:defRPr sz="1800"/>
            </a:lvl3pPr>
            <a:lvl4pPr>
              <a:defRPr sz="16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a:extLst>
              <a:ext uri="{FF2B5EF4-FFF2-40B4-BE49-F238E27FC236}">
                <a16:creationId xmlns:a16="http://schemas.microsoft.com/office/drawing/2014/main" id="{9C186DCC-7A26-6ABD-22EA-B4241F6E0AAC}"/>
              </a:ext>
            </a:extLst>
          </p:cNvPr>
          <p:cNvSpPr>
            <a:spLocks noGrp="1"/>
          </p:cNvSpPr>
          <p:nvPr>
            <p:ph type="title"/>
          </p:nvPr>
        </p:nvSpPr>
        <p:spPr>
          <a:xfrm>
            <a:off x="347471" y="296332"/>
            <a:ext cx="8119195" cy="891945"/>
          </a:xfrm>
          <a:prstGeom prst="rect">
            <a:avLst/>
          </a:prstGeom>
        </p:spPr>
        <p:txBody>
          <a:bodyPr vert="horz" lIns="0" tIns="0" rIns="0" bIns="0" rtlCol="0" anchor="ctr" anchorCtr="0">
            <a:normAutofit/>
          </a:bodyPr>
          <a:lstStyle/>
          <a:p>
            <a:r>
              <a:rPr lang="en-US" dirty="0"/>
              <a:t>SLIDE TITLE, 28PT ARIAL BOLD</a:t>
            </a:r>
            <a:br>
              <a:rPr lang="en-US" dirty="0"/>
            </a:br>
            <a:r>
              <a:rPr lang="en-US" dirty="0"/>
              <a:t>TWO LINE MAXIMUM</a:t>
            </a:r>
          </a:p>
        </p:txBody>
      </p:sp>
    </p:spTree>
    <p:extLst>
      <p:ext uri="{BB962C8B-B14F-4D97-AF65-F5344CB8AC3E}">
        <p14:creationId xmlns:p14="http://schemas.microsoft.com/office/powerpoint/2010/main" val="3066885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FCA39FF0-FE76-79AA-C0DB-655E41F04381}"/>
              </a:ext>
            </a:extLst>
          </p:cNvPr>
          <p:cNvSpPr>
            <a:spLocks noGrp="1"/>
          </p:cNvSpPr>
          <p:nvPr>
            <p:ph type="title"/>
          </p:nvPr>
        </p:nvSpPr>
        <p:spPr>
          <a:xfrm>
            <a:off x="347471" y="296332"/>
            <a:ext cx="8119195" cy="891945"/>
          </a:xfrm>
          <a:prstGeom prst="rect">
            <a:avLst/>
          </a:prstGeom>
        </p:spPr>
        <p:txBody>
          <a:bodyPr vert="horz" lIns="0" tIns="0" rIns="0" bIns="0" rtlCol="0" anchor="ctr" anchorCtr="0">
            <a:normAutofit/>
          </a:bodyPr>
          <a:lstStyle/>
          <a:p>
            <a:r>
              <a:rPr lang="en-US" dirty="0"/>
              <a:t>SLIDE TITLE, 28PT ARIAL BOLD</a:t>
            </a:r>
            <a:br>
              <a:rPr lang="en-US" dirty="0"/>
            </a:br>
            <a:r>
              <a:rPr lang="en-US" dirty="0"/>
              <a:t>TWO LINE MAXIMUM</a:t>
            </a:r>
          </a:p>
        </p:txBody>
      </p:sp>
      <p:sp>
        <p:nvSpPr>
          <p:cNvPr id="7" name="Picture Placeholder 2">
            <a:extLst>
              <a:ext uri="{FF2B5EF4-FFF2-40B4-BE49-F238E27FC236}">
                <a16:creationId xmlns:a16="http://schemas.microsoft.com/office/drawing/2014/main" id="{65F7AED7-23DA-44D8-C2E5-8F2A2040C7CF}"/>
              </a:ext>
            </a:extLst>
          </p:cNvPr>
          <p:cNvSpPr>
            <a:spLocks noGrp="1"/>
          </p:cNvSpPr>
          <p:nvPr>
            <p:ph type="pic" idx="1"/>
          </p:nvPr>
        </p:nvSpPr>
        <p:spPr>
          <a:xfrm>
            <a:off x="3352800" y="1797978"/>
            <a:ext cx="5486400" cy="35034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 Placeholder 3">
            <a:extLst>
              <a:ext uri="{FF2B5EF4-FFF2-40B4-BE49-F238E27FC236}">
                <a16:creationId xmlns:a16="http://schemas.microsoft.com/office/drawing/2014/main" id="{ACCE5C47-2447-F713-BBEB-FB978B01ED5D}"/>
              </a:ext>
            </a:extLst>
          </p:cNvPr>
          <p:cNvSpPr>
            <a:spLocks noGrp="1"/>
          </p:cNvSpPr>
          <p:nvPr>
            <p:ph type="body" sz="half" idx="2"/>
          </p:nvPr>
        </p:nvSpPr>
        <p:spPr>
          <a:xfrm>
            <a:off x="3352800" y="5373384"/>
            <a:ext cx="5486400" cy="6097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044908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7B78E5-26A4-1B7A-0F3B-EF4AE67141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1078" b="15739"/>
          <a:stretch/>
        </p:blipFill>
        <p:spPr>
          <a:xfrm>
            <a:off x="0" y="1094509"/>
            <a:ext cx="12192000" cy="5763491"/>
          </a:xfrm>
          <a:prstGeom prst="rect">
            <a:avLst/>
          </a:prstGeom>
        </p:spPr>
      </p:pic>
      <p:sp>
        <p:nvSpPr>
          <p:cNvPr id="6" name="Title 1">
            <a:extLst>
              <a:ext uri="{FF2B5EF4-FFF2-40B4-BE49-F238E27FC236}">
                <a16:creationId xmlns:a16="http://schemas.microsoft.com/office/drawing/2014/main" id="{1194A510-9A1B-8D32-7CF2-89CCB96E5F08}"/>
              </a:ext>
            </a:extLst>
          </p:cNvPr>
          <p:cNvSpPr>
            <a:spLocks noGrp="1"/>
          </p:cNvSpPr>
          <p:nvPr>
            <p:ph type="ctrTitle" hasCustomPrompt="1"/>
          </p:nvPr>
        </p:nvSpPr>
        <p:spPr>
          <a:xfrm>
            <a:off x="1866900" y="3042336"/>
            <a:ext cx="8458200" cy="1470025"/>
          </a:xfrm>
          <a:prstGeom prst="rect">
            <a:avLst/>
          </a:prstGeom>
        </p:spPr>
        <p:txBody>
          <a:bodyPr anchor="ctr" anchorCtr="0">
            <a:noAutofit/>
          </a:bodyPr>
          <a:lstStyle>
            <a:lvl1pPr>
              <a:defRPr sz="4200" b="1" i="0">
                <a:solidFill>
                  <a:schemeClr val="bg1"/>
                </a:solidFill>
                <a:effectLst>
                  <a:outerShdw blurRad="69850" dist="76200" dir="2700000" algn="tl" rotWithShape="0">
                    <a:schemeClr val="tx1">
                      <a:alpha val="45000"/>
                    </a:schemeClr>
                  </a:outerShdw>
                </a:effectLst>
                <a:latin typeface="Arial Bold"/>
                <a:cs typeface="Arial Bold"/>
              </a:defRPr>
            </a:lvl1pPr>
          </a:lstStyle>
          <a:p>
            <a:r>
              <a:rPr lang="en-US" dirty="0"/>
              <a:t>TITLE SLIDE, 42PT ARIAL BOLD</a:t>
            </a:r>
            <a:br>
              <a:rPr lang="en-US" dirty="0"/>
            </a:br>
            <a:r>
              <a:rPr lang="en-US" dirty="0"/>
              <a:t>TWO LINE MAXIMUM</a:t>
            </a:r>
          </a:p>
        </p:txBody>
      </p:sp>
      <p:pic>
        <p:nvPicPr>
          <p:cNvPr id="7" name="Picture 6">
            <a:extLst>
              <a:ext uri="{FF2B5EF4-FFF2-40B4-BE49-F238E27FC236}">
                <a16:creationId xmlns:a16="http://schemas.microsoft.com/office/drawing/2014/main" id="{25B7379F-64FD-91AE-4E9E-9334C7DD2F80}"/>
              </a:ext>
            </a:extLst>
          </p:cNvPr>
          <p:cNvPicPr>
            <a:picLocks noChangeAspect="1"/>
          </p:cNvPicPr>
          <p:nvPr userDrawn="1"/>
        </p:nvPicPr>
        <p:blipFill>
          <a:blip r:embed="rId3">
            <a:alphaModFix amt="73000"/>
            <a:extLst>
              <a:ext uri="{28A0092B-C50C-407E-A947-70E740481C1C}">
                <a14:useLocalDpi xmlns:a14="http://schemas.microsoft.com/office/drawing/2010/main" val="0"/>
              </a:ext>
            </a:extLst>
          </a:blip>
          <a:stretch>
            <a:fillRect/>
          </a:stretch>
        </p:blipFill>
        <p:spPr>
          <a:xfrm>
            <a:off x="280756" y="5658160"/>
            <a:ext cx="1885602" cy="891944"/>
          </a:xfrm>
          <a:prstGeom prst="rect">
            <a:avLst/>
          </a:prstGeom>
        </p:spPr>
      </p:pic>
      <p:sp>
        <p:nvSpPr>
          <p:cNvPr id="9" name="Slide Number Placeholder 5">
            <a:extLst>
              <a:ext uri="{FF2B5EF4-FFF2-40B4-BE49-F238E27FC236}">
                <a16:creationId xmlns:a16="http://schemas.microsoft.com/office/drawing/2014/main" id="{4ED5947D-F862-CE58-3C94-A19F1663963E}"/>
              </a:ext>
            </a:extLst>
          </p:cNvPr>
          <p:cNvSpPr txBox="1">
            <a:spLocks/>
          </p:cNvSpPr>
          <p:nvPr userDrawn="1"/>
        </p:nvSpPr>
        <p:spPr>
          <a:xfrm>
            <a:off x="11311381" y="6440530"/>
            <a:ext cx="677082" cy="20116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09F6DF-A515-6444-8615-5B5D3F4C1611}" type="slidenum">
              <a:rPr lang="en-US" sz="900" smtClean="0">
                <a:solidFill>
                  <a:schemeClr val="bg1"/>
                </a:solidFill>
                <a:latin typeface="Arial" panose="020B0604020202020204" pitchFamily="34" charset="0"/>
                <a:cs typeface="Arial" panose="020B0604020202020204" pitchFamily="34" charset="0"/>
              </a:rPr>
              <a:pPr algn="ctr"/>
              <a:t>‹#›</a:t>
            </a:fld>
            <a:endParaRPr lang="en-US" sz="9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8757B23-AABE-DF87-B373-DFC00778E5D7}"/>
              </a:ext>
            </a:extLst>
          </p:cNvPr>
          <p:cNvSpPr/>
          <p:nvPr userDrawn="1"/>
        </p:nvSpPr>
        <p:spPr>
          <a:xfrm>
            <a:off x="0" y="-7985"/>
            <a:ext cx="12192000" cy="11024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B458451-D45B-5FEB-CD40-D9117D054C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8163" y="402529"/>
            <a:ext cx="3726689" cy="455997"/>
          </a:xfrm>
          <a:prstGeom prst="rect">
            <a:avLst/>
          </a:prstGeom>
        </p:spPr>
      </p:pic>
    </p:spTree>
    <p:extLst>
      <p:ext uri="{BB962C8B-B14F-4D97-AF65-F5344CB8AC3E}">
        <p14:creationId xmlns:p14="http://schemas.microsoft.com/office/powerpoint/2010/main" val="2930723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80578C-A718-B5DE-D106-0D8A7C6113A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1061" b="15909"/>
          <a:stretch/>
        </p:blipFill>
        <p:spPr>
          <a:xfrm>
            <a:off x="0" y="1094509"/>
            <a:ext cx="12192000" cy="5763491"/>
          </a:xfrm>
          <a:prstGeom prst="rect">
            <a:avLst/>
          </a:prstGeom>
        </p:spPr>
      </p:pic>
      <p:sp>
        <p:nvSpPr>
          <p:cNvPr id="6" name="Title 1">
            <a:extLst>
              <a:ext uri="{FF2B5EF4-FFF2-40B4-BE49-F238E27FC236}">
                <a16:creationId xmlns:a16="http://schemas.microsoft.com/office/drawing/2014/main" id="{1194A510-9A1B-8D32-7CF2-89CCB96E5F08}"/>
              </a:ext>
            </a:extLst>
          </p:cNvPr>
          <p:cNvSpPr>
            <a:spLocks noGrp="1"/>
          </p:cNvSpPr>
          <p:nvPr>
            <p:ph type="ctrTitle" hasCustomPrompt="1"/>
          </p:nvPr>
        </p:nvSpPr>
        <p:spPr>
          <a:xfrm>
            <a:off x="1866900" y="3042336"/>
            <a:ext cx="8458200" cy="1470025"/>
          </a:xfrm>
          <a:prstGeom prst="rect">
            <a:avLst/>
          </a:prstGeom>
        </p:spPr>
        <p:txBody>
          <a:bodyPr anchor="ctr" anchorCtr="0">
            <a:noAutofit/>
          </a:bodyPr>
          <a:lstStyle>
            <a:lvl1pPr>
              <a:defRPr sz="4200" b="1" i="0">
                <a:solidFill>
                  <a:schemeClr val="bg1"/>
                </a:solidFill>
                <a:effectLst>
                  <a:outerShdw blurRad="69850" dist="76200" dir="2700000" algn="tl" rotWithShape="0">
                    <a:schemeClr val="tx1">
                      <a:alpha val="45000"/>
                    </a:schemeClr>
                  </a:outerShdw>
                </a:effectLst>
                <a:latin typeface="Arial Bold"/>
                <a:cs typeface="Arial Bold"/>
              </a:defRPr>
            </a:lvl1pPr>
          </a:lstStyle>
          <a:p>
            <a:r>
              <a:rPr lang="en-US" dirty="0"/>
              <a:t>TITLE SLIDE, 42PT ARIAL BOLD</a:t>
            </a:r>
            <a:br>
              <a:rPr lang="en-US" dirty="0"/>
            </a:br>
            <a:r>
              <a:rPr lang="en-US" dirty="0"/>
              <a:t>TWO LINE MAXIMUM</a:t>
            </a:r>
          </a:p>
        </p:txBody>
      </p:sp>
      <p:pic>
        <p:nvPicPr>
          <p:cNvPr id="7" name="Picture 6">
            <a:extLst>
              <a:ext uri="{FF2B5EF4-FFF2-40B4-BE49-F238E27FC236}">
                <a16:creationId xmlns:a16="http://schemas.microsoft.com/office/drawing/2014/main" id="{25B7379F-64FD-91AE-4E9E-9334C7DD2F80}"/>
              </a:ext>
            </a:extLst>
          </p:cNvPr>
          <p:cNvPicPr>
            <a:picLocks noChangeAspect="1"/>
          </p:cNvPicPr>
          <p:nvPr userDrawn="1"/>
        </p:nvPicPr>
        <p:blipFill>
          <a:blip r:embed="rId3">
            <a:alphaModFix amt="73000"/>
            <a:extLst>
              <a:ext uri="{28A0092B-C50C-407E-A947-70E740481C1C}">
                <a14:useLocalDpi xmlns:a14="http://schemas.microsoft.com/office/drawing/2010/main" val="0"/>
              </a:ext>
            </a:extLst>
          </a:blip>
          <a:stretch>
            <a:fillRect/>
          </a:stretch>
        </p:blipFill>
        <p:spPr>
          <a:xfrm>
            <a:off x="280756" y="5658160"/>
            <a:ext cx="1885602" cy="891944"/>
          </a:xfrm>
          <a:prstGeom prst="rect">
            <a:avLst/>
          </a:prstGeom>
        </p:spPr>
      </p:pic>
      <p:sp>
        <p:nvSpPr>
          <p:cNvPr id="9" name="Slide Number Placeholder 5">
            <a:extLst>
              <a:ext uri="{FF2B5EF4-FFF2-40B4-BE49-F238E27FC236}">
                <a16:creationId xmlns:a16="http://schemas.microsoft.com/office/drawing/2014/main" id="{4ED5947D-F862-CE58-3C94-A19F1663963E}"/>
              </a:ext>
            </a:extLst>
          </p:cNvPr>
          <p:cNvSpPr txBox="1">
            <a:spLocks/>
          </p:cNvSpPr>
          <p:nvPr userDrawn="1"/>
        </p:nvSpPr>
        <p:spPr>
          <a:xfrm>
            <a:off x="11311381" y="6440530"/>
            <a:ext cx="677082" cy="20116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09F6DF-A515-6444-8615-5B5D3F4C1611}" type="slidenum">
              <a:rPr lang="en-US" sz="900" smtClean="0">
                <a:solidFill>
                  <a:schemeClr val="bg1"/>
                </a:solidFill>
                <a:latin typeface="Arial" panose="020B0604020202020204" pitchFamily="34" charset="0"/>
                <a:cs typeface="Arial" panose="020B0604020202020204" pitchFamily="34" charset="0"/>
              </a:rPr>
              <a:pPr algn="ctr"/>
              <a:t>‹#›</a:t>
            </a:fld>
            <a:endParaRPr lang="en-US" sz="9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8757B23-AABE-DF87-B373-DFC00778E5D7}"/>
              </a:ext>
            </a:extLst>
          </p:cNvPr>
          <p:cNvSpPr/>
          <p:nvPr userDrawn="1"/>
        </p:nvSpPr>
        <p:spPr>
          <a:xfrm>
            <a:off x="0" y="-7985"/>
            <a:ext cx="12192000" cy="11024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B458451-D45B-5FEB-CD40-D9117D054C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8163" y="402529"/>
            <a:ext cx="3726689" cy="455997"/>
          </a:xfrm>
          <a:prstGeom prst="rect">
            <a:avLst/>
          </a:prstGeom>
        </p:spPr>
      </p:pic>
    </p:spTree>
    <p:extLst>
      <p:ext uri="{BB962C8B-B14F-4D97-AF65-F5344CB8AC3E}">
        <p14:creationId xmlns:p14="http://schemas.microsoft.com/office/powerpoint/2010/main" val="2325353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D99D21-153B-B643-57A1-8C418B0FCE8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1061" b="15909"/>
          <a:stretch/>
        </p:blipFill>
        <p:spPr>
          <a:xfrm>
            <a:off x="-1" y="1094509"/>
            <a:ext cx="12191999" cy="5763491"/>
          </a:xfrm>
          <a:prstGeom prst="rect">
            <a:avLst/>
          </a:prstGeom>
        </p:spPr>
      </p:pic>
      <p:sp>
        <p:nvSpPr>
          <p:cNvPr id="6" name="Title 1">
            <a:extLst>
              <a:ext uri="{FF2B5EF4-FFF2-40B4-BE49-F238E27FC236}">
                <a16:creationId xmlns:a16="http://schemas.microsoft.com/office/drawing/2014/main" id="{1194A510-9A1B-8D32-7CF2-89CCB96E5F08}"/>
              </a:ext>
            </a:extLst>
          </p:cNvPr>
          <p:cNvSpPr>
            <a:spLocks noGrp="1"/>
          </p:cNvSpPr>
          <p:nvPr>
            <p:ph type="ctrTitle" hasCustomPrompt="1"/>
          </p:nvPr>
        </p:nvSpPr>
        <p:spPr>
          <a:xfrm>
            <a:off x="1866900" y="3042336"/>
            <a:ext cx="8458200" cy="1470025"/>
          </a:xfrm>
          <a:prstGeom prst="rect">
            <a:avLst/>
          </a:prstGeom>
        </p:spPr>
        <p:txBody>
          <a:bodyPr anchor="ctr" anchorCtr="0">
            <a:noAutofit/>
          </a:bodyPr>
          <a:lstStyle>
            <a:lvl1pPr>
              <a:defRPr sz="4200" b="1" i="0">
                <a:solidFill>
                  <a:schemeClr val="bg1"/>
                </a:solidFill>
                <a:effectLst>
                  <a:outerShdw blurRad="69850" dist="76200" dir="2700000" algn="tl" rotWithShape="0">
                    <a:schemeClr val="tx1">
                      <a:alpha val="45000"/>
                    </a:schemeClr>
                  </a:outerShdw>
                </a:effectLst>
                <a:latin typeface="Arial Bold"/>
                <a:cs typeface="Arial Bold"/>
              </a:defRPr>
            </a:lvl1pPr>
          </a:lstStyle>
          <a:p>
            <a:r>
              <a:rPr lang="en-US" dirty="0"/>
              <a:t>TITLE SLIDE, 42PT ARIAL BOLD</a:t>
            </a:r>
            <a:br>
              <a:rPr lang="en-US" dirty="0"/>
            </a:br>
            <a:r>
              <a:rPr lang="en-US" dirty="0"/>
              <a:t>TWO LINE MAXIMUM</a:t>
            </a:r>
          </a:p>
        </p:txBody>
      </p:sp>
      <p:pic>
        <p:nvPicPr>
          <p:cNvPr id="7" name="Picture 6">
            <a:extLst>
              <a:ext uri="{FF2B5EF4-FFF2-40B4-BE49-F238E27FC236}">
                <a16:creationId xmlns:a16="http://schemas.microsoft.com/office/drawing/2014/main" id="{25B7379F-64FD-91AE-4E9E-9334C7DD2F80}"/>
              </a:ext>
            </a:extLst>
          </p:cNvPr>
          <p:cNvPicPr>
            <a:picLocks noChangeAspect="1"/>
          </p:cNvPicPr>
          <p:nvPr userDrawn="1"/>
        </p:nvPicPr>
        <p:blipFill>
          <a:blip r:embed="rId3">
            <a:alphaModFix amt="73000"/>
            <a:extLst>
              <a:ext uri="{28A0092B-C50C-407E-A947-70E740481C1C}">
                <a14:useLocalDpi xmlns:a14="http://schemas.microsoft.com/office/drawing/2010/main" val="0"/>
              </a:ext>
            </a:extLst>
          </a:blip>
          <a:stretch>
            <a:fillRect/>
          </a:stretch>
        </p:blipFill>
        <p:spPr>
          <a:xfrm>
            <a:off x="280756" y="5658160"/>
            <a:ext cx="1885602" cy="891944"/>
          </a:xfrm>
          <a:prstGeom prst="rect">
            <a:avLst/>
          </a:prstGeom>
        </p:spPr>
      </p:pic>
      <p:sp>
        <p:nvSpPr>
          <p:cNvPr id="9" name="Slide Number Placeholder 5">
            <a:extLst>
              <a:ext uri="{FF2B5EF4-FFF2-40B4-BE49-F238E27FC236}">
                <a16:creationId xmlns:a16="http://schemas.microsoft.com/office/drawing/2014/main" id="{4ED5947D-F862-CE58-3C94-A19F1663963E}"/>
              </a:ext>
            </a:extLst>
          </p:cNvPr>
          <p:cNvSpPr txBox="1">
            <a:spLocks/>
          </p:cNvSpPr>
          <p:nvPr userDrawn="1"/>
        </p:nvSpPr>
        <p:spPr>
          <a:xfrm>
            <a:off x="11311381" y="6440530"/>
            <a:ext cx="677082" cy="20116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09F6DF-A515-6444-8615-5B5D3F4C1611}" type="slidenum">
              <a:rPr lang="en-US" sz="900" smtClean="0">
                <a:solidFill>
                  <a:schemeClr val="bg1"/>
                </a:solidFill>
                <a:latin typeface="Arial" panose="020B0604020202020204" pitchFamily="34" charset="0"/>
                <a:cs typeface="Arial" panose="020B0604020202020204" pitchFamily="34" charset="0"/>
              </a:rPr>
              <a:pPr algn="ctr"/>
              <a:t>‹#›</a:t>
            </a:fld>
            <a:endParaRPr lang="en-US" sz="9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8757B23-AABE-DF87-B373-DFC00778E5D7}"/>
              </a:ext>
            </a:extLst>
          </p:cNvPr>
          <p:cNvSpPr/>
          <p:nvPr userDrawn="1"/>
        </p:nvSpPr>
        <p:spPr>
          <a:xfrm>
            <a:off x="0" y="-7985"/>
            <a:ext cx="12192000" cy="11024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B458451-D45B-5FEB-CD40-D9117D054C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8163" y="402529"/>
            <a:ext cx="3726689" cy="455997"/>
          </a:xfrm>
          <a:prstGeom prst="rect">
            <a:avLst/>
          </a:prstGeom>
        </p:spPr>
      </p:pic>
    </p:spTree>
    <p:extLst>
      <p:ext uri="{BB962C8B-B14F-4D97-AF65-F5344CB8AC3E}">
        <p14:creationId xmlns:p14="http://schemas.microsoft.com/office/powerpoint/2010/main" val="3277654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809836-27FD-76F0-8213-4D06440E924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1061" b="15909"/>
          <a:stretch/>
        </p:blipFill>
        <p:spPr>
          <a:xfrm>
            <a:off x="0" y="1094509"/>
            <a:ext cx="12192000" cy="5763492"/>
          </a:xfrm>
          <a:prstGeom prst="rect">
            <a:avLst/>
          </a:prstGeom>
        </p:spPr>
      </p:pic>
      <p:sp>
        <p:nvSpPr>
          <p:cNvPr id="6" name="Title 1">
            <a:extLst>
              <a:ext uri="{FF2B5EF4-FFF2-40B4-BE49-F238E27FC236}">
                <a16:creationId xmlns:a16="http://schemas.microsoft.com/office/drawing/2014/main" id="{1194A510-9A1B-8D32-7CF2-89CCB96E5F08}"/>
              </a:ext>
            </a:extLst>
          </p:cNvPr>
          <p:cNvSpPr>
            <a:spLocks noGrp="1"/>
          </p:cNvSpPr>
          <p:nvPr>
            <p:ph type="ctrTitle" hasCustomPrompt="1"/>
          </p:nvPr>
        </p:nvSpPr>
        <p:spPr>
          <a:xfrm>
            <a:off x="1866900" y="3042336"/>
            <a:ext cx="8458200" cy="1470025"/>
          </a:xfrm>
          <a:prstGeom prst="rect">
            <a:avLst/>
          </a:prstGeom>
        </p:spPr>
        <p:txBody>
          <a:bodyPr anchor="ctr" anchorCtr="0">
            <a:noAutofit/>
          </a:bodyPr>
          <a:lstStyle>
            <a:lvl1pPr>
              <a:defRPr sz="4200" b="1" i="0">
                <a:solidFill>
                  <a:schemeClr val="bg1"/>
                </a:solidFill>
                <a:effectLst>
                  <a:outerShdw blurRad="69850" dist="76200" dir="2700000" algn="tl" rotWithShape="0">
                    <a:schemeClr val="tx1">
                      <a:alpha val="45000"/>
                    </a:schemeClr>
                  </a:outerShdw>
                </a:effectLst>
                <a:latin typeface="Arial Bold"/>
                <a:cs typeface="Arial Bold"/>
              </a:defRPr>
            </a:lvl1pPr>
          </a:lstStyle>
          <a:p>
            <a:r>
              <a:rPr lang="en-US" dirty="0"/>
              <a:t>TITLE SLIDE, 42PT ARIAL BOLD</a:t>
            </a:r>
            <a:br>
              <a:rPr lang="en-US" dirty="0"/>
            </a:br>
            <a:r>
              <a:rPr lang="en-US" dirty="0"/>
              <a:t>TWO LINE MAXIMUM</a:t>
            </a:r>
          </a:p>
        </p:txBody>
      </p:sp>
      <p:pic>
        <p:nvPicPr>
          <p:cNvPr id="7" name="Picture 6">
            <a:extLst>
              <a:ext uri="{FF2B5EF4-FFF2-40B4-BE49-F238E27FC236}">
                <a16:creationId xmlns:a16="http://schemas.microsoft.com/office/drawing/2014/main" id="{25B7379F-64FD-91AE-4E9E-9334C7DD2F80}"/>
              </a:ext>
            </a:extLst>
          </p:cNvPr>
          <p:cNvPicPr>
            <a:picLocks noChangeAspect="1"/>
          </p:cNvPicPr>
          <p:nvPr userDrawn="1"/>
        </p:nvPicPr>
        <p:blipFill>
          <a:blip r:embed="rId3">
            <a:alphaModFix amt="73000"/>
            <a:extLst>
              <a:ext uri="{28A0092B-C50C-407E-A947-70E740481C1C}">
                <a14:useLocalDpi xmlns:a14="http://schemas.microsoft.com/office/drawing/2010/main" val="0"/>
              </a:ext>
            </a:extLst>
          </a:blip>
          <a:stretch>
            <a:fillRect/>
          </a:stretch>
        </p:blipFill>
        <p:spPr>
          <a:xfrm>
            <a:off x="280756" y="5658160"/>
            <a:ext cx="1885602" cy="891944"/>
          </a:xfrm>
          <a:prstGeom prst="rect">
            <a:avLst/>
          </a:prstGeom>
        </p:spPr>
      </p:pic>
      <p:sp>
        <p:nvSpPr>
          <p:cNvPr id="9" name="Slide Number Placeholder 5">
            <a:extLst>
              <a:ext uri="{FF2B5EF4-FFF2-40B4-BE49-F238E27FC236}">
                <a16:creationId xmlns:a16="http://schemas.microsoft.com/office/drawing/2014/main" id="{4ED5947D-F862-CE58-3C94-A19F1663963E}"/>
              </a:ext>
            </a:extLst>
          </p:cNvPr>
          <p:cNvSpPr txBox="1">
            <a:spLocks/>
          </p:cNvSpPr>
          <p:nvPr userDrawn="1"/>
        </p:nvSpPr>
        <p:spPr>
          <a:xfrm>
            <a:off x="11311381" y="6440530"/>
            <a:ext cx="677082" cy="20116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09F6DF-A515-6444-8615-5B5D3F4C1611}" type="slidenum">
              <a:rPr lang="en-US" sz="900" smtClean="0">
                <a:solidFill>
                  <a:schemeClr val="bg1"/>
                </a:solidFill>
                <a:latin typeface="Arial" panose="020B0604020202020204" pitchFamily="34" charset="0"/>
                <a:cs typeface="Arial" panose="020B0604020202020204" pitchFamily="34" charset="0"/>
              </a:rPr>
              <a:pPr algn="ctr"/>
              <a:t>‹#›</a:t>
            </a:fld>
            <a:endParaRPr lang="en-US" sz="9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8757B23-AABE-DF87-B373-DFC00778E5D7}"/>
              </a:ext>
            </a:extLst>
          </p:cNvPr>
          <p:cNvSpPr/>
          <p:nvPr userDrawn="1"/>
        </p:nvSpPr>
        <p:spPr>
          <a:xfrm>
            <a:off x="0" y="-7985"/>
            <a:ext cx="12192000" cy="11024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B458451-D45B-5FEB-CD40-D9117D054C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8163" y="402529"/>
            <a:ext cx="3726689" cy="455997"/>
          </a:xfrm>
          <a:prstGeom prst="rect">
            <a:avLst/>
          </a:prstGeom>
        </p:spPr>
      </p:pic>
    </p:spTree>
    <p:extLst>
      <p:ext uri="{BB962C8B-B14F-4D97-AF65-F5344CB8AC3E}">
        <p14:creationId xmlns:p14="http://schemas.microsoft.com/office/powerpoint/2010/main" val="2909707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ESN_PPT Header.jpg">
            <a:extLst>
              <a:ext uri="{FF2B5EF4-FFF2-40B4-BE49-F238E27FC236}">
                <a16:creationId xmlns:a16="http://schemas.microsoft.com/office/drawing/2014/main" id="{6826E560-F2AF-99A3-047A-3FB3FF512153}"/>
              </a:ext>
            </a:extLst>
          </p:cNvPr>
          <p:cNvPicPr>
            <a:picLocks noChangeAspect="1"/>
          </p:cNvPicPr>
          <p:nvPr userDrawn="1"/>
        </p:nvPicPr>
        <p:blipFill rotWithShape="1">
          <a:blip r:embed="rId19">
            <a:extLst>
              <a:ext uri="{28A0092B-C50C-407E-A947-70E740481C1C}">
                <a14:useLocalDpi xmlns:a14="http://schemas.microsoft.com/office/drawing/2010/main"/>
              </a:ext>
            </a:extLst>
          </a:blip>
          <a:srcRect b="7291"/>
          <a:stretch/>
        </p:blipFill>
        <p:spPr>
          <a:xfrm>
            <a:off x="0" y="-1"/>
            <a:ext cx="12192000" cy="1492227"/>
          </a:xfrm>
          <a:prstGeom prst="rect">
            <a:avLst/>
          </a:prstGeom>
        </p:spPr>
      </p:pic>
      <p:sp>
        <p:nvSpPr>
          <p:cNvPr id="9" name="Title Placeholder 1">
            <a:extLst>
              <a:ext uri="{FF2B5EF4-FFF2-40B4-BE49-F238E27FC236}">
                <a16:creationId xmlns:a16="http://schemas.microsoft.com/office/drawing/2014/main" id="{8FB50AEA-6D1D-88D9-FFE8-774D105188D2}"/>
              </a:ext>
            </a:extLst>
          </p:cNvPr>
          <p:cNvSpPr>
            <a:spLocks noGrp="1"/>
          </p:cNvSpPr>
          <p:nvPr>
            <p:ph type="title"/>
          </p:nvPr>
        </p:nvSpPr>
        <p:spPr>
          <a:xfrm>
            <a:off x="347471" y="296332"/>
            <a:ext cx="9351265" cy="891945"/>
          </a:xfrm>
          <a:prstGeom prst="rect">
            <a:avLst/>
          </a:prstGeom>
        </p:spPr>
        <p:txBody>
          <a:bodyPr vert="horz" lIns="0" tIns="0" rIns="0" bIns="0" rtlCol="0" anchor="ctr" anchorCtr="0">
            <a:normAutofit/>
          </a:bodyPr>
          <a:lstStyle/>
          <a:p>
            <a:r>
              <a:rPr lang="en-US" dirty="0"/>
              <a:t>SLIDE TITLE, 28PT ARIAL BOLD</a:t>
            </a:r>
            <a:br>
              <a:rPr lang="en-US" dirty="0"/>
            </a:br>
            <a:r>
              <a:rPr lang="en-US" dirty="0"/>
              <a:t>TWO LINE MAXIMUM</a:t>
            </a:r>
          </a:p>
        </p:txBody>
      </p:sp>
      <p:pic>
        <p:nvPicPr>
          <p:cNvPr id="10" name="Picture 9">
            <a:extLst>
              <a:ext uri="{FF2B5EF4-FFF2-40B4-BE49-F238E27FC236}">
                <a16:creationId xmlns:a16="http://schemas.microsoft.com/office/drawing/2014/main" id="{13152F61-9E58-6AE6-B3D4-F04E45B9E6B7}"/>
              </a:ext>
            </a:extLst>
          </p:cNvPr>
          <p:cNvPicPr>
            <a:picLocks noChangeAspect="1"/>
          </p:cNvPicPr>
          <p:nvPr userDrawn="1"/>
        </p:nvPicPr>
        <p:blipFill>
          <a:blip r:embed="rId20">
            <a:alphaModFix amt="73000"/>
            <a:extLst>
              <a:ext uri="{28A0092B-C50C-407E-A947-70E740481C1C}">
                <a14:useLocalDpi xmlns:a14="http://schemas.microsoft.com/office/drawing/2010/main" val="0"/>
              </a:ext>
            </a:extLst>
          </a:blip>
          <a:stretch>
            <a:fillRect/>
          </a:stretch>
        </p:blipFill>
        <p:spPr>
          <a:xfrm>
            <a:off x="9992793" y="296451"/>
            <a:ext cx="1885602" cy="891944"/>
          </a:xfrm>
          <a:prstGeom prst="rect">
            <a:avLst/>
          </a:prstGeom>
        </p:spPr>
      </p:pic>
      <p:sp>
        <p:nvSpPr>
          <p:cNvPr id="11" name="Text Placeholder 2">
            <a:extLst>
              <a:ext uri="{FF2B5EF4-FFF2-40B4-BE49-F238E27FC236}">
                <a16:creationId xmlns:a16="http://schemas.microsoft.com/office/drawing/2014/main" id="{76F9A826-6B16-CED3-4DC6-99BCD625932E}"/>
              </a:ext>
            </a:extLst>
          </p:cNvPr>
          <p:cNvSpPr>
            <a:spLocks noGrp="1"/>
          </p:cNvSpPr>
          <p:nvPr>
            <p:ph type="body" idx="1"/>
          </p:nvPr>
        </p:nvSpPr>
        <p:spPr>
          <a:xfrm>
            <a:off x="347472" y="2015066"/>
            <a:ext cx="8458200" cy="394546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 name="Group 14">
            <a:extLst>
              <a:ext uri="{FF2B5EF4-FFF2-40B4-BE49-F238E27FC236}">
                <a16:creationId xmlns:a16="http://schemas.microsoft.com/office/drawing/2014/main" id="{98095385-48AA-5E4E-7723-A63DAE92EEF9}"/>
              </a:ext>
            </a:extLst>
          </p:cNvPr>
          <p:cNvGrpSpPr/>
          <p:nvPr userDrawn="1"/>
        </p:nvGrpSpPr>
        <p:grpSpPr>
          <a:xfrm>
            <a:off x="304119" y="6478056"/>
            <a:ext cx="2896281" cy="201168"/>
            <a:chOff x="304119" y="6478056"/>
            <a:chExt cx="2896281" cy="201168"/>
          </a:xfrm>
        </p:grpSpPr>
        <p:pic>
          <p:nvPicPr>
            <p:cNvPr id="16" name="Picture 15">
              <a:extLst>
                <a:ext uri="{FF2B5EF4-FFF2-40B4-BE49-F238E27FC236}">
                  <a16:creationId xmlns:a16="http://schemas.microsoft.com/office/drawing/2014/main" id="{F526372A-4014-F689-827C-9946DEAE0A9D}"/>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b="33333"/>
            <a:stretch/>
          </p:blipFill>
          <p:spPr>
            <a:xfrm>
              <a:off x="304119" y="6478056"/>
              <a:ext cx="2466104" cy="201168"/>
            </a:xfrm>
            <a:prstGeom prst="rect">
              <a:avLst/>
            </a:prstGeom>
          </p:spPr>
        </p:pic>
        <p:pic>
          <p:nvPicPr>
            <p:cNvPr id="17" name="Picture 16" descr="ESN_Taglline_RGB300.png">
              <a:extLst>
                <a:ext uri="{FF2B5EF4-FFF2-40B4-BE49-F238E27FC236}">
                  <a16:creationId xmlns:a16="http://schemas.microsoft.com/office/drawing/2014/main" id="{CF0AA2D0-FE50-6920-2076-9AD91DB3D7A1}"/>
                </a:ext>
              </a:extLst>
            </p:cNvPr>
            <p:cNvPicPr>
              <a:picLocks noChangeAspect="1"/>
            </p:cNvPicPr>
            <p:nvPr userDrawn="1"/>
          </p:nvPicPr>
          <p:blipFill rotWithShape="1">
            <a:blip r:embed="rId22" cstate="print">
              <a:extLst>
                <a:ext uri="{28A0092B-C50C-407E-A947-70E740481C1C}">
                  <a14:useLocalDpi xmlns:a14="http://schemas.microsoft.com/office/drawing/2010/main"/>
                </a:ext>
              </a:extLst>
            </a:blip>
            <a:srcRect b="-8413"/>
            <a:stretch/>
          </p:blipFill>
          <p:spPr>
            <a:xfrm>
              <a:off x="2800458" y="6499302"/>
              <a:ext cx="399942" cy="129982"/>
            </a:xfrm>
            <a:prstGeom prst="rect">
              <a:avLst/>
            </a:prstGeom>
          </p:spPr>
        </p:pic>
      </p:grpSp>
      <p:sp>
        <p:nvSpPr>
          <p:cNvPr id="22" name="Oval 21">
            <a:extLst>
              <a:ext uri="{FF2B5EF4-FFF2-40B4-BE49-F238E27FC236}">
                <a16:creationId xmlns:a16="http://schemas.microsoft.com/office/drawing/2014/main" id="{EF816D0C-0E03-6A47-76D9-4D2120F7A189}"/>
              </a:ext>
            </a:extLst>
          </p:cNvPr>
          <p:cNvSpPr/>
          <p:nvPr userDrawn="1"/>
        </p:nvSpPr>
        <p:spPr>
          <a:xfrm>
            <a:off x="11515148" y="6424561"/>
            <a:ext cx="271389" cy="271389"/>
          </a:xfrm>
          <a:prstGeom prst="ellipse">
            <a:avLst/>
          </a:prstGeom>
          <a:solidFill>
            <a:srgbClr val="8C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6" name="Slide Number Placeholder 5">
            <a:extLst>
              <a:ext uri="{FF2B5EF4-FFF2-40B4-BE49-F238E27FC236}">
                <a16:creationId xmlns:a16="http://schemas.microsoft.com/office/drawing/2014/main" id="{6CA5CC31-CDBE-9DD1-FAE5-4CB5A3C9F46B}"/>
              </a:ext>
            </a:extLst>
          </p:cNvPr>
          <p:cNvSpPr txBox="1">
            <a:spLocks/>
          </p:cNvSpPr>
          <p:nvPr userDrawn="1"/>
        </p:nvSpPr>
        <p:spPr>
          <a:xfrm>
            <a:off x="11311381" y="6440530"/>
            <a:ext cx="677082" cy="20116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09F6DF-A515-6444-8615-5B5D3F4C1611}" type="slidenum">
              <a:rPr lang="en-US" sz="900" smtClean="0">
                <a:solidFill>
                  <a:schemeClr val="bg1"/>
                </a:solidFill>
                <a:latin typeface="Arial" panose="020B0604020202020204" pitchFamily="34" charset="0"/>
                <a:cs typeface="Arial" panose="020B0604020202020204" pitchFamily="34" charset="0"/>
              </a:rPr>
              <a:pPr algn="ctr"/>
              <a:t>‹#›</a:t>
            </a:fld>
            <a:endParaRPr 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7057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60" r:id="rId6"/>
    <p:sldLayoutId id="2147483661" r:id="rId7"/>
    <p:sldLayoutId id="2147483663" r:id="rId8"/>
    <p:sldLayoutId id="2147483664" r:id="rId9"/>
    <p:sldLayoutId id="2147483668" r:id="rId10"/>
    <p:sldLayoutId id="2147483669" r:id="rId11"/>
    <p:sldLayoutId id="2147483670" r:id="rId12"/>
    <p:sldLayoutId id="2147483675" r:id="rId13"/>
    <p:sldLayoutId id="2147483674" r:id="rId14"/>
    <p:sldLayoutId id="2147483676" r:id="rId15"/>
    <p:sldLayoutId id="2147483677" r:id="rId16"/>
    <p:sldLayoutId id="2147483678" r:id="rId17"/>
  </p:sldLayoutIdLst>
  <p:txStyles>
    <p:titleStyle>
      <a:lvl1pPr algn="l" defTabSz="914400" rtl="0" eaLnBrk="1" latinLnBrk="0" hangingPunct="1">
        <a:lnSpc>
          <a:spcPct val="90000"/>
        </a:lnSpc>
        <a:spcBef>
          <a:spcPct val="0"/>
        </a:spcBef>
        <a:buNone/>
        <a:defRPr sz="2800" b="1" kern="1200">
          <a:solidFill>
            <a:schemeClr val="bg1"/>
          </a:solidFill>
          <a:effectLst>
            <a:outerShdw blurRad="38100" dist="38100" dir="2700000" algn="tl">
              <a:srgbClr val="000000">
                <a:alpha val="43137"/>
              </a:srgbClr>
            </a:outerShdw>
          </a:effectLst>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8CC63F"/>
        </a:buClr>
        <a:buFont typeface="Arial" panose="020B0604020202020204" pitchFamily="34" charset="0"/>
        <a:buChar char="•"/>
        <a:defRPr sz="3200" kern="1200">
          <a:solidFill>
            <a:schemeClr val="accent2">
              <a:lumMod val="50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5D93"/>
        </a:buClr>
        <a:buFont typeface="Courier New" panose="02070309020205020404" pitchFamily="49" charset="0"/>
        <a:buChar char="o"/>
        <a:defRPr sz="2800" kern="1200">
          <a:solidFill>
            <a:schemeClr val="accent2">
              <a:lumMod val="50000"/>
            </a:schemeClr>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CC63F"/>
        </a:buClr>
        <a:buFont typeface="Arial" panose="020B0604020202020204" pitchFamily="34" charset="0"/>
        <a:buChar char="•"/>
        <a:defRPr sz="2400" kern="1200">
          <a:solidFill>
            <a:schemeClr val="accent2">
              <a:lumMod val="50000"/>
            </a:schemeClr>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D93"/>
        </a:buClr>
        <a:buFont typeface="Courier New" panose="02070309020205020404" pitchFamily="49" charset="0"/>
        <a:buChar char="o"/>
        <a:defRPr sz="2000" kern="1200">
          <a:solidFill>
            <a:schemeClr val="accent2">
              <a:lumMod val="50000"/>
            </a:schemeClr>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8CC63F"/>
        </a:buClr>
        <a:buFont typeface="Wingdings" pitchFamily="2" charset="2"/>
        <a:buChar char="§"/>
        <a:defRPr sz="1600" kern="1200">
          <a:solidFill>
            <a:schemeClr val="accent2">
              <a:lumMod val="50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emp.lbl.gov/publications/generator-interconnection-costs" TargetMode="Externa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cdn.misoenergy.org/2025%20PRA%20Results%20Posting%2020250529_Corrections694160.pdf"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arcgis.netl.doe.gov/portal/apps/experiencebuilder/experience/?id=a2ce47d4721a477a8701bd0e08495e1d" TargetMode="External"/><Relationship Id="rId2" Type="http://schemas.openxmlformats.org/officeDocument/2006/relationships/hyperlink" Target="https://www.cushmanwakefield.com/en/united-states/insights/industrial-construction-cost-guide" TargetMode="Externa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hyperlink" Target="https://www.nrc.gov/reactors/new-reactors/large-lwr/esp/clinch-river" TargetMode="External"/><Relationship Id="rId3" Type="http://schemas.openxmlformats.org/officeDocument/2006/relationships/hyperlink" Target="https://investors.dow.com/en/news/news-details/2023/Dows-Seadrift-Texas-location-selected-for-X-energy-advanced-SMR-nuclear-project-to-deliver-safe-reliable-zero-carbon-emissions-power-and-steam-production/default.aspx" TargetMode="External"/><Relationship Id="rId7" Type="http://schemas.openxmlformats.org/officeDocument/2006/relationships/hyperlink" Target="https://www.tva.com/energy/our-power-system/nuclear/clinch-river-small-modular-reactor" TargetMode="External"/><Relationship Id="rId2" Type="http://schemas.openxmlformats.org/officeDocument/2006/relationships/hyperlink" Target="https://wyofile.com/terrapower-selects-kemmerer-for-advanced-nuclear-power-plant/" TargetMode="External"/><Relationship Id="rId1" Type="http://schemas.openxmlformats.org/officeDocument/2006/relationships/slideLayout" Target="../slideLayouts/slideLayout13.xml"/><Relationship Id="rId6" Type="http://schemas.openxmlformats.org/officeDocument/2006/relationships/hyperlink" Target="https://corporate.dow.com/en-us/news/press-releases/dow-x-energy-collaborate-on-smr-nuclear.html" TargetMode="External"/><Relationship Id="rId5" Type="http://schemas.openxmlformats.org/officeDocument/2006/relationships/hyperlink" Target="https://cdn.x-energy.com/wp-content/uploads/2026/02/06175359/beyondelectricityuk.pdf" TargetMode="External"/><Relationship Id="rId4" Type="http://schemas.openxmlformats.org/officeDocument/2006/relationships/hyperlink" Target="https://www.world-nuclear-news.org/articles/dow-s-seadrift-site-selected-for-x-energy-smr-proj" TargetMode="External"/><Relationship Id="rId9" Type="http://schemas.openxmlformats.org/officeDocument/2006/relationships/hyperlink" Target="https://www.ans.org/news/2026-01-14/article-7673/holtec-submits-partial-construction-permit-application-for-smrs-at-palisades/"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fema.gov/flood-maps/national-flood-hazard-layer" TargetMode="External"/><Relationship Id="rId3" Type="http://schemas.openxmlformats.org/officeDocument/2006/relationships/hyperlink" Target="https://www.constellationenergy.com/news/2025/constellation-meta-sign-20-year-deal-for-clean-reliable-nuclear-energy-in-illinois.html" TargetMode="External"/><Relationship Id="rId7" Type="http://schemas.openxmlformats.org/officeDocument/2006/relationships/hyperlink" Target="https://www.ornl.gov/" TargetMode="External"/><Relationship Id="rId2" Type="http://schemas.openxmlformats.org/officeDocument/2006/relationships/hyperlink" Target="https://www.ans.org/news/article-7875/project-matador-joins-eis-pilot-program-nrc-seeks-public-input/" TargetMode="External"/><Relationship Id="rId1" Type="http://schemas.openxmlformats.org/officeDocument/2006/relationships/slideLayout" Target="../slideLayouts/slideLayout13.xml"/><Relationship Id="rId6" Type="http://schemas.openxmlformats.org/officeDocument/2006/relationships/hyperlink" Target="https://nric.inl.gov/stand-tool/" TargetMode="External"/><Relationship Id="rId5" Type="http://schemas.openxmlformats.org/officeDocument/2006/relationships/hyperlink" Target="https://www.pillsburylaw.com/en/news-and-insights/nrc-reactor-siting-guidance.html" TargetMode="External"/><Relationship Id="rId10" Type="http://schemas.openxmlformats.org/officeDocument/2006/relationships/hyperlink" Target="https://www.usgs.gov/media/images/where-do-landslides-occur" TargetMode="External"/><Relationship Id="rId4" Type="http://schemas.openxmlformats.org/officeDocument/2006/relationships/hyperlink" Target="https://www.powermag.com/constellation-seeking-permit-for-small-modular-reactor-at-nine-mile-point/" TargetMode="External"/><Relationship Id="rId9" Type="http://schemas.openxmlformats.org/officeDocument/2006/relationships/hyperlink" Target="https://www.epa.gov/waterdata/nhdplus-national-hydrography-dataset-plu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bisconti.com/blog/public-opinion-2025" TargetMode="External"/><Relationship Id="rId2" Type="http://schemas.openxmlformats.org/officeDocument/2006/relationships/hyperlink" Target="https://cdn.misoenergy.org/2025%20PRA%20Results%20Posting%2020250529_Corrections694160.pdf" TargetMode="External"/><Relationship Id="rId1" Type="http://schemas.openxmlformats.org/officeDocument/2006/relationships/slideLayout" Target="../slideLayouts/slideLayout13.xml"/><Relationship Id="rId4" Type="http://schemas.openxmlformats.org/officeDocument/2006/relationships/hyperlink" Target="https://www.aps.com/en/About/Our-Company/Newsroom/Articles/AZ_Electric_Utilities_Team_Up_To_Explore_Adding_Nuclear_Generation"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3AB34-D8F6-93DA-830C-FCF0DEC1E9EC}"/>
              </a:ext>
            </a:extLst>
          </p:cNvPr>
          <p:cNvSpPr>
            <a:spLocks noGrp="1"/>
          </p:cNvSpPr>
          <p:nvPr>
            <p:ph type="ctrTitle"/>
          </p:nvPr>
        </p:nvSpPr>
        <p:spPr>
          <a:xfrm>
            <a:off x="1244991" y="2901945"/>
            <a:ext cx="9080109" cy="1867003"/>
          </a:xfrm>
        </p:spPr>
        <p:txBody>
          <a:bodyPr/>
          <a:lstStyle/>
          <a:p>
            <a:pPr algn="ctr"/>
            <a:r>
              <a:rPr lang="en-US" sz="4400" dirty="0"/>
              <a:t>Iowa Nuclear Energy Task Force </a:t>
            </a:r>
            <a:br>
              <a:rPr lang="en-US" sz="4400" dirty="0"/>
            </a:br>
            <a:r>
              <a:rPr lang="en-US" sz="4400" dirty="0"/>
              <a:t>Site Selection</a:t>
            </a:r>
            <a:endParaRPr lang="en-US" dirty="0"/>
          </a:p>
        </p:txBody>
      </p:sp>
      <p:sp>
        <p:nvSpPr>
          <p:cNvPr id="3" name="TextBox 2">
            <a:extLst>
              <a:ext uri="{FF2B5EF4-FFF2-40B4-BE49-F238E27FC236}">
                <a16:creationId xmlns:a16="http://schemas.microsoft.com/office/drawing/2014/main" id="{653C73C9-6465-6876-0BF4-93E6D1E5A189}"/>
              </a:ext>
            </a:extLst>
          </p:cNvPr>
          <p:cNvSpPr txBox="1"/>
          <p:nvPr/>
        </p:nvSpPr>
        <p:spPr>
          <a:xfrm>
            <a:off x="3616880" y="5260374"/>
            <a:ext cx="4336330" cy="400110"/>
          </a:xfrm>
          <a:prstGeom prst="rect">
            <a:avLst/>
          </a:prstGeom>
          <a:noFill/>
        </p:spPr>
        <p:txBody>
          <a:bodyPr wrap="square" rtlCol="0">
            <a:spAutoFit/>
          </a:bodyPr>
          <a:lstStyle/>
          <a:p>
            <a:pPr algn="ctr">
              <a:spcBef>
                <a:spcPts val="600"/>
              </a:spcBef>
            </a:pPr>
            <a:r>
              <a:rPr lang="en-US" sz="2000" b="1" i="1" dirty="0">
                <a:solidFill>
                  <a:srgbClr val="005D93"/>
                </a:solidFill>
                <a:latin typeface="Arial" panose="020B0604020202020204" pitchFamily="34" charset="0"/>
                <a:cs typeface="Arial" panose="020B0604020202020204" pitchFamily="34" charset="0"/>
              </a:rPr>
              <a:t>April 6, 2026</a:t>
            </a:r>
          </a:p>
        </p:txBody>
      </p:sp>
    </p:spTree>
    <p:extLst>
      <p:ext uri="{BB962C8B-B14F-4D97-AF65-F5344CB8AC3E}">
        <p14:creationId xmlns:p14="http://schemas.microsoft.com/office/powerpoint/2010/main" val="269785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811DF-7E5A-E9A9-A745-335F35F681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CB1A61-9F69-C824-A704-9672829C7A3D}"/>
              </a:ext>
            </a:extLst>
          </p:cNvPr>
          <p:cNvSpPr>
            <a:spLocks noGrp="1"/>
          </p:cNvSpPr>
          <p:nvPr>
            <p:ph type="ctrTitle"/>
          </p:nvPr>
        </p:nvSpPr>
        <p:spPr/>
        <p:txBody>
          <a:bodyPr/>
          <a:lstStyle/>
          <a:p>
            <a:pPr algn="ctr"/>
            <a:r>
              <a:rPr lang="en-US" sz="4400" dirty="0"/>
              <a:t>Iowa Siting Potential, Technical</a:t>
            </a:r>
          </a:p>
        </p:txBody>
      </p:sp>
    </p:spTree>
    <p:extLst>
      <p:ext uri="{BB962C8B-B14F-4D97-AF65-F5344CB8AC3E}">
        <p14:creationId xmlns:p14="http://schemas.microsoft.com/office/powerpoint/2010/main" val="1444045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D4AC28-360A-CA52-0FB9-2476AEC4FE29}"/>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9BBFCFF7-AF79-5D69-819B-0402A9D0C167}"/>
              </a:ext>
            </a:extLst>
          </p:cNvPr>
          <p:cNvSpPr>
            <a:spLocks noGrp="1"/>
          </p:cNvSpPr>
          <p:nvPr>
            <p:ph sz="quarter" idx="11"/>
          </p:nvPr>
        </p:nvSpPr>
        <p:spPr>
          <a:xfrm>
            <a:off x="513140" y="1815206"/>
            <a:ext cx="5582859" cy="4226227"/>
          </a:xfrm>
        </p:spPr>
        <p:txBody>
          <a:bodyPr/>
          <a:lstStyle/>
          <a:p>
            <a:r>
              <a:rPr lang="en-US" dirty="0"/>
              <a:t>NRC has technical siting requirements tied to operational and accidental nuclear safety.</a:t>
            </a:r>
          </a:p>
          <a:p>
            <a:r>
              <a:rPr lang="en-US" dirty="0"/>
              <a:t>Also include economic, community and environmental concerns, to some degree</a:t>
            </a:r>
          </a:p>
          <a:p>
            <a:r>
              <a:rPr lang="en-US" dirty="0"/>
              <a:t>Oak Ridge Siting Analysis for power Generation Expansion (OR-SAGE) examines NRC concerns fully.</a:t>
            </a:r>
          </a:p>
          <a:p>
            <a:r>
              <a:rPr lang="en-US" dirty="0"/>
              <a:t>Preliminary tool, DOE’s STAND tool is shown herein</a:t>
            </a:r>
          </a:p>
          <a:p>
            <a:pPr lvl="1"/>
            <a:endParaRPr lang="en-US" dirty="0"/>
          </a:p>
          <a:p>
            <a:pPr lvl="1"/>
            <a:endParaRPr lang="en-US" dirty="0"/>
          </a:p>
        </p:txBody>
      </p:sp>
      <p:sp>
        <p:nvSpPr>
          <p:cNvPr id="4" name="Title 3">
            <a:extLst>
              <a:ext uri="{FF2B5EF4-FFF2-40B4-BE49-F238E27FC236}">
                <a16:creationId xmlns:a16="http://schemas.microsoft.com/office/drawing/2014/main" id="{51EAB455-CACF-FBC0-3D54-1BC7FDAE92CE}"/>
              </a:ext>
            </a:extLst>
          </p:cNvPr>
          <p:cNvSpPr>
            <a:spLocks noGrp="1"/>
          </p:cNvSpPr>
          <p:nvPr>
            <p:ph type="title"/>
          </p:nvPr>
        </p:nvSpPr>
        <p:spPr/>
        <p:txBody>
          <a:bodyPr/>
          <a:lstStyle/>
          <a:p>
            <a:r>
              <a:rPr lang="en-US" dirty="0"/>
              <a:t>Technical Siting Overview</a:t>
            </a:r>
          </a:p>
        </p:txBody>
      </p:sp>
      <p:pic>
        <p:nvPicPr>
          <p:cNvPr id="6" name="Picture 5">
            <a:extLst>
              <a:ext uri="{FF2B5EF4-FFF2-40B4-BE49-F238E27FC236}">
                <a16:creationId xmlns:a16="http://schemas.microsoft.com/office/drawing/2014/main" id="{DCB9AE69-73A4-EDDC-9311-438B557CB380}"/>
              </a:ext>
            </a:extLst>
          </p:cNvPr>
          <p:cNvPicPr>
            <a:picLocks noChangeAspect="1"/>
          </p:cNvPicPr>
          <p:nvPr/>
        </p:nvPicPr>
        <p:blipFill>
          <a:blip r:embed="rId2"/>
          <a:stretch>
            <a:fillRect/>
          </a:stretch>
        </p:blipFill>
        <p:spPr>
          <a:xfrm>
            <a:off x="6773034" y="1815207"/>
            <a:ext cx="4559930" cy="3790859"/>
          </a:xfrm>
          <a:prstGeom prst="rect">
            <a:avLst/>
          </a:prstGeom>
        </p:spPr>
      </p:pic>
      <p:sp>
        <p:nvSpPr>
          <p:cNvPr id="9" name="TextBox 8">
            <a:extLst>
              <a:ext uri="{FF2B5EF4-FFF2-40B4-BE49-F238E27FC236}">
                <a16:creationId xmlns:a16="http://schemas.microsoft.com/office/drawing/2014/main" id="{5E910552-8F9E-EE56-EB57-40E6419589DB}"/>
              </a:ext>
            </a:extLst>
          </p:cNvPr>
          <p:cNvSpPr txBox="1"/>
          <p:nvPr/>
        </p:nvSpPr>
        <p:spPr>
          <a:xfrm>
            <a:off x="6673941" y="5671930"/>
            <a:ext cx="4758116" cy="276999"/>
          </a:xfrm>
          <a:prstGeom prst="rect">
            <a:avLst/>
          </a:prstGeom>
          <a:noFill/>
        </p:spPr>
        <p:txBody>
          <a:bodyPr wrap="square" rtlCol="0">
            <a:spAutoFit/>
          </a:bodyPr>
          <a:lstStyle/>
          <a:p>
            <a:r>
              <a:rPr lang="en-US" sz="1200" i="1" dirty="0"/>
              <a:t>Image source: University of Michigan NRIC STAND Tool, homepage</a:t>
            </a:r>
          </a:p>
        </p:txBody>
      </p:sp>
    </p:spTree>
    <p:extLst>
      <p:ext uri="{BB962C8B-B14F-4D97-AF65-F5344CB8AC3E}">
        <p14:creationId xmlns:p14="http://schemas.microsoft.com/office/powerpoint/2010/main" val="2072121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30FF98E-699C-EF9A-C829-69DFAA009DDA}"/>
              </a:ext>
            </a:extLst>
          </p:cNvPr>
          <p:cNvSpPr>
            <a:spLocks noGrp="1"/>
          </p:cNvSpPr>
          <p:nvPr>
            <p:ph type="body" sz="quarter" idx="12"/>
          </p:nvPr>
        </p:nvSpPr>
        <p:spPr/>
        <p:txBody>
          <a:bodyPr/>
          <a:lstStyle/>
          <a:p>
            <a:endParaRPr lang="en-US"/>
          </a:p>
        </p:txBody>
      </p:sp>
      <p:sp>
        <p:nvSpPr>
          <p:cNvPr id="7" name="Content Placeholder 6">
            <a:extLst>
              <a:ext uri="{FF2B5EF4-FFF2-40B4-BE49-F238E27FC236}">
                <a16:creationId xmlns:a16="http://schemas.microsoft.com/office/drawing/2014/main" id="{97DEDD89-7027-4823-29FD-ECB6EC283B7A}"/>
              </a:ext>
            </a:extLst>
          </p:cNvPr>
          <p:cNvSpPr>
            <a:spLocks noGrp="1"/>
          </p:cNvSpPr>
          <p:nvPr>
            <p:ph sz="quarter" idx="11"/>
          </p:nvPr>
        </p:nvSpPr>
        <p:spPr>
          <a:xfrm>
            <a:off x="267037" y="1625300"/>
            <a:ext cx="4897361" cy="4416134"/>
          </a:xfrm>
        </p:spPr>
        <p:txBody>
          <a:bodyPr/>
          <a:lstStyle/>
          <a:p>
            <a:r>
              <a:rPr lang="en-US" sz="2800" dirty="0"/>
              <a:t>Population</a:t>
            </a:r>
          </a:p>
          <a:p>
            <a:pPr lvl="1"/>
            <a:r>
              <a:rPr lang="en-US" sz="2400" dirty="0"/>
              <a:t>10 CFR 100 defines</a:t>
            </a:r>
          </a:p>
          <a:p>
            <a:pPr lvl="2"/>
            <a:r>
              <a:rPr lang="en-US" sz="2000" dirty="0"/>
              <a:t>“Exclusion zone”</a:t>
            </a:r>
          </a:p>
          <a:p>
            <a:pPr lvl="2"/>
            <a:r>
              <a:rPr lang="en-US" sz="2000" dirty="0"/>
              <a:t>“Low population zone”</a:t>
            </a:r>
          </a:p>
          <a:p>
            <a:pPr lvl="2"/>
            <a:r>
              <a:rPr lang="en-US" sz="2000" dirty="0"/>
              <a:t>Allowable distance to Population centers of 25,000 or more </a:t>
            </a:r>
          </a:p>
          <a:p>
            <a:pPr lvl="1"/>
            <a:r>
              <a:rPr lang="en-US" sz="2400" dirty="0"/>
              <a:t>Distances depend upon the radiation from a single reactor failure</a:t>
            </a:r>
          </a:p>
          <a:p>
            <a:pPr lvl="2"/>
            <a:r>
              <a:rPr lang="en-US" sz="2000" dirty="0"/>
              <a:t>Updated in 2023 from simple 20-mile benchmark</a:t>
            </a:r>
          </a:p>
          <a:p>
            <a:pPr lvl="2"/>
            <a:endParaRPr lang="en-US" sz="2000" dirty="0"/>
          </a:p>
        </p:txBody>
      </p:sp>
      <p:sp>
        <p:nvSpPr>
          <p:cNvPr id="2" name="Title 1">
            <a:extLst>
              <a:ext uri="{FF2B5EF4-FFF2-40B4-BE49-F238E27FC236}">
                <a16:creationId xmlns:a16="http://schemas.microsoft.com/office/drawing/2014/main" id="{EF5BBE58-25AA-88EB-E222-B751D9A74565}"/>
              </a:ext>
            </a:extLst>
          </p:cNvPr>
          <p:cNvSpPr>
            <a:spLocks noGrp="1"/>
          </p:cNvSpPr>
          <p:nvPr>
            <p:ph type="title"/>
          </p:nvPr>
        </p:nvSpPr>
        <p:spPr/>
        <p:txBody>
          <a:bodyPr/>
          <a:lstStyle/>
          <a:p>
            <a:r>
              <a:rPr lang="en-US" dirty="0"/>
              <a:t>Technical Siting in Iowa: NRC guidance</a:t>
            </a:r>
          </a:p>
        </p:txBody>
      </p:sp>
      <p:pic>
        <p:nvPicPr>
          <p:cNvPr id="4" name="Picture 3">
            <a:extLst>
              <a:ext uri="{FF2B5EF4-FFF2-40B4-BE49-F238E27FC236}">
                <a16:creationId xmlns:a16="http://schemas.microsoft.com/office/drawing/2014/main" id="{83039567-F59D-375C-9941-2FB8DBF1A448}"/>
              </a:ext>
            </a:extLst>
          </p:cNvPr>
          <p:cNvPicPr>
            <a:picLocks noChangeAspect="1"/>
          </p:cNvPicPr>
          <p:nvPr/>
        </p:nvPicPr>
        <p:blipFill>
          <a:blip r:embed="rId2"/>
          <a:stretch>
            <a:fillRect/>
          </a:stretch>
        </p:blipFill>
        <p:spPr>
          <a:xfrm>
            <a:off x="5260239" y="1948465"/>
            <a:ext cx="6418620" cy="4010400"/>
          </a:xfrm>
          <a:prstGeom prst="rect">
            <a:avLst/>
          </a:prstGeom>
        </p:spPr>
      </p:pic>
      <p:sp>
        <p:nvSpPr>
          <p:cNvPr id="5" name="TextBox 4">
            <a:extLst>
              <a:ext uri="{FF2B5EF4-FFF2-40B4-BE49-F238E27FC236}">
                <a16:creationId xmlns:a16="http://schemas.microsoft.com/office/drawing/2014/main" id="{07780C2B-22FB-F08E-A72F-6A32426B4705}"/>
              </a:ext>
            </a:extLst>
          </p:cNvPr>
          <p:cNvSpPr txBox="1"/>
          <p:nvPr/>
        </p:nvSpPr>
        <p:spPr>
          <a:xfrm>
            <a:off x="5260238" y="5968798"/>
            <a:ext cx="6418621" cy="276999"/>
          </a:xfrm>
          <a:prstGeom prst="rect">
            <a:avLst/>
          </a:prstGeom>
          <a:noFill/>
        </p:spPr>
        <p:txBody>
          <a:bodyPr wrap="square" rtlCol="0">
            <a:spAutoFit/>
          </a:bodyPr>
          <a:lstStyle/>
          <a:p>
            <a:r>
              <a:rPr lang="en-US" sz="1200" i="1" dirty="0"/>
              <a:t>Image source: University of Michigan NRIC STAND Tool</a:t>
            </a:r>
          </a:p>
        </p:txBody>
      </p:sp>
      <p:sp>
        <p:nvSpPr>
          <p:cNvPr id="6" name="TextBox 5">
            <a:extLst>
              <a:ext uri="{FF2B5EF4-FFF2-40B4-BE49-F238E27FC236}">
                <a16:creationId xmlns:a16="http://schemas.microsoft.com/office/drawing/2014/main" id="{C3A61FDC-B010-CE03-1A45-1C3AD5C5A627}"/>
              </a:ext>
            </a:extLst>
          </p:cNvPr>
          <p:cNvSpPr txBox="1"/>
          <p:nvPr/>
        </p:nvSpPr>
        <p:spPr>
          <a:xfrm>
            <a:off x="5356078" y="1640688"/>
            <a:ext cx="6418621" cy="307777"/>
          </a:xfrm>
          <a:prstGeom prst="rect">
            <a:avLst/>
          </a:prstGeom>
          <a:noFill/>
        </p:spPr>
        <p:txBody>
          <a:bodyPr wrap="square" rtlCol="0">
            <a:spAutoFit/>
          </a:bodyPr>
          <a:lstStyle/>
          <a:p>
            <a:pPr algn="ctr"/>
            <a:r>
              <a:rPr lang="en-US" sz="1400" b="1" dirty="0"/>
              <a:t>Recommended Exclusions for 2 mi. Buffer for &gt; 500 people/mi</a:t>
            </a:r>
            <a:r>
              <a:rPr lang="en-US" sz="1400" b="1" baseline="30000" dirty="0"/>
              <a:t>2</a:t>
            </a:r>
            <a:r>
              <a:rPr lang="en-US" sz="1400" b="1" dirty="0"/>
              <a:t> (2030)</a:t>
            </a:r>
          </a:p>
        </p:txBody>
      </p:sp>
    </p:spTree>
    <p:extLst>
      <p:ext uri="{BB962C8B-B14F-4D97-AF65-F5344CB8AC3E}">
        <p14:creationId xmlns:p14="http://schemas.microsoft.com/office/powerpoint/2010/main" val="2950265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E2864-6005-4C70-CAE9-280AF4A48FB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F85CF52-D1FB-1491-2C8C-D5474B1740F1}"/>
              </a:ext>
            </a:extLst>
          </p:cNvPr>
          <p:cNvSpPr>
            <a:spLocks noGrp="1"/>
          </p:cNvSpPr>
          <p:nvPr>
            <p:ph type="body" sz="quarter" idx="12"/>
          </p:nvPr>
        </p:nvSpPr>
        <p:spPr/>
        <p:txBody>
          <a:bodyPr/>
          <a:lstStyle/>
          <a:p>
            <a:endParaRPr lang="en-US"/>
          </a:p>
        </p:txBody>
      </p:sp>
      <p:sp>
        <p:nvSpPr>
          <p:cNvPr id="7" name="Content Placeholder 6">
            <a:extLst>
              <a:ext uri="{FF2B5EF4-FFF2-40B4-BE49-F238E27FC236}">
                <a16:creationId xmlns:a16="http://schemas.microsoft.com/office/drawing/2014/main" id="{3BA92DF2-781B-A2F1-86E9-1B8B7A8C4379}"/>
              </a:ext>
            </a:extLst>
          </p:cNvPr>
          <p:cNvSpPr>
            <a:spLocks noGrp="1"/>
          </p:cNvSpPr>
          <p:nvPr>
            <p:ph sz="quarter" idx="11"/>
          </p:nvPr>
        </p:nvSpPr>
        <p:spPr>
          <a:xfrm>
            <a:off x="513141" y="1625300"/>
            <a:ext cx="5582859" cy="4416134"/>
          </a:xfrm>
        </p:spPr>
        <p:txBody>
          <a:bodyPr/>
          <a:lstStyle/>
          <a:p>
            <a:r>
              <a:rPr lang="en-US" sz="3200" dirty="0"/>
              <a:t>Seismic</a:t>
            </a:r>
          </a:p>
          <a:p>
            <a:pPr lvl="1"/>
            <a:r>
              <a:rPr lang="en-US" sz="2800" dirty="0"/>
              <a:t>Safe Shutdown Earthquake</a:t>
            </a:r>
          </a:p>
          <a:p>
            <a:pPr lvl="2"/>
            <a:r>
              <a:rPr lang="en-US" sz="2400" dirty="0"/>
              <a:t>Land with safe-shutdown earthquake (SSE) peak ground acceleration (2% chance in a 50 year return period) between 0.1g -0.6 g. </a:t>
            </a:r>
          </a:p>
          <a:p>
            <a:pPr lvl="3"/>
            <a:r>
              <a:rPr lang="en-US" sz="1800" dirty="0"/>
              <a:t>0.3 g for Large LWR</a:t>
            </a:r>
          </a:p>
          <a:p>
            <a:pPr lvl="3"/>
            <a:r>
              <a:rPr lang="en-US" sz="1800" dirty="0"/>
              <a:t>0.5 g for SMR</a:t>
            </a:r>
          </a:p>
          <a:p>
            <a:pPr lvl="1"/>
            <a:r>
              <a:rPr lang="en-US" sz="2800" dirty="0"/>
              <a:t>Faults within 200 miles</a:t>
            </a:r>
          </a:p>
          <a:p>
            <a:pPr lvl="1"/>
            <a:r>
              <a:rPr lang="en-US" sz="2800" b="1" dirty="0"/>
              <a:t>Iowa has no seismic exclusion zones</a:t>
            </a:r>
          </a:p>
          <a:p>
            <a:pPr lvl="2"/>
            <a:endParaRPr lang="en-US" sz="2400" dirty="0"/>
          </a:p>
        </p:txBody>
      </p:sp>
      <p:sp>
        <p:nvSpPr>
          <p:cNvPr id="2" name="Title 1">
            <a:extLst>
              <a:ext uri="{FF2B5EF4-FFF2-40B4-BE49-F238E27FC236}">
                <a16:creationId xmlns:a16="http://schemas.microsoft.com/office/drawing/2014/main" id="{CEE15A47-ABC1-8B7C-D437-67A7A67A92D4}"/>
              </a:ext>
            </a:extLst>
          </p:cNvPr>
          <p:cNvSpPr>
            <a:spLocks noGrp="1"/>
          </p:cNvSpPr>
          <p:nvPr>
            <p:ph type="title"/>
          </p:nvPr>
        </p:nvSpPr>
        <p:spPr/>
        <p:txBody>
          <a:bodyPr/>
          <a:lstStyle/>
          <a:p>
            <a:r>
              <a:rPr lang="en-US" dirty="0"/>
              <a:t>Technical Siting in Iowa: NRC guidance</a:t>
            </a:r>
          </a:p>
        </p:txBody>
      </p:sp>
      <p:pic>
        <p:nvPicPr>
          <p:cNvPr id="4" name="Graphic 3" descr="Checkmark outline">
            <a:extLst>
              <a:ext uri="{FF2B5EF4-FFF2-40B4-BE49-F238E27FC236}">
                <a16:creationId xmlns:a16="http://schemas.microsoft.com/office/drawing/2014/main" id="{5588BC4A-13D9-1919-068A-6D020498CCE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869044" y="2971800"/>
            <a:ext cx="914400" cy="914400"/>
          </a:xfrm>
          <a:prstGeom prst="rect">
            <a:avLst/>
          </a:prstGeom>
        </p:spPr>
      </p:pic>
    </p:spTree>
    <p:extLst>
      <p:ext uri="{BB962C8B-B14F-4D97-AF65-F5344CB8AC3E}">
        <p14:creationId xmlns:p14="http://schemas.microsoft.com/office/powerpoint/2010/main" val="701678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F9AE8-65D5-FCD5-67B9-8CD61C7492A0}"/>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08E83112-FD1C-326A-5CF1-DE385F93CA95}"/>
              </a:ext>
            </a:extLst>
          </p:cNvPr>
          <p:cNvSpPr>
            <a:spLocks noGrp="1"/>
          </p:cNvSpPr>
          <p:nvPr>
            <p:ph type="body" sz="quarter" idx="12"/>
          </p:nvPr>
        </p:nvSpPr>
        <p:spPr/>
        <p:txBody>
          <a:bodyPr/>
          <a:lstStyle/>
          <a:p>
            <a:endParaRPr lang="en-US"/>
          </a:p>
        </p:txBody>
      </p:sp>
      <p:sp>
        <p:nvSpPr>
          <p:cNvPr id="7" name="Content Placeholder 6">
            <a:extLst>
              <a:ext uri="{FF2B5EF4-FFF2-40B4-BE49-F238E27FC236}">
                <a16:creationId xmlns:a16="http://schemas.microsoft.com/office/drawing/2014/main" id="{85646C58-680E-8414-E753-711D79B9EF5F}"/>
              </a:ext>
            </a:extLst>
          </p:cNvPr>
          <p:cNvSpPr>
            <a:spLocks noGrp="1"/>
          </p:cNvSpPr>
          <p:nvPr>
            <p:ph sz="quarter" idx="11"/>
          </p:nvPr>
        </p:nvSpPr>
        <p:spPr>
          <a:xfrm>
            <a:off x="169933" y="1731696"/>
            <a:ext cx="5534952" cy="4309738"/>
          </a:xfrm>
        </p:spPr>
        <p:txBody>
          <a:bodyPr/>
          <a:lstStyle/>
          <a:p>
            <a:r>
              <a:rPr lang="en-US" sz="2800" dirty="0"/>
              <a:t>Adequate Streamflow</a:t>
            </a:r>
          </a:p>
          <a:p>
            <a:pPr lvl="1"/>
            <a:r>
              <a:rPr lang="en-US" sz="2400" dirty="0"/>
              <a:t>Land areas that are within 20 miles of sufficient freshwater cooling water makeup sources for nominal nuclear plant closed-cycle-cooling applications (limiting makeup water removal by the power plant to no more than 10% of the available flow</a:t>
            </a:r>
          </a:p>
          <a:p>
            <a:pPr lvl="1"/>
            <a:r>
              <a:rPr lang="en-US" sz="2400" dirty="0"/>
              <a:t>Some Adv. Reactors do not use cooling water at all </a:t>
            </a:r>
          </a:p>
          <a:p>
            <a:pPr lvl="1"/>
            <a:r>
              <a:rPr lang="en-US" sz="2400" dirty="0"/>
              <a:t>SMRs need &gt;50,000 GPM</a:t>
            </a:r>
            <a:endParaRPr lang="en-US" sz="1800" dirty="0"/>
          </a:p>
        </p:txBody>
      </p:sp>
      <p:sp>
        <p:nvSpPr>
          <p:cNvPr id="2" name="Title 1">
            <a:extLst>
              <a:ext uri="{FF2B5EF4-FFF2-40B4-BE49-F238E27FC236}">
                <a16:creationId xmlns:a16="http://schemas.microsoft.com/office/drawing/2014/main" id="{263472CF-365A-3119-17E1-2BF8710E1DFD}"/>
              </a:ext>
            </a:extLst>
          </p:cNvPr>
          <p:cNvSpPr>
            <a:spLocks noGrp="1"/>
          </p:cNvSpPr>
          <p:nvPr>
            <p:ph type="title"/>
          </p:nvPr>
        </p:nvSpPr>
        <p:spPr/>
        <p:txBody>
          <a:bodyPr/>
          <a:lstStyle/>
          <a:p>
            <a:r>
              <a:rPr lang="en-US" dirty="0"/>
              <a:t>Technical Siting in Iowa: NRC guidance</a:t>
            </a:r>
          </a:p>
        </p:txBody>
      </p:sp>
      <p:sp>
        <p:nvSpPr>
          <p:cNvPr id="5" name="TextBox 4">
            <a:extLst>
              <a:ext uri="{FF2B5EF4-FFF2-40B4-BE49-F238E27FC236}">
                <a16:creationId xmlns:a16="http://schemas.microsoft.com/office/drawing/2014/main" id="{45914A0E-1516-65A2-B6F6-58A2F8C8EB0C}"/>
              </a:ext>
            </a:extLst>
          </p:cNvPr>
          <p:cNvSpPr txBox="1"/>
          <p:nvPr/>
        </p:nvSpPr>
        <p:spPr>
          <a:xfrm>
            <a:off x="5704885" y="5870831"/>
            <a:ext cx="5843235" cy="276999"/>
          </a:xfrm>
          <a:prstGeom prst="rect">
            <a:avLst/>
          </a:prstGeom>
          <a:noFill/>
        </p:spPr>
        <p:txBody>
          <a:bodyPr wrap="square" rtlCol="0">
            <a:spAutoFit/>
          </a:bodyPr>
          <a:lstStyle/>
          <a:p>
            <a:r>
              <a:rPr lang="en-US" sz="1200" i="1" dirty="0"/>
              <a:t>Image source: University of Michigan NRIC STAND Tool</a:t>
            </a:r>
          </a:p>
        </p:txBody>
      </p:sp>
      <p:sp>
        <p:nvSpPr>
          <p:cNvPr id="6" name="TextBox 5">
            <a:extLst>
              <a:ext uri="{FF2B5EF4-FFF2-40B4-BE49-F238E27FC236}">
                <a16:creationId xmlns:a16="http://schemas.microsoft.com/office/drawing/2014/main" id="{28F3ACD8-96B5-5E5E-EA68-92AED1FA51E5}"/>
              </a:ext>
            </a:extLst>
          </p:cNvPr>
          <p:cNvSpPr txBox="1"/>
          <p:nvPr/>
        </p:nvSpPr>
        <p:spPr>
          <a:xfrm>
            <a:off x="5813376" y="1625300"/>
            <a:ext cx="5734744" cy="307777"/>
          </a:xfrm>
          <a:prstGeom prst="rect">
            <a:avLst/>
          </a:prstGeom>
          <a:noFill/>
        </p:spPr>
        <p:txBody>
          <a:bodyPr wrap="square" rtlCol="0">
            <a:spAutoFit/>
          </a:bodyPr>
          <a:lstStyle/>
          <a:p>
            <a:pPr algn="ctr"/>
            <a:r>
              <a:rPr lang="en-US" sz="1400" b="1" dirty="0"/>
              <a:t>Within 20 miles of &gt; 50k Gallons of Makeup Water</a:t>
            </a:r>
          </a:p>
        </p:txBody>
      </p:sp>
      <p:pic>
        <p:nvPicPr>
          <p:cNvPr id="10" name="Picture 9">
            <a:extLst>
              <a:ext uri="{FF2B5EF4-FFF2-40B4-BE49-F238E27FC236}">
                <a16:creationId xmlns:a16="http://schemas.microsoft.com/office/drawing/2014/main" id="{C71B5FB7-B5B0-58A2-95BC-06B506BA68E9}"/>
              </a:ext>
            </a:extLst>
          </p:cNvPr>
          <p:cNvPicPr>
            <a:picLocks noChangeAspect="1"/>
          </p:cNvPicPr>
          <p:nvPr/>
        </p:nvPicPr>
        <p:blipFill>
          <a:blip r:embed="rId3"/>
          <a:stretch>
            <a:fillRect/>
          </a:stretch>
        </p:blipFill>
        <p:spPr>
          <a:xfrm>
            <a:off x="5813376" y="1998941"/>
            <a:ext cx="5734744" cy="3903771"/>
          </a:xfrm>
          <a:prstGeom prst="rect">
            <a:avLst/>
          </a:prstGeom>
        </p:spPr>
      </p:pic>
    </p:spTree>
    <p:extLst>
      <p:ext uri="{BB962C8B-B14F-4D97-AF65-F5344CB8AC3E}">
        <p14:creationId xmlns:p14="http://schemas.microsoft.com/office/powerpoint/2010/main" val="527577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259C4-04DA-B7AB-D6BC-D417E811D99E}"/>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6F7EE12-C187-FA5F-F61B-ECE86B92DD67}"/>
              </a:ext>
            </a:extLst>
          </p:cNvPr>
          <p:cNvSpPr>
            <a:spLocks noGrp="1"/>
          </p:cNvSpPr>
          <p:nvPr>
            <p:ph type="body" sz="quarter" idx="12"/>
          </p:nvPr>
        </p:nvSpPr>
        <p:spPr/>
        <p:txBody>
          <a:bodyPr/>
          <a:lstStyle/>
          <a:p>
            <a:endParaRPr lang="en-US"/>
          </a:p>
        </p:txBody>
      </p:sp>
      <p:sp>
        <p:nvSpPr>
          <p:cNvPr id="7" name="Content Placeholder 6">
            <a:extLst>
              <a:ext uri="{FF2B5EF4-FFF2-40B4-BE49-F238E27FC236}">
                <a16:creationId xmlns:a16="http://schemas.microsoft.com/office/drawing/2014/main" id="{BC2D52CD-55F5-4D7C-930A-9CBD37CA3508}"/>
              </a:ext>
            </a:extLst>
          </p:cNvPr>
          <p:cNvSpPr>
            <a:spLocks noGrp="1"/>
          </p:cNvSpPr>
          <p:nvPr>
            <p:ph sz="quarter" idx="11"/>
          </p:nvPr>
        </p:nvSpPr>
        <p:spPr>
          <a:xfrm>
            <a:off x="513141" y="1625300"/>
            <a:ext cx="4019437" cy="4416134"/>
          </a:xfrm>
        </p:spPr>
        <p:txBody>
          <a:bodyPr/>
          <a:lstStyle/>
          <a:p>
            <a:r>
              <a:rPr lang="en-US" dirty="0"/>
              <a:t>Hazardous Facilities</a:t>
            </a:r>
          </a:p>
          <a:p>
            <a:pPr lvl="1"/>
            <a:r>
              <a:rPr lang="en-US" dirty="0"/>
              <a:t>Does not necessarily preclude siting</a:t>
            </a:r>
          </a:p>
          <a:p>
            <a:pPr lvl="1"/>
            <a:r>
              <a:rPr lang="en-US" dirty="0"/>
              <a:t>Must be considered, in process, however</a:t>
            </a:r>
          </a:p>
          <a:p>
            <a:pPr lvl="1"/>
            <a:r>
              <a:rPr lang="en-US" dirty="0"/>
              <a:t>OR-SAGE screens out sites with &gt; 3 hazardous facilities within 5 miles</a:t>
            </a:r>
          </a:p>
          <a:p>
            <a:pPr lvl="2"/>
            <a:endParaRPr lang="en-US" dirty="0"/>
          </a:p>
        </p:txBody>
      </p:sp>
      <p:sp>
        <p:nvSpPr>
          <p:cNvPr id="2" name="Title 1">
            <a:extLst>
              <a:ext uri="{FF2B5EF4-FFF2-40B4-BE49-F238E27FC236}">
                <a16:creationId xmlns:a16="http://schemas.microsoft.com/office/drawing/2014/main" id="{207A3B7D-F8C1-5E9A-1E36-8CE9070825BE}"/>
              </a:ext>
            </a:extLst>
          </p:cNvPr>
          <p:cNvSpPr>
            <a:spLocks noGrp="1"/>
          </p:cNvSpPr>
          <p:nvPr>
            <p:ph type="title"/>
          </p:nvPr>
        </p:nvSpPr>
        <p:spPr/>
        <p:txBody>
          <a:bodyPr/>
          <a:lstStyle/>
          <a:p>
            <a:r>
              <a:rPr lang="en-US" dirty="0"/>
              <a:t>Technical Siting in Iowa: NRC guidance</a:t>
            </a:r>
          </a:p>
        </p:txBody>
      </p:sp>
      <p:sp>
        <p:nvSpPr>
          <p:cNvPr id="5" name="TextBox 4">
            <a:extLst>
              <a:ext uri="{FF2B5EF4-FFF2-40B4-BE49-F238E27FC236}">
                <a16:creationId xmlns:a16="http://schemas.microsoft.com/office/drawing/2014/main" id="{E294A345-90C5-7DE0-937F-3507C5712558}"/>
              </a:ext>
            </a:extLst>
          </p:cNvPr>
          <p:cNvSpPr txBox="1"/>
          <p:nvPr/>
        </p:nvSpPr>
        <p:spPr>
          <a:xfrm>
            <a:off x="4716807" y="5974254"/>
            <a:ext cx="6418621" cy="276999"/>
          </a:xfrm>
          <a:prstGeom prst="rect">
            <a:avLst/>
          </a:prstGeom>
          <a:noFill/>
        </p:spPr>
        <p:txBody>
          <a:bodyPr wrap="square" rtlCol="0">
            <a:spAutoFit/>
          </a:bodyPr>
          <a:lstStyle/>
          <a:p>
            <a:r>
              <a:rPr lang="en-US" sz="1200" i="1" dirty="0"/>
              <a:t>Image source: University of Michigan NRIC STAND Tool</a:t>
            </a:r>
          </a:p>
        </p:txBody>
      </p:sp>
      <p:sp>
        <p:nvSpPr>
          <p:cNvPr id="6" name="TextBox 5">
            <a:extLst>
              <a:ext uri="{FF2B5EF4-FFF2-40B4-BE49-F238E27FC236}">
                <a16:creationId xmlns:a16="http://schemas.microsoft.com/office/drawing/2014/main" id="{5F636472-1188-82BA-3375-A5A95C634FF5}"/>
              </a:ext>
            </a:extLst>
          </p:cNvPr>
          <p:cNvSpPr txBox="1"/>
          <p:nvPr/>
        </p:nvSpPr>
        <p:spPr>
          <a:xfrm>
            <a:off x="4716807" y="1625300"/>
            <a:ext cx="6418621" cy="307777"/>
          </a:xfrm>
          <a:prstGeom prst="rect">
            <a:avLst/>
          </a:prstGeom>
          <a:noFill/>
        </p:spPr>
        <p:txBody>
          <a:bodyPr wrap="square" rtlCol="0">
            <a:spAutoFit/>
          </a:bodyPr>
          <a:lstStyle/>
          <a:p>
            <a:pPr algn="ctr"/>
            <a:r>
              <a:rPr lang="en-US" sz="1400" b="1" dirty="0"/>
              <a:t>All Hazardous Facilities</a:t>
            </a:r>
          </a:p>
        </p:txBody>
      </p:sp>
      <p:pic>
        <p:nvPicPr>
          <p:cNvPr id="11" name="Picture 10">
            <a:extLst>
              <a:ext uri="{FF2B5EF4-FFF2-40B4-BE49-F238E27FC236}">
                <a16:creationId xmlns:a16="http://schemas.microsoft.com/office/drawing/2014/main" id="{1926ED11-4045-F0D9-5B6A-27CAE0816440}"/>
              </a:ext>
            </a:extLst>
          </p:cNvPr>
          <p:cNvPicPr>
            <a:picLocks noChangeAspect="1"/>
          </p:cNvPicPr>
          <p:nvPr/>
        </p:nvPicPr>
        <p:blipFill>
          <a:blip r:embed="rId2"/>
          <a:stretch>
            <a:fillRect/>
          </a:stretch>
        </p:blipFill>
        <p:spPr>
          <a:xfrm>
            <a:off x="5122104" y="2036043"/>
            <a:ext cx="6096045" cy="3905279"/>
          </a:xfrm>
          <a:prstGeom prst="rect">
            <a:avLst/>
          </a:prstGeom>
        </p:spPr>
      </p:pic>
    </p:spTree>
    <p:extLst>
      <p:ext uri="{BB962C8B-B14F-4D97-AF65-F5344CB8AC3E}">
        <p14:creationId xmlns:p14="http://schemas.microsoft.com/office/powerpoint/2010/main" val="279886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3B582-FB1F-4255-8EA9-3C21CB24597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40C6FB4-9A8F-1E53-8304-67328A2D3B02}"/>
              </a:ext>
            </a:extLst>
          </p:cNvPr>
          <p:cNvSpPr>
            <a:spLocks noGrp="1"/>
          </p:cNvSpPr>
          <p:nvPr>
            <p:ph type="body" sz="quarter" idx="12"/>
          </p:nvPr>
        </p:nvSpPr>
        <p:spPr/>
        <p:txBody>
          <a:bodyPr/>
          <a:lstStyle/>
          <a:p>
            <a:endParaRPr lang="en-US"/>
          </a:p>
        </p:txBody>
      </p:sp>
      <p:sp>
        <p:nvSpPr>
          <p:cNvPr id="7" name="Content Placeholder 6">
            <a:extLst>
              <a:ext uri="{FF2B5EF4-FFF2-40B4-BE49-F238E27FC236}">
                <a16:creationId xmlns:a16="http://schemas.microsoft.com/office/drawing/2014/main" id="{153F799A-19B2-96E2-E6D3-AD09E6B59F61}"/>
              </a:ext>
            </a:extLst>
          </p:cNvPr>
          <p:cNvSpPr>
            <a:spLocks noGrp="1"/>
          </p:cNvSpPr>
          <p:nvPr>
            <p:ph sz="quarter" idx="11"/>
          </p:nvPr>
        </p:nvSpPr>
        <p:spPr>
          <a:xfrm>
            <a:off x="319510" y="1695738"/>
            <a:ext cx="4790485" cy="4416134"/>
          </a:xfrm>
        </p:spPr>
        <p:txBody>
          <a:bodyPr/>
          <a:lstStyle/>
          <a:p>
            <a:r>
              <a:rPr lang="en-US" sz="2400" dirty="0"/>
              <a:t>Landslide Hazard</a:t>
            </a:r>
          </a:p>
          <a:p>
            <a:pPr lvl="1"/>
            <a:r>
              <a:rPr lang="en-US" sz="2000" dirty="0"/>
              <a:t>Mentioned in NRC guidance, but without specific restrictions</a:t>
            </a:r>
          </a:p>
          <a:p>
            <a:pPr lvl="1"/>
            <a:r>
              <a:rPr lang="en-US" sz="2000" dirty="0"/>
              <a:t>"nuclear power stations must be designed to prevent the loss of safety-related functions. Generally, the most restrictive safety-related site characteristics considered in determining the suitability of a site are surface faulting, potential ground motion and foundation conditions (including liquefaction, subsidence, and landslide potential), and seismically induced floods."</a:t>
            </a:r>
          </a:p>
          <a:p>
            <a:pPr lvl="2"/>
            <a:endParaRPr lang="en-US" sz="1600" dirty="0"/>
          </a:p>
        </p:txBody>
      </p:sp>
      <p:sp>
        <p:nvSpPr>
          <p:cNvPr id="2" name="Title 1">
            <a:extLst>
              <a:ext uri="{FF2B5EF4-FFF2-40B4-BE49-F238E27FC236}">
                <a16:creationId xmlns:a16="http://schemas.microsoft.com/office/drawing/2014/main" id="{2E9C728C-ED20-1A18-7E2F-AE61EBFD1F97}"/>
              </a:ext>
            </a:extLst>
          </p:cNvPr>
          <p:cNvSpPr>
            <a:spLocks noGrp="1"/>
          </p:cNvSpPr>
          <p:nvPr>
            <p:ph type="title"/>
          </p:nvPr>
        </p:nvSpPr>
        <p:spPr/>
        <p:txBody>
          <a:bodyPr/>
          <a:lstStyle/>
          <a:p>
            <a:r>
              <a:rPr lang="en-US" dirty="0"/>
              <a:t>Technical Siting in Iowa: NRC guidance</a:t>
            </a:r>
          </a:p>
        </p:txBody>
      </p:sp>
      <p:sp>
        <p:nvSpPr>
          <p:cNvPr id="5" name="TextBox 4">
            <a:extLst>
              <a:ext uri="{FF2B5EF4-FFF2-40B4-BE49-F238E27FC236}">
                <a16:creationId xmlns:a16="http://schemas.microsoft.com/office/drawing/2014/main" id="{1BB8A5AF-A366-2360-F892-9E591FBC1DBC}"/>
              </a:ext>
            </a:extLst>
          </p:cNvPr>
          <p:cNvSpPr txBox="1"/>
          <p:nvPr/>
        </p:nvSpPr>
        <p:spPr>
          <a:xfrm>
            <a:off x="5258971" y="5974254"/>
            <a:ext cx="6418621" cy="276999"/>
          </a:xfrm>
          <a:prstGeom prst="rect">
            <a:avLst/>
          </a:prstGeom>
          <a:noFill/>
        </p:spPr>
        <p:txBody>
          <a:bodyPr wrap="square" rtlCol="0">
            <a:spAutoFit/>
          </a:bodyPr>
          <a:lstStyle/>
          <a:p>
            <a:r>
              <a:rPr lang="en-US" sz="1200" i="1" dirty="0"/>
              <a:t>Image source: University of Michigan NRIC STAND Tool</a:t>
            </a:r>
          </a:p>
        </p:txBody>
      </p:sp>
      <p:sp>
        <p:nvSpPr>
          <p:cNvPr id="6" name="TextBox 5">
            <a:extLst>
              <a:ext uri="{FF2B5EF4-FFF2-40B4-BE49-F238E27FC236}">
                <a16:creationId xmlns:a16="http://schemas.microsoft.com/office/drawing/2014/main" id="{4762F46D-40A9-987F-1FEF-BD4587959EAA}"/>
              </a:ext>
            </a:extLst>
          </p:cNvPr>
          <p:cNvSpPr txBox="1"/>
          <p:nvPr/>
        </p:nvSpPr>
        <p:spPr>
          <a:xfrm>
            <a:off x="5258971" y="1625300"/>
            <a:ext cx="6418621" cy="307777"/>
          </a:xfrm>
          <a:prstGeom prst="rect">
            <a:avLst/>
          </a:prstGeom>
          <a:noFill/>
        </p:spPr>
        <p:txBody>
          <a:bodyPr wrap="square" rtlCol="0">
            <a:spAutoFit/>
          </a:bodyPr>
          <a:lstStyle/>
          <a:p>
            <a:pPr algn="ctr"/>
            <a:r>
              <a:rPr lang="en-US" sz="1400" b="1" dirty="0"/>
              <a:t>USGS Moderate of High Landslide Risk</a:t>
            </a:r>
          </a:p>
        </p:txBody>
      </p:sp>
      <p:pic>
        <p:nvPicPr>
          <p:cNvPr id="10" name="Picture 9">
            <a:extLst>
              <a:ext uri="{FF2B5EF4-FFF2-40B4-BE49-F238E27FC236}">
                <a16:creationId xmlns:a16="http://schemas.microsoft.com/office/drawing/2014/main" id="{7F4D2EFA-5A17-4F06-72AE-981C6CA29298}"/>
              </a:ext>
            </a:extLst>
          </p:cNvPr>
          <p:cNvPicPr>
            <a:picLocks noChangeAspect="1"/>
          </p:cNvPicPr>
          <p:nvPr/>
        </p:nvPicPr>
        <p:blipFill>
          <a:blip r:embed="rId3"/>
          <a:srcRect l="1802" r="3824"/>
          <a:stretch>
            <a:fillRect/>
          </a:stretch>
        </p:blipFill>
        <p:spPr>
          <a:xfrm>
            <a:off x="5601843" y="1923846"/>
            <a:ext cx="5829826" cy="4050408"/>
          </a:xfrm>
          <a:prstGeom prst="rect">
            <a:avLst/>
          </a:prstGeom>
        </p:spPr>
      </p:pic>
      <p:pic>
        <p:nvPicPr>
          <p:cNvPr id="11" name="Picture 10">
            <a:extLst>
              <a:ext uri="{FF2B5EF4-FFF2-40B4-BE49-F238E27FC236}">
                <a16:creationId xmlns:a16="http://schemas.microsoft.com/office/drawing/2014/main" id="{A7D3A263-3E36-E8F5-7B0A-F664110B0291}"/>
              </a:ext>
            </a:extLst>
          </p:cNvPr>
          <p:cNvPicPr>
            <a:picLocks noChangeAspect="1"/>
          </p:cNvPicPr>
          <p:nvPr/>
        </p:nvPicPr>
        <p:blipFill>
          <a:blip r:embed="rId4"/>
          <a:stretch>
            <a:fillRect/>
          </a:stretch>
        </p:blipFill>
        <p:spPr>
          <a:xfrm>
            <a:off x="5355919" y="1656477"/>
            <a:ext cx="6075749" cy="4361260"/>
          </a:xfrm>
          <a:prstGeom prst="rect">
            <a:avLst/>
          </a:prstGeom>
        </p:spPr>
      </p:pic>
      <p:sp>
        <p:nvSpPr>
          <p:cNvPr id="12" name="TextBox 11">
            <a:extLst>
              <a:ext uri="{FF2B5EF4-FFF2-40B4-BE49-F238E27FC236}">
                <a16:creationId xmlns:a16="http://schemas.microsoft.com/office/drawing/2014/main" id="{CEBD3E9A-BF94-3F20-E5D5-AF3135E49D08}"/>
              </a:ext>
            </a:extLst>
          </p:cNvPr>
          <p:cNvSpPr txBox="1"/>
          <p:nvPr/>
        </p:nvSpPr>
        <p:spPr>
          <a:xfrm>
            <a:off x="10005641" y="5995801"/>
            <a:ext cx="1671951" cy="276999"/>
          </a:xfrm>
          <a:prstGeom prst="rect">
            <a:avLst/>
          </a:prstGeom>
          <a:noFill/>
        </p:spPr>
        <p:txBody>
          <a:bodyPr wrap="square" rtlCol="0">
            <a:spAutoFit/>
          </a:bodyPr>
          <a:lstStyle/>
          <a:p>
            <a:r>
              <a:rPr lang="en-US" sz="1200" i="1" dirty="0"/>
              <a:t>Image source: USGS</a:t>
            </a:r>
          </a:p>
        </p:txBody>
      </p:sp>
    </p:spTree>
    <p:extLst>
      <p:ext uri="{BB962C8B-B14F-4D97-AF65-F5344CB8AC3E}">
        <p14:creationId xmlns:p14="http://schemas.microsoft.com/office/powerpoint/2010/main" val="283995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1CE31-553B-0650-4B4F-E073CB751FE3}"/>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162EF913-8F64-732E-740E-E602E383255D}"/>
              </a:ext>
            </a:extLst>
          </p:cNvPr>
          <p:cNvPicPr>
            <a:picLocks noChangeAspect="1"/>
          </p:cNvPicPr>
          <p:nvPr/>
        </p:nvPicPr>
        <p:blipFill>
          <a:blip r:embed="rId2"/>
          <a:stretch>
            <a:fillRect/>
          </a:stretch>
        </p:blipFill>
        <p:spPr>
          <a:xfrm>
            <a:off x="5223612" y="2060592"/>
            <a:ext cx="6096045" cy="3952904"/>
          </a:xfrm>
          <a:prstGeom prst="rect">
            <a:avLst/>
          </a:prstGeom>
        </p:spPr>
      </p:pic>
      <p:sp>
        <p:nvSpPr>
          <p:cNvPr id="8" name="Text Placeholder 7">
            <a:extLst>
              <a:ext uri="{FF2B5EF4-FFF2-40B4-BE49-F238E27FC236}">
                <a16:creationId xmlns:a16="http://schemas.microsoft.com/office/drawing/2014/main" id="{00DFEFA4-40BA-1732-9695-D7A9C99BAD5B}"/>
              </a:ext>
            </a:extLst>
          </p:cNvPr>
          <p:cNvSpPr>
            <a:spLocks noGrp="1"/>
          </p:cNvSpPr>
          <p:nvPr>
            <p:ph type="body" sz="quarter" idx="12"/>
          </p:nvPr>
        </p:nvSpPr>
        <p:spPr/>
        <p:txBody>
          <a:bodyPr/>
          <a:lstStyle/>
          <a:p>
            <a:endParaRPr lang="en-US"/>
          </a:p>
        </p:txBody>
      </p:sp>
      <p:sp>
        <p:nvSpPr>
          <p:cNvPr id="7" name="Content Placeholder 6">
            <a:extLst>
              <a:ext uri="{FF2B5EF4-FFF2-40B4-BE49-F238E27FC236}">
                <a16:creationId xmlns:a16="http://schemas.microsoft.com/office/drawing/2014/main" id="{CE6EEA74-BCD1-253E-DE58-FCC71658B932}"/>
              </a:ext>
            </a:extLst>
          </p:cNvPr>
          <p:cNvSpPr>
            <a:spLocks noGrp="1"/>
          </p:cNvSpPr>
          <p:nvPr>
            <p:ph sz="quarter" idx="11"/>
          </p:nvPr>
        </p:nvSpPr>
        <p:spPr>
          <a:xfrm>
            <a:off x="513141" y="1625300"/>
            <a:ext cx="4019437" cy="4416134"/>
          </a:xfrm>
        </p:spPr>
        <p:txBody>
          <a:bodyPr/>
          <a:lstStyle/>
          <a:p>
            <a:r>
              <a:rPr lang="en-US" dirty="0"/>
              <a:t>Protected Lands</a:t>
            </a:r>
          </a:p>
          <a:p>
            <a:pPr lvl="1"/>
            <a:r>
              <a:rPr lang="en-US" dirty="0"/>
              <a:t>Does not necessarily preclude NPP siting in these areas</a:t>
            </a:r>
          </a:p>
          <a:p>
            <a:pPr lvl="1"/>
            <a:r>
              <a:rPr lang="en-US" dirty="0"/>
              <a:t>May be an area to address in application</a:t>
            </a:r>
          </a:p>
          <a:p>
            <a:pPr lvl="1"/>
            <a:r>
              <a:rPr lang="en-US" dirty="0"/>
              <a:t>Proximity to public lands will mean that more people may be allowed to intervene</a:t>
            </a:r>
          </a:p>
          <a:p>
            <a:pPr lvl="1"/>
            <a:r>
              <a:rPr lang="en-US" dirty="0"/>
              <a:t>Recent changes to NEPA may lessen requirements</a:t>
            </a:r>
          </a:p>
          <a:p>
            <a:pPr lvl="2"/>
            <a:endParaRPr lang="en-US" dirty="0"/>
          </a:p>
        </p:txBody>
      </p:sp>
      <p:sp>
        <p:nvSpPr>
          <p:cNvPr id="2" name="Title 1">
            <a:extLst>
              <a:ext uri="{FF2B5EF4-FFF2-40B4-BE49-F238E27FC236}">
                <a16:creationId xmlns:a16="http://schemas.microsoft.com/office/drawing/2014/main" id="{E1DC01F8-CB4C-E1DB-CEC2-D53AA91B4B24}"/>
              </a:ext>
            </a:extLst>
          </p:cNvPr>
          <p:cNvSpPr>
            <a:spLocks noGrp="1"/>
          </p:cNvSpPr>
          <p:nvPr>
            <p:ph type="title"/>
          </p:nvPr>
        </p:nvSpPr>
        <p:spPr/>
        <p:txBody>
          <a:bodyPr/>
          <a:lstStyle/>
          <a:p>
            <a:r>
              <a:rPr lang="en-US" dirty="0"/>
              <a:t>Technical Siting in Iowa: NRC guidance</a:t>
            </a:r>
          </a:p>
        </p:txBody>
      </p:sp>
      <p:sp>
        <p:nvSpPr>
          <p:cNvPr id="5" name="TextBox 4">
            <a:extLst>
              <a:ext uri="{FF2B5EF4-FFF2-40B4-BE49-F238E27FC236}">
                <a16:creationId xmlns:a16="http://schemas.microsoft.com/office/drawing/2014/main" id="{65C2D630-1AE2-463E-1ECF-B77E19644D25}"/>
              </a:ext>
            </a:extLst>
          </p:cNvPr>
          <p:cNvSpPr txBox="1"/>
          <p:nvPr/>
        </p:nvSpPr>
        <p:spPr>
          <a:xfrm>
            <a:off x="5223611" y="5974254"/>
            <a:ext cx="6096045" cy="276999"/>
          </a:xfrm>
          <a:prstGeom prst="rect">
            <a:avLst/>
          </a:prstGeom>
          <a:noFill/>
        </p:spPr>
        <p:txBody>
          <a:bodyPr wrap="square" rtlCol="0">
            <a:spAutoFit/>
          </a:bodyPr>
          <a:lstStyle/>
          <a:p>
            <a:r>
              <a:rPr lang="en-US" sz="1200" i="1" dirty="0"/>
              <a:t>Image source: University of Michigan NRIC STAND Tool</a:t>
            </a:r>
          </a:p>
        </p:txBody>
      </p:sp>
      <p:sp>
        <p:nvSpPr>
          <p:cNvPr id="6" name="TextBox 5">
            <a:extLst>
              <a:ext uri="{FF2B5EF4-FFF2-40B4-BE49-F238E27FC236}">
                <a16:creationId xmlns:a16="http://schemas.microsoft.com/office/drawing/2014/main" id="{B02ECBC1-B4D5-5852-80B6-BFC425C34603}"/>
              </a:ext>
            </a:extLst>
          </p:cNvPr>
          <p:cNvSpPr txBox="1"/>
          <p:nvPr/>
        </p:nvSpPr>
        <p:spPr>
          <a:xfrm>
            <a:off x="5761923" y="1471411"/>
            <a:ext cx="5426004" cy="307777"/>
          </a:xfrm>
          <a:prstGeom prst="rect">
            <a:avLst/>
          </a:prstGeom>
          <a:noFill/>
        </p:spPr>
        <p:txBody>
          <a:bodyPr wrap="square" rtlCol="0">
            <a:spAutoFit/>
          </a:bodyPr>
          <a:lstStyle/>
          <a:p>
            <a:pPr algn="ctr"/>
            <a:r>
              <a:rPr lang="en-US" sz="1400" b="1" dirty="0"/>
              <a:t>All Protected Lands</a:t>
            </a:r>
          </a:p>
        </p:txBody>
      </p:sp>
      <p:sp>
        <p:nvSpPr>
          <p:cNvPr id="9" name="Callout: Line 8">
            <a:extLst>
              <a:ext uri="{FF2B5EF4-FFF2-40B4-BE49-F238E27FC236}">
                <a16:creationId xmlns:a16="http://schemas.microsoft.com/office/drawing/2014/main" id="{E84BE417-C908-9D24-5A85-B89EA7620055}"/>
              </a:ext>
            </a:extLst>
          </p:cNvPr>
          <p:cNvSpPr/>
          <p:nvPr/>
        </p:nvSpPr>
        <p:spPr>
          <a:xfrm>
            <a:off x="6198659" y="1739946"/>
            <a:ext cx="1367883" cy="277120"/>
          </a:xfrm>
          <a:prstGeom prst="borderCallout1">
            <a:avLst>
              <a:gd name="adj1" fmla="val 48259"/>
              <a:gd name="adj2" fmla="val 99276"/>
              <a:gd name="adj3" fmla="val 415638"/>
              <a:gd name="adj4" fmla="val 10894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Critical Habitats</a:t>
            </a:r>
          </a:p>
        </p:txBody>
      </p:sp>
      <p:sp>
        <p:nvSpPr>
          <p:cNvPr id="10" name="Callout: Line 9">
            <a:extLst>
              <a:ext uri="{FF2B5EF4-FFF2-40B4-BE49-F238E27FC236}">
                <a16:creationId xmlns:a16="http://schemas.microsoft.com/office/drawing/2014/main" id="{6637BE77-9E76-9FD0-0298-70ED1CE6FD77}"/>
              </a:ext>
            </a:extLst>
          </p:cNvPr>
          <p:cNvSpPr/>
          <p:nvPr/>
        </p:nvSpPr>
        <p:spPr>
          <a:xfrm>
            <a:off x="9435914" y="1760897"/>
            <a:ext cx="1367883" cy="277120"/>
          </a:xfrm>
          <a:prstGeom prst="borderCallout1">
            <a:avLst>
              <a:gd name="adj1" fmla="val 40211"/>
              <a:gd name="adj2" fmla="val -181"/>
              <a:gd name="adj3" fmla="val 834131"/>
              <a:gd name="adj4" fmla="val -138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Wildlife Refuge</a:t>
            </a:r>
          </a:p>
        </p:txBody>
      </p:sp>
      <p:cxnSp>
        <p:nvCxnSpPr>
          <p:cNvPr id="14" name="Straight Connector 13">
            <a:extLst>
              <a:ext uri="{FF2B5EF4-FFF2-40B4-BE49-F238E27FC236}">
                <a16:creationId xmlns:a16="http://schemas.microsoft.com/office/drawing/2014/main" id="{82AB7FB2-6C9D-127E-3A25-1262F7217919}"/>
              </a:ext>
            </a:extLst>
          </p:cNvPr>
          <p:cNvCxnSpPr>
            <a:stCxn id="9" idx="2"/>
          </p:cNvCxnSpPr>
          <p:nvPr/>
        </p:nvCxnSpPr>
        <p:spPr>
          <a:xfrm flipH="1">
            <a:off x="5892709" y="1878506"/>
            <a:ext cx="305950" cy="182086"/>
          </a:xfrm>
          <a:prstGeom prst="line">
            <a:avLst/>
          </a:prstGeom>
          <a:ln>
            <a:solidFill>
              <a:schemeClr val="accent2">
                <a:lumMod val="50000"/>
              </a:schemeClr>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13951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C2C75-7739-B742-F451-50F3596F52A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A05792A1-1F9B-2D87-3E1A-A16BE3442FF4}"/>
              </a:ext>
            </a:extLst>
          </p:cNvPr>
          <p:cNvSpPr>
            <a:spLocks noGrp="1"/>
          </p:cNvSpPr>
          <p:nvPr>
            <p:ph type="body" sz="quarter" idx="12"/>
          </p:nvPr>
        </p:nvSpPr>
        <p:spPr/>
        <p:txBody>
          <a:bodyPr/>
          <a:lstStyle/>
          <a:p>
            <a:endParaRPr lang="en-US"/>
          </a:p>
        </p:txBody>
      </p:sp>
      <p:sp>
        <p:nvSpPr>
          <p:cNvPr id="7" name="Content Placeholder 6">
            <a:extLst>
              <a:ext uri="{FF2B5EF4-FFF2-40B4-BE49-F238E27FC236}">
                <a16:creationId xmlns:a16="http://schemas.microsoft.com/office/drawing/2014/main" id="{EE4F4FE5-118F-B5AB-DB91-14FE38D3C95E}"/>
              </a:ext>
            </a:extLst>
          </p:cNvPr>
          <p:cNvSpPr>
            <a:spLocks noGrp="1"/>
          </p:cNvSpPr>
          <p:nvPr>
            <p:ph sz="quarter" idx="11"/>
          </p:nvPr>
        </p:nvSpPr>
        <p:spPr>
          <a:xfrm>
            <a:off x="513141" y="1772156"/>
            <a:ext cx="4019437" cy="4269278"/>
          </a:xfrm>
        </p:spPr>
        <p:txBody>
          <a:bodyPr/>
          <a:lstStyle/>
          <a:p>
            <a:r>
              <a:rPr lang="en-US" dirty="0"/>
              <a:t>Floodplain</a:t>
            </a:r>
          </a:p>
          <a:p>
            <a:pPr lvl="1"/>
            <a:r>
              <a:rPr lang="en-US" dirty="0"/>
              <a:t>100 yr floodplain, shown here, makes permitting difficult but not impossible.</a:t>
            </a:r>
          </a:p>
          <a:p>
            <a:pPr lvl="1"/>
            <a:r>
              <a:rPr lang="en-US" dirty="0"/>
              <a:t>500-1000 yr flood levels will also be considered.  It is feasible to engineer around floods at this level.</a:t>
            </a:r>
          </a:p>
          <a:p>
            <a:pPr lvl="2"/>
            <a:endParaRPr lang="en-US" dirty="0"/>
          </a:p>
        </p:txBody>
      </p:sp>
      <p:sp>
        <p:nvSpPr>
          <p:cNvPr id="2" name="Title 1">
            <a:extLst>
              <a:ext uri="{FF2B5EF4-FFF2-40B4-BE49-F238E27FC236}">
                <a16:creationId xmlns:a16="http://schemas.microsoft.com/office/drawing/2014/main" id="{1545CA3E-E039-DC8F-D3FE-5C01710C2A8B}"/>
              </a:ext>
            </a:extLst>
          </p:cNvPr>
          <p:cNvSpPr>
            <a:spLocks noGrp="1"/>
          </p:cNvSpPr>
          <p:nvPr>
            <p:ph type="title"/>
          </p:nvPr>
        </p:nvSpPr>
        <p:spPr/>
        <p:txBody>
          <a:bodyPr>
            <a:normAutofit/>
          </a:bodyPr>
          <a:lstStyle/>
          <a:p>
            <a:r>
              <a:rPr lang="en-US" sz="3200" dirty="0"/>
              <a:t>Technical Siting in Iowa: NRC guidance</a:t>
            </a:r>
          </a:p>
        </p:txBody>
      </p:sp>
      <p:sp>
        <p:nvSpPr>
          <p:cNvPr id="5" name="TextBox 4">
            <a:extLst>
              <a:ext uri="{FF2B5EF4-FFF2-40B4-BE49-F238E27FC236}">
                <a16:creationId xmlns:a16="http://schemas.microsoft.com/office/drawing/2014/main" id="{C9013B80-8F50-61AE-93D8-4E72A70DD9D1}"/>
              </a:ext>
            </a:extLst>
          </p:cNvPr>
          <p:cNvSpPr txBox="1"/>
          <p:nvPr/>
        </p:nvSpPr>
        <p:spPr>
          <a:xfrm>
            <a:off x="4716807" y="5841210"/>
            <a:ext cx="6418621" cy="276999"/>
          </a:xfrm>
          <a:prstGeom prst="rect">
            <a:avLst/>
          </a:prstGeom>
          <a:noFill/>
        </p:spPr>
        <p:txBody>
          <a:bodyPr wrap="square" rtlCol="0">
            <a:spAutoFit/>
          </a:bodyPr>
          <a:lstStyle/>
          <a:p>
            <a:r>
              <a:rPr lang="en-US" sz="1200" i="1" dirty="0"/>
              <a:t>Image source: University of Michigan NRIC STAND Tool</a:t>
            </a:r>
          </a:p>
        </p:txBody>
      </p:sp>
      <p:sp>
        <p:nvSpPr>
          <p:cNvPr id="6" name="TextBox 5">
            <a:extLst>
              <a:ext uri="{FF2B5EF4-FFF2-40B4-BE49-F238E27FC236}">
                <a16:creationId xmlns:a16="http://schemas.microsoft.com/office/drawing/2014/main" id="{69D706E7-26C0-D179-CF14-0EED6152FFA6}"/>
              </a:ext>
            </a:extLst>
          </p:cNvPr>
          <p:cNvSpPr txBox="1"/>
          <p:nvPr/>
        </p:nvSpPr>
        <p:spPr>
          <a:xfrm>
            <a:off x="4716807" y="1625300"/>
            <a:ext cx="6418621" cy="307777"/>
          </a:xfrm>
          <a:prstGeom prst="rect">
            <a:avLst/>
          </a:prstGeom>
          <a:noFill/>
        </p:spPr>
        <p:txBody>
          <a:bodyPr wrap="square" rtlCol="0">
            <a:spAutoFit/>
          </a:bodyPr>
          <a:lstStyle/>
          <a:p>
            <a:pPr algn="ctr"/>
            <a:r>
              <a:rPr lang="en-US" sz="1400" b="1" dirty="0"/>
              <a:t>100-Yr Flood Zone – Just Part of Iowa Shown</a:t>
            </a:r>
          </a:p>
        </p:txBody>
      </p:sp>
      <p:pic>
        <p:nvPicPr>
          <p:cNvPr id="4" name="Picture 3">
            <a:extLst>
              <a:ext uri="{FF2B5EF4-FFF2-40B4-BE49-F238E27FC236}">
                <a16:creationId xmlns:a16="http://schemas.microsoft.com/office/drawing/2014/main" id="{B890D179-3A73-7221-56C6-F7E637CB1B84}"/>
              </a:ext>
            </a:extLst>
          </p:cNvPr>
          <p:cNvPicPr>
            <a:picLocks noChangeAspect="1"/>
          </p:cNvPicPr>
          <p:nvPr/>
        </p:nvPicPr>
        <p:blipFill>
          <a:blip r:embed="rId2"/>
          <a:stretch>
            <a:fillRect/>
          </a:stretch>
        </p:blipFill>
        <p:spPr>
          <a:xfrm>
            <a:off x="4716807" y="1944763"/>
            <a:ext cx="6743999" cy="3884761"/>
          </a:xfrm>
          <a:prstGeom prst="rect">
            <a:avLst/>
          </a:prstGeom>
        </p:spPr>
      </p:pic>
    </p:spTree>
    <p:extLst>
      <p:ext uri="{BB962C8B-B14F-4D97-AF65-F5344CB8AC3E}">
        <p14:creationId xmlns:p14="http://schemas.microsoft.com/office/powerpoint/2010/main" val="1041864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8989C-0AC1-E954-95E6-88FE185C17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5D827B-03DF-9375-F001-44599AB0F384}"/>
              </a:ext>
            </a:extLst>
          </p:cNvPr>
          <p:cNvSpPr>
            <a:spLocks noGrp="1"/>
          </p:cNvSpPr>
          <p:nvPr>
            <p:ph type="ctrTitle"/>
          </p:nvPr>
        </p:nvSpPr>
        <p:spPr/>
        <p:txBody>
          <a:bodyPr/>
          <a:lstStyle/>
          <a:p>
            <a:pPr algn="ctr"/>
            <a:r>
              <a:rPr lang="en-US" sz="4400" dirty="0"/>
              <a:t>Iowa Siting Potential, </a:t>
            </a:r>
            <a:br>
              <a:rPr lang="en-US" sz="4400" dirty="0"/>
            </a:br>
            <a:r>
              <a:rPr lang="en-US" sz="4400" dirty="0"/>
              <a:t>Non-Technical</a:t>
            </a:r>
          </a:p>
        </p:txBody>
      </p:sp>
    </p:spTree>
    <p:extLst>
      <p:ext uri="{BB962C8B-B14F-4D97-AF65-F5344CB8AC3E}">
        <p14:creationId xmlns:p14="http://schemas.microsoft.com/office/powerpoint/2010/main" val="3141248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866A9-D3CB-22CB-5570-3FADEDEB8DFF}"/>
              </a:ext>
            </a:extLst>
          </p:cNvPr>
          <p:cNvSpPr>
            <a:spLocks noGrp="1"/>
          </p:cNvSpPr>
          <p:nvPr>
            <p:ph type="title"/>
          </p:nvPr>
        </p:nvSpPr>
        <p:spPr/>
        <p:txBody>
          <a:bodyPr>
            <a:normAutofit/>
          </a:bodyPr>
          <a:lstStyle/>
          <a:p>
            <a:r>
              <a:rPr lang="en-US" sz="3200" dirty="0"/>
              <a:t>Agenda</a:t>
            </a:r>
          </a:p>
        </p:txBody>
      </p:sp>
      <p:sp>
        <p:nvSpPr>
          <p:cNvPr id="3" name="Content Placeholder 2">
            <a:extLst>
              <a:ext uri="{FF2B5EF4-FFF2-40B4-BE49-F238E27FC236}">
                <a16:creationId xmlns:a16="http://schemas.microsoft.com/office/drawing/2014/main" id="{A7225D39-3343-46F8-528D-B16D7A6C8D15}"/>
              </a:ext>
            </a:extLst>
          </p:cNvPr>
          <p:cNvSpPr>
            <a:spLocks noGrp="1"/>
          </p:cNvSpPr>
          <p:nvPr>
            <p:ph sz="half" idx="1"/>
          </p:nvPr>
        </p:nvSpPr>
        <p:spPr>
          <a:xfrm>
            <a:off x="453600" y="1871135"/>
            <a:ext cx="6456998" cy="4255346"/>
          </a:xfrm>
        </p:spPr>
        <p:txBody>
          <a:bodyPr>
            <a:normAutofit fontScale="92500" lnSpcReduction="10000"/>
          </a:bodyPr>
          <a:lstStyle/>
          <a:p>
            <a:r>
              <a:rPr lang="en-US" dirty="0"/>
              <a:t>Nuclear Siting Framework</a:t>
            </a:r>
          </a:p>
          <a:p>
            <a:pPr lvl="1"/>
            <a:r>
              <a:rPr lang="en-US" dirty="0"/>
              <a:t>Siting Considerations</a:t>
            </a:r>
          </a:p>
          <a:p>
            <a:pPr lvl="1"/>
            <a:r>
              <a:rPr lang="en-US" dirty="0"/>
              <a:t>Exemplary Siting Timeline and Budget</a:t>
            </a:r>
          </a:p>
          <a:p>
            <a:pPr lvl="1"/>
            <a:r>
              <a:rPr lang="en-US" dirty="0"/>
              <a:t>Siting examples</a:t>
            </a:r>
          </a:p>
          <a:p>
            <a:pPr marL="457200" lvl="1" indent="0">
              <a:buNone/>
            </a:pPr>
            <a:endParaRPr lang="en-US" dirty="0"/>
          </a:p>
          <a:p>
            <a:r>
              <a:rPr lang="en-US" dirty="0"/>
              <a:t>Siting Overview for Iowa</a:t>
            </a:r>
          </a:p>
          <a:p>
            <a:pPr lvl="1"/>
            <a:r>
              <a:rPr lang="en-US" dirty="0"/>
              <a:t>Technical Siting Overview</a:t>
            </a:r>
          </a:p>
          <a:p>
            <a:pPr lvl="1"/>
            <a:r>
              <a:rPr lang="en-US" dirty="0"/>
              <a:t>Non-Technical Siting Overview</a:t>
            </a:r>
          </a:p>
          <a:p>
            <a:pPr marL="457200" lvl="1" indent="0">
              <a:buNone/>
            </a:pPr>
            <a:endParaRPr lang="en-US" dirty="0"/>
          </a:p>
        </p:txBody>
      </p:sp>
      <p:pic>
        <p:nvPicPr>
          <p:cNvPr id="7" name="Picture 6">
            <a:extLst>
              <a:ext uri="{FF2B5EF4-FFF2-40B4-BE49-F238E27FC236}">
                <a16:creationId xmlns:a16="http://schemas.microsoft.com/office/drawing/2014/main" id="{C53FC15B-14F1-E431-AA5F-102FA80AE690}"/>
              </a:ext>
            </a:extLst>
          </p:cNvPr>
          <p:cNvPicPr>
            <a:picLocks noChangeAspect="1"/>
          </p:cNvPicPr>
          <p:nvPr/>
        </p:nvPicPr>
        <p:blipFill>
          <a:blip r:embed="rId2"/>
          <a:stretch>
            <a:fillRect/>
          </a:stretch>
        </p:blipFill>
        <p:spPr>
          <a:xfrm>
            <a:off x="6627378" y="2179481"/>
            <a:ext cx="4963802" cy="30805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7537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84554A-DF8D-F0A9-0AFB-33CB71CE11B9}"/>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2671BC13-D256-D7E5-5A90-BC597E615A35}"/>
              </a:ext>
            </a:extLst>
          </p:cNvPr>
          <p:cNvSpPr>
            <a:spLocks noGrp="1"/>
          </p:cNvSpPr>
          <p:nvPr>
            <p:ph sz="quarter" idx="11"/>
          </p:nvPr>
        </p:nvSpPr>
        <p:spPr>
          <a:xfrm>
            <a:off x="513140" y="1747880"/>
            <a:ext cx="5151037" cy="4293554"/>
          </a:xfrm>
        </p:spPr>
        <p:txBody>
          <a:bodyPr/>
          <a:lstStyle/>
          <a:p>
            <a:r>
              <a:rPr lang="en-US" dirty="0"/>
              <a:t>State laws</a:t>
            </a:r>
          </a:p>
          <a:p>
            <a:pPr lvl="1"/>
            <a:r>
              <a:rPr lang="en-US" dirty="0"/>
              <a:t>Assurance the state level permitting, environmental, e.g. are feasible</a:t>
            </a:r>
          </a:p>
          <a:p>
            <a:pPr lvl="1"/>
            <a:r>
              <a:rPr lang="en-US" dirty="0"/>
              <a:t>This task force, original exec order add level of state interest</a:t>
            </a:r>
          </a:p>
          <a:p>
            <a:r>
              <a:rPr lang="en-US" dirty="0"/>
              <a:t>County acceptance	</a:t>
            </a:r>
          </a:p>
          <a:p>
            <a:pPr lvl="1"/>
            <a:r>
              <a:rPr lang="en-US" dirty="0"/>
              <a:t>Local ordinances and zoning considerations</a:t>
            </a:r>
          </a:p>
          <a:p>
            <a:r>
              <a:rPr lang="en-US" dirty="0"/>
              <a:t>Public acceptance</a:t>
            </a:r>
          </a:p>
          <a:p>
            <a:pPr lvl="1"/>
            <a:r>
              <a:rPr lang="en-US" dirty="0"/>
              <a:t>(next slide)</a:t>
            </a:r>
          </a:p>
        </p:txBody>
      </p:sp>
      <p:sp>
        <p:nvSpPr>
          <p:cNvPr id="4" name="Title 3">
            <a:extLst>
              <a:ext uri="{FF2B5EF4-FFF2-40B4-BE49-F238E27FC236}">
                <a16:creationId xmlns:a16="http://schemas.microsoft.com/office/drawing/2014/main" id="{DBEC162C-8865-46B6-F6A3-C54D94977C1E}"/>
              </a:ext>
            </a:extLst>
          </p:cNvPr>
          <p:cNvSpPr>
            <a:spLocks noGrp="1"/>
          </p:cNvSpPr>
          <p:nvPr>
            <p:ph type="title"/>
          </p:nvPr>
        </p:nvSpPr>
        <p:spPr/>
        <p:txBody>
          <a:bodyPr/>
          <a:lstStyle/>
          <a:p>
            <a:r>
              <a:rPr lang="en-US" dirty="0"/>
              <a:t>Line-of-Sight to Permitting</a:t>
            </a:r>
          </a:p>
        </p:txBody>
      </p:sp>
      <p:pic>
        <p:nvPicPr>
          <p:cNvPr id="6" name="Picture 5">
            <a:extLst>
              <a:ext uri="{FF2B5EF4-FFF2-40B4-BE49-F238E27FC236}">
                <a16:creationId xmlns:a16="http://schemas.microsoft.com/office/drawing/2014/main" id="{890A115E-4408-1883-BE50-6B6581A52B33}"/>
              </a:ext>
            </a:extLst>
          </p:cNvPr>
          <p:cNvPicPr>
            <a:picLocks noChangeAspect="1"/>
          </p:cNvPicPr>
          <p:nvPr/>
        </p:nvPicPr>
        <p:blipFill>
          <a:blip r:embed="rId2"/>
          <a:srcRect l="7759" t="16672"/>
          <a:stretch>
            <a:fillRect/>
          </a:stretch>
        </p:blipFill>
        <p:spPr>
          <a:xfrm>
            <a:off x="5810079" y="2156053"/>
            <a:ext cx="5938699" cy="3630007"/>
          </a:xfrm>
          <a:prstGeom prst="rect">
            <a:avLst/>
          </a:prstGeom>
        </p:spPr>
      </p:pic>
      <p:sp>
        <p:nvSpPr>
          <p:cNvPr id="7" name="TextBox 6">
            <a:extLst>
              <a:ext uri="{FF2B5EF4-FFF2-40B4-BE49-F238E27FC236}">
                <a16:creationId xmlns:a16="http://schemas.microsoft.com/office/drawing/2014/main" id="{414B2410-D0FF-66E0-BCD4-02DCD1980ACD}"/>
              </a:ext>
            </a:extLst>
          </p:cNvPr>
          <p:cNvSpPr txBox="1"/>
          <p:nvPr/>
        </p:nvSpPr>
        <p:spPr>
          <a:xfrm>
            <a:off x="5731405" y="5808179"/>
            <a:ext cx="6096045" cy="276999"/>
          </a:xfrm>
          <a:prstGeom prst="rect">
            <a:avLst/>
          </a:prstGeom>
          <a:noFill/>
        </p:spPr>
        <p:txBody>
          <a:bodyPr wrap="square" rtlCol="0">
            <a:spAutoFit/>
          </a:bodyPr>
          <a:lstStyle/>
          <a:p>
            <a:r>
              <a:rPr lang="en-US" sz="1200" i="1" dirty="0"/>
              <a:t>Image source: University of Michigan NRIC STAND Tool</a:t>
            </a:r>
          </a:p>
        </p:txBody>
      </p:sp>
      <p:sp>
        <p:nvSpPr>
          <p:cNvPr id="8" name="TextBox 7">
            <a:extLst>
              <a:ext uri="{FF2B5EF4-FFF2-40B4-BE49-F238E27FC236}">
                <a16:creationId xmlns:a16="http://schemas.microsoft.com/office/drawing/2014/main" id="{105A354A-2FDE-1378-CB93-506BD92D400F}"/>
              </a:ext>
            </a:extLst>
          </p:cNvPr>
          <p:cNvSpPr txBox="1"/>
          <p:nvPr/>
        </p:nvSpPr>
        <p:spPr>
          <a:xfrm>
            <a:off x="6793617" y="1838473"/>
            <a:ext cx="3749048" cy="317580"/>
          </a:xfrm>
          <a:prstGeom prst="rect">
            <a:avLst/>
          </a:prstGeom>
          <a:noFill/>
        </p:spPr>
        <p:txBody>
          <a:bodyPr wrap="square" rtlCol="0">
            <a:spAutoFit/>
          </a:bodyPr>
          <a:lstStyle/>
          <a:p>
            <a:pPr algn="ctr"/>
            <a:r>
              <a:rPr lang="en-US" sz="1400" b="1" dirty="0"/>
              <a:t>Nuclear Restrictions</a:t>
            </a:r>
          </a:p>
        </p:txBody>
      </p:sp>
      <p:pic>
        <p:nvPicPr>
          <p:cNvPr id="9" name="Picture 8">
            <a:extLst>
              <a:ext uri="{FF2B5EF4-FFF2-40B4-BE49-F238E27FC236}">
                <a16:creationId xmlns:a16="http://schemas.microsoft.com/office/drawing/2014/main" id="{BAE3487F-2945-3AB3-C03E-E0BB7D700A3C}"/>
              </a:ext>
            </a:extLst>
          </p:cNvPr>
          <p:cNvPicPr>
            <a:picLocks noChangeAspect="1"/>
          </p:cNvPicPr>
          <p:nvPr/>
        </p:nvPicPr>
        <p:blipFill>
          <a:blip r:embed="rId2"/>
          <a:srcRect l="45109" t="9228" r="125" b="84413"/>
          <a:stretch>
            <a:fillRect/>
          </a:stretch>
        </p:blipFill>
        <p:spPr>
          <a:xfrm>
            <a:off x="8222857" y="5408949"/>
            <a:ext cx="3525921" cy="276999"/>
          </a:xfrm>
          <a:prstGeom prst="rect">
            <a:avLst/>
          </a:prstGeom>
        </p:spPr>
      </p:pic>
    </p:spTree>
    <p:extLst>
      <p:ext uri="{BB962C8B-B14F-4D97-AF65-F5344CB8AC3E}">
        <p14:creationId xmlns:p14="http://schemas.microsoft.com/office/powerpoint/2010/main" val="3184982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D19697-85A8-44CD-943D-B486B406C83E}"/>
              </a:ext>
            </a:extLst>
          </p:cNvPr>
          <p:cNvSpPr>
            <a:spLocks noGrp="1"/>
          </p:cNvSpPr>
          <p:nvPr>
            <p:ph type="body" sz="quarter" idx="12"/>
          </p:nvPr>
        </p:nvSpPr>
        <p:spPr>
          <a:xfrm>
            <a:off x="6095999" y="6010194"/>
            <a:ext cx="5583701" cy="212582"/>
          </a:xfrm>
        </p:spPr>
        <p:txBody>
          <a:bodyPr/>
          <a:lstStyle/>
          <a:p>
            <a:r>
              <a:rPr lang="en-US" dirty="0"/>
              <a:t>Source: University of Oklahoma Center for Risk and Resilience (data), DOE Stand tool (Image)</a:t>
            </a:r>
          </a:p>
        </p:txBody>
      </p:sp>
      <p:sp>
        <p:nvSpPr>
          <p:cNvPr id="3" name="Content Placeholder 2">
            <a:extLst>
              <a:ext uri="{FF2B5EF4-FFF2-40B4-BE49-F238E27FC236}">
                <a16:creationId xmlns:a16="http://schemas.microsoft.com/office/drawing/2014/main" id="{DCD43989-1451-4189-DF7F-FA6747CD14E7}"/>
              </a:ext>
            </a:extLst>
          </p:cNvPr>
          <p:cNvSpPr>
            <a:spLocks noGrp="1"/>
          </p:cNvSpPr>
          <p:nvPr>
            <p:ph sz="quarter" idx="11"/>
          </p:nvPr>
        </p:nvSpPr>
        <p:spPr>
          <a:xfrm>
            <a:off x="252508" y="1837456"/>
            <a:ext cx="5440163" cy="4269842"/>
          </a:xfrm>
        </p:spPr>
        <p:txBody>
          <a:bodyPr/>
          <a:lstStyle/>
          <a:p>
            <a:r>
              <a:rPr lang="en-US" sz="2400" dirty="0"/>
              <a:t>Public Acceptance</a:t>
            </a:r>
          </a:p>
          <a:p>
            <a:pPr lvl="1"/>
            <a:r>
              <a:rPr lang="en-US" sz="2400" dirty="0"/>
              <a:t>Dated data (2011-2021), other sources now list U.S. average acceptance at 65-72%</a:t>
            </a:r>
          </a:p>
          <a:p>
            <a:pPr lvl="1"/>
            <a:r>
              <a:rPr lang="en-US" sz="2400" dirty="0"/>
              <a:t>Range of measured nuclear sentiment is not strongly related to geography.</a:t>
            </a:r>
          </a:p>
          <a:p>
            <a:pPr lvl="1"/>
            <a:r>
              <a:rPr lang="en-US" sz="2400" dirty="0"/>
              <a:t>Proximity to NPPs is correlated with positive sentiment, nationally.</a:t>
            </a:r>
          </a:p>
          <a:p>
            <a:pPr lvl="1"/>
            <a:r>
              <a:rPr lang="en-US" sz="2400" dirty="0"/>
              <a:t>Education perceived by many experts as major barrier.  </a:t>
            </a:r>
          </a:p>
        </p:txBody>
      </p:sp>
      <p:sp>
        <p:nvSpPr>
          <p:cNvPr id="4" name="Title 3">
            <a:extLst>
              <a:ext uri="{FF2B5EF4-FFF2-40B4-BE49-F238E27FC236}">
                <a16:creationId xmlns:a16="http://schemas.microsoft.com/office/drawing/2014/main" id="{8851C1DE-D108-1FF0-4695-82C8ACF5A809}"/>
              </a:ext>
            </a:extLst>
          </p:cNvPr>
          <p:cNvSpPr>
            <a:spLocks noGrp="1"/>
          </p:cNvSpPr>
          <p:nvPr>
            <p:ph type="title"/>
          </p:nvPr>
        </p:nvSpPr>
        <p:spPr/>
        <p:txBody>
          <a:bodyPr/>
          <a:lstStyle/>
          <a:p>
            <a:r>
              <a:rPr lang="en-US" dirty="0"/>
              <a:t>Line-of-site to Permitting</a:t>
            </a:r>
          </a:p>
        </p:txBody>
      </p:sp>
      <p:pic>
        <p:nvPicPr>
          <p:cNvPr id="6" name="Picture 5">
            <a:extLst>
              <a:ext uri="{FF2B5EF4-FFF2-40B4-BE49-F238E27FC236}">
                <a16:creationId xmlns:a16="http://schemas.microsoft.com/office/drawing/2014/main" id="{3FA41875-E5C5-E1FD-02CE-8845F9F41941}"/>
              </a:ext>
            </a:extLst>
          </p:cNvPr>
          <p:cNvPicPr>
            <a:picLocks noChangeAspect="1"/>
          </p:cNvPicPr>
          <p:nvPr/>
        </p:nvPicPr>
        <p:blipFill>
          <a:blip r:embed="rId2"/>
          <a:srcRect l="9218" t="11076"/>
          <a:stretch>
            <a:fillRect/>
          </a:stretch>
        </p:blipFill>
        <p:spPr>
          <a:xfrm>
            <a:off x="5692671" y="1740352"/>
            <a:ext cx="6499329" cy="4269842"/>
          </a:xfrm>
          <a:prstGeom prst="rect">
            <a:avLst/>
          </a:prstGeom>
        </p:spPr>
      </p:pic>
      <p:sp>
        <p:nvSpPr>
          <p:cNvPr id="7" name="TextBox 6">
            <a:extLst>
              <a:ext uri="{FF2B5EF4-FFF2-40B4-BE49-F238E27FC236}">
                <a16:creationId xmlns:a16="http://schemas.microsoft.com/office/drawing/2014/main" id="{D9EB31AC-4970-B965-D56F-05C1108F5CA3}"/>
              </a:ext>
            </a:extLst>
          </p:cNvPr>
          <p:cNvSpPr txBox="1"/>
          <p:nvPr/>
        </p:nvSpPr>
        <p:spPr>
          <a:xfrm>
            <a:off x="6238699" y="1924280"/>
            <a:ext cx="3749048" cy="317580"/>
          </a:xfrm>
          <a:prstGeom prst="rect">
            <a:avLst/>
          </a:prstGeom>
          <a:noFill/>
        </p:spPr>
        <p:txBody>
          <a:bodyPr wrap="square" rtlCol="0">
            <a:spAutoFit/>
          </a:bodyPr>
          <a:lstStyle/>
          <a:p>
            <a:pPr algn="ctr"/>
            <a:r>
              <a:rPr lang="en-US" sz="1400" b="1" dirty="0"/>
              <a:t>Nuclear Sentiment</a:t>
            </a:r>
          </a:p>
        </p:txBody>
      </p:sp>
    </p:spTree>
    <p:extLst>
      <p:ext uri="{BB962C8B-B14F-4D97-AF65-F5344CB8AC3E}">
        <p14:creationId xmlns:p14="http://schemas.microsoft.com/office/powerpoint/2010/main" val="3812300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DD77ECF-B747-DC31-C9D9-887819FF9C16}"/>
              </a:ext>
            </a:extLst>
          </p:cNvPr>
          <p:cNvSpPr>
            <a:spLocks noGrp="1"/>
          </p:cNvSpPr>
          <p:nvPr>
            <p:ph type="body" sz="quarter" idx="12"/>
          </p:nvPr>
        </p:nvSpPr>
        <p:spPr>
          <a:xfrm>
            <a:off x="9412482" y="5387826"/>
            <a:ext cx="2413759" cy="397983"/>
          </a:xfrm>
        </p:spPr>
        <p:txBody>
          <a:bodyPr/>
          <a:lstStyle/>
          <a:p>
            <a:r>
              <a:rPr lang="en-US" dirty="0"/>
              <a:t>Source: Berkley Lab: Seel, et al. Berkely Lab.  </a:t>
            </a:r>
            <a:r>
              <a:rPr lang="en-US" dirty="0">
                <a:hlinkClick r:id="rId2"/>
              </a:rPr>
              <a:t>Interconnection Cost briefing, June 2023.</a:t>
            </a:r>
            <a:endParaRPr lang="en-US" dirty="0"/>
          </a:p>
        </p:txBody>
      </p:sp>
      <p:sp>
        <p:nvSpPr>
          <p:cNvPr id="3" name="Content Placeholder 2">
            <a:extLst>
              <a:ext uri="{FF2B5EF4-FFF2-40B4-BE49-F238E27FC236}">
                <a16:creationId xmlns:a16="http://schemas.microsoft.com/office/drawing/2014/main" id="{CABB980E-5157-DC9A-BA56-4D7043B0586A}"/>
              </a:ext>
            </a:extLst>
          </p:cNvPr>
          <p:cNvSpPr>
            <a:spLocks noGrp="1"/>
          </p:cNvSpPr>
          <p:nvPr>
            <p:ph sz="quarter" idx="11"/>
          </p:nvPr>
        </p:nvSpPr>
        <p:spPr>
          <a:xfrm>
            <a:off x="365759" y="1640346"/>
            <a:ext cx="5876781" cy="4431258"/>
          </a:xfrm>
        </p:spPr>
        <p:txBody>
          <a:bodyPr/>
          <a:lstStyle/>
          <a:p>
            <a:r>
              <a:rPr lang="en-US" dirty="0"/>
              <a:t>Interconnection Costs</a:t>
            </a:r>
          </a:p>
          <a:p>
            <a:pPr lvl="1"/>
            <a:r>
              <a:rPr lang="en-US" dirty="0"/>
              <a:t>Interconnection costs can vary widely by site and by study period.</a:t>
            </a:r>
          </a:p>
          <a:p>
            <a:pPr lvl="1"/>
            <a:r>
              <a:rPr lang="en-US" dirty="0"/>
              <a:t>Prediction is difficult, due to ever-changing transmission system and inclusion of other projects</a:t>
            </a:r>
          </a:p>
          <a:p>
            <a:pPr lvl="1"/>
            <a:r>
              <a:rPr lang="en-US" dirty="0"/>
              <a:t>MISO has committed to getting to a one-year-long interconnection study time by 2028 (per FERC 2023 compliance filing).  This change will increase certainty but it may not reduce cost.  </a:t>
            </a:r>
          </a:p>
          <a:p>
            <a:pPr lvl="1"/>
            <a:r>
              <a:rPr lang="en-US" dirty="0"/>
              <a:t>MISO has relatively low interconnection costs, all considered. </a:t>
            </a:r>
          </a:p>
        </p:txBody>
      </p:sp>
      <p:sp>
        <p:nvSpPr>
          <p:cNvPr id="2" name="Title 1">
            <a:extLst>
              <a:ext uri="{FF2B5EF4-FFF2-40B4-BE49-F238E27FC236}">
                <a16:creationId xmlns:a16="http://schemas.microsoft.com/office/drawing/2014/main" id="{8D03F725-0984-410F-17D9-E2EBF599A78C}"/>
              </a:ext>
            </a:extLst>
          </p:cNvPr>
          <p:cNvSpPr>
            <a:spLocks noGrp="1"/>
          </p:cNvSpPr>
          <p:nvPr>
            <p:ph type="title"/>
          </p:nvPr>
        </p:nvSpPr>
        <p:spPr/>
        <p:txBody>
          <a:bodyPr/>
          <a:lstStyle/>
          <a:p>
            <a:r>
              <a:rPr lang="en-US" dirty="0"/>
              <a:t>Economic Considerations in Iowa</a:t>
            </a:r>
          </a:p>
        </p:txBody>
      </p:sp>
      <p:pic>
        <p:nvPicPr>
          <p:cNvPr id="9" name="Picture 8">
            <a:extLst>
              <a:ext uri="{FF2B5EF4-FFF2-40B4-BE49-F238E27FC236}">
                <a16:creationId xmlns:a16="http://schemas.microsoft.com/office/drawing/2014/main" id="{B7BD2BDF-52E3-BA61-C12E-76ABE9649963}"/>
              </a:ext>
            </a:extLst>
          </p:cNvPr>
          <p:cNvPicPr>
            <a:picLocks noChangeAspect="1"/>
          </p:cNvPicPr>
          <p:nvPr/>
        </p:nvPicPr>
        <p:blipFill>
          <a:blip r:embed="rId3"/>
          <a:srcRect t="18928"/>
          <a:stretch>
            <a:fillRect/>
          </a:stretch>
        </p:blipFill>
        <p:spPr>
          <a:xfrm>
            <a:off x="6242540" y="1958272"/>
            <a:ext cx="5791201" cy="3030735"/>
          </a:xfrm>
          <a:prstGeom prst="rect">
            <a:avLst/>
          </a:prstGeom>
        </p:spPr>
      </p:pic>
      <p:pic>
        <p:nvPicPr>
          <p:cNvPr id="11" name="Picture 10">
            <a:extLst>
              <a:ext uri="{FF2B5EF4-FFF2-40B4-BE49-F238E27FC236}">
                <a16:creationId xmlns:a16="http://schemas.microsoft.com/office/drawing/2014/main" id="{8CE22E1D-44D1-B07C-9AF4-EE91BA38F424}"/>
              </a:ext>
            </a:extLst>
          </p:cNvPr>
          <p:cNvPicPr>
            <a:picLocks noChangeAspect="1"/>
          </p:cNvPicPr>
          <p:nvPr/>
        </p:nvPicPr>
        <p:blipFill>
          <a:blip r:embed="rId4"/>
          <a:stretch>
            <a:fillRect/>
          </a:stretch>
        </p:blipFill>
        <p:spPr>
          <a:xfrm>
            <a:off x="6724381" y="5016190"/>
            <a:ext cx="2413759" cy="1141257"/>
          </a:xfrm>
          <a:prstGeom prst="rect">
            <a:avLst/>
          </a:prstGeom>
        </p:spPr>
      </p:pic>
      <p:sp>
        <p:nvSpPr>
          <p:cNvPr id="12" name="TextBox 11">
            <a:extLst>
              <a:ext uri="{FF2B5EF4-FFF2-40B4-BE49-F238E27FC236}">
                <a16:creationId xmlns:a16="http://schemas.microsoft.com/office/drawing/2014/main" id="{679E245F-293B-8139-D12D-82C7CC693105}"/>
              </a:ext>
            </a:extLst>
          </p:cNvPr>
          <p:cNvSpPr txBox="1"/>
          <p:nvPr/>
        </p:nvSpPr>
        <p:spPr>
          <a:xfrm>
            <a:off x="6425138" y="1640346"/>
            <a:ext cx="5426004" cy="307777"/>
          </a:xfrm>
          <a:prstGeom prst="rect">
            <a:avLst/>
          </a:prstGeom>
          <a:noFill/>
        </p:spPr>
        <p:txBody>
          <a:bodyPr wrap="square" rtlCol="0">
            <a:spAutoFit/>
          </a:bodyPr>
          <a:lstStyle/>
          <a:p>
            <a:pPr algn="ctr"/>
            <a:r>
              <a:rPr lang="en-US" sz="1400" b="1" dirty="0"/>
              <a:t>Interconnection Costs by Request Status (2023)</a:t>
            </a:r>
          </a:p>
        </p:txBody>
      </p:sp>
    </p:spTree>
    <p:extLst>
      <p:ext uri="{BB962C8B-B14F-4D97-AF65-F5344CB8AC3E}">
        <p14:creationId xmlns:p14="http://schemas.microsoft.com/office/powerpoint/2010/main" val="2450747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95075-064A-966D-C783-FB53D2F8A66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6090A01-2E82-1D6C-E505-6E07D7F74702}"/>
              </a:ext>
            </a:extLst>
          </p:cNvPr>
          <p:cNvSpPr>
            <a:spLocks noGrp="1"/>
          </p:cNvSpPr>
          <p:nvPr>
            <p:ph type="body" sz="quarter" idx="12"/>
          </p:nvPr>
        </p:nvSpPr>
        <p:spPr>
          <a:xfrm>
            <a:off x="6464695" y="5726973"/>
            <a:ext cx="5214165" cy="157188"/>
          </a:xfrm>
        </p:spPr>
        <p:txBody>
          <a:bodyPr/>
          <a:lstStyle/>
          <a:p>
            <a:r>
              <a:rPr lang="en-US" sz="1000" dirty="0">
                <a:hlinkClick r:id="rId2"/>
              </a:rPr>
              <a:t>Miso 2025-2026 Planning Resource Auction</a:t>
            </a:r>
          </a:p>
          <a:p>
            <a:endParaRPr lang="en-US" dirty="0"/>
          </a:p>
        </p:txBody>
      </p:sp>
      <p:sp>
        <p:nvSpPr>
          <p:cNvPr id="3" name="Content Placeholder 2">
            <a:extLst>
              <a:ext uri="{FF2B5EF4-FFF2-40B4-BE49-F238E27FC236}">
                <a16:creationId xmlns:a16="http://schemas.microsoft.com/office/drawing/2014/main" id="{0846AE90-68D8-2DD2-6A5C-339286162D1F}"/>
              </a:ext>
            </a:extLst>
          </p:cNvPr>
          <p:cNvSpPr>
            <a:spLocks noGrp="1"/>
          </p:cNvSpPr>
          <p:nvPr>
            <p:ph sz="quarter" idx="11"/>
          </p:nvPr>
        </p:nvSpPr>
        <p:spPr>
          <a:xfrm>
            <a:off x="513140" y="1966365"/>
            <a:ext cx="5895751" cy="4075068"/>
          </a:xfrm>
        </p:spPr>
        <p:txBody>
          <a:bodyPr/>
          <a:lstStyle/>
          <a:p>
            <a:r>
              <a:rPr lang="en-US" dirty="0"/>
              <a:t>Local value of Power</a:t>
            </a:r>
          </a:p>
          <a:p>
            <a:pPr lvl="1"/>
            <a:r>
              <a:rPr lang="en-US" dirty="0"/>
              <a:t>Need for power (constraints)</a:t>
            </a:r>
          </a:p>
          <a:p>
            <a:pPr lvl="2"/>
            <a:r>
              <a:rPr lang="en-US" dirty="0"/>
              <a:t>Increasing Demand</a:t>
            </a:r>
          </a:p>
          <a:p>
            <a:pPr lvl="2"/>
            <a:r>
              <a:rPr lang="en-US" dirty="0"/>
              <a:t>Retirements</a:t>
            </a:r>
          </a:p>
          <a:p>
            <a:pPr lvl="1"/>
            <a:r>
              <a:rPr lang="en-US" dirty="0"/>
              <a:t>Value of energy and capacity locally/regionally</a:t>
            </a:r>
          </a:p>
          <a:p>
            <a:pPr lvl="2"/>
            <a:r>
              <a:rPr lang="en-US" dirty="0"/>
              <a:t>Tight, and tightening capacity market throughout MISO region indicates growing capacity value</a:t>
            </a:r>
          </a:p>
          <a:p>
            <a:pPr lvl="2"/>
            <a:r>
              <a:rPr lang="en-US" dirty="0"/>
              <a:t>Lowering accreditation of wind capacity value is driving need and demand in Iowa</a:t>
            </a:r>
          </a:p>
          <a:p>
            <a:pPr lvl="1"/>
            <a:r>
              <a:rPr lang="en-US" dirty="0"/>
              <a:t>Desirability of site for new power user</a:t>
            </a:r>
          </a:p>
        </p:txBody>
      </p:sp>
      <p:sp>
        <p:nvSpPr>
          <p:cNvPr id="2" name="Title 1">
            <a:extLst>
              <a:ext uri="{FF2B5EF4-FFF2-40B4-BE49-F238E27FC236}">
                <a16:creationId xmlns:a16="http://schemas.microsoft.com/office/drawing/2014/main" id="{03C1A602-DD18-5855-0A7B-6DB5B96DBB66}"/>
              </a:ext>
            </a:extLst>
          </p:cNvPr>
          <p:cNvSpPr>
            <a:spLocks noGrp="1"/>
          </p:cNvSpPr>
          <p:nvPr>
            <p:ph type="title"/>
          </p:nvPr>
        </p:nvSpPr>
        <p:spPr/>
        <p:txBody>
          <a:bodyPr/>
          <a:lstStyle/>
          <a:p>
            <a:r>
              <a:rPr lang="en-US" dirty="0"/>
              <a:t>Economic Considerations in Iowa (cont.)</a:t>
            </a:r>
          </a:p>
        </p:txBody>
      </p:sp>
      <p:pic>
        <p:nvPicPr>
          <p:cNvPr id="6" name="Picture 5">
            <a:extLst>
              <a:ext uri="{FF2B5EF4-FFF2-40B4-BE49-F238E27FC236}">
                <a16:creationId xmlns:a16="http://schemas.microsoft.com/office/drawing/2014/main" id="{CE9941A6-62CE-24B1-B4FB-1513AAC52364}"/>
              </a:ext>
            </a:extLst>
          </p:cNvPr>
          <p:cNvPicPr>
            <a:picLocks noChangeAspect="1"/>
          </p:cNvPicPr>
          <p:nvPr/>
        </p:nvPicPr>
        <p:blipFill>
          <a:blip r:embed="rId3"/>
          <a:srcRect r="16877"/>
          <a:stretch>
            <a:fillRect/>
          </a:stretch>
        </p:blipFill>
        <p:spPr>
          <a:xfrm>
            <a:off x="6408891" y="2173942"/>
            <a:ext cx="5478252" cy="3163987"/>
          </a:xfrm>
          <a:prstGeom prst="rect">
            <a:avLst/>
          </a:prstGeom>
        </p:spPr>
      </p:pic>
    </p:spTree>
    <p:extLst>
      <p:ext uri="{BB962C8B-B14F-4D97-AF65-F5344CB8AC3E}">
        <p14:creationId xmlns:p14="http://schemas.microsoft.com/office/powerpoint/2010/main" val="3591866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650AD-067C-F31F-3924-25FF9447E26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37AFA55-C233-B970-0816-DB7A8D800D71}"/>
              </a:ext>
            </a:extLst>
          </p:cNvPr>
          <p:cNvSpPr>
            <a:spLocks noGrp="1"/>
          </p:cNvSpPr>
          <p:nvPr>
            <p:ph type="body" sz="quarter" idx="12"/>
          </p:nvPr>
        </p:nvSpPr>
        <p:spPr>
          <a:xfrm>
            <a:off x="7396487" y="5462890"/>
            <a:ext cx="4073188" cy="190985"/>
          </a:xfrm>
        </p:spPr>
        <p:txBody>
          <a:bodyPr/>
          <a:lstStyle/>
          <a:p>
            <a:r>
              <a:rPr lang="en-US" dirty="0"/>
              <a:t>Cushman Wakefield.  </a:t>
            </a:r>
            <a:r>
              <a:rPr lang="en-US" dirty="0">
                <a:hlinkClick r:id="rId2"/>
              </a:rPr>
              <a:t>Industrial Construction Cost Guide</a:t>
            </a:r>
            <a:endParaRPr lang="en-US" dirty="0"/>
          </a:p>
        </p:txBody>
      </p:sp>
      <p:sp>
        <p:nvSpPr>
          <p:cNvPr id="3" name="Content Placeholder 2">
            <a:extLst>
              <a:ext uri="{FF2B5EF4-FFF2-40B4-BE49-F238E27FC236}">
                <a16:creationId xmlns:a16="http://schemas.microsoft.com/office/drawing/2014/main" id="{4A2C540D-6A34-5233-BCF6-E1B8557CE873}"/>
              </a:ext>
            </a:extLst>
          </p:cNvPr>
          <p:cNvSpPr>
            <a:spLocks noGrp="1"/>
          </p:cNvSpPr>
          <p:nvPr>
            <p:ph sz="quarter" idx="11"/>
          </p:nvPr>
        </p:nvSpPr>
        <p:spPr>
          <a:xfrm>
            <a:off x="283222" y="1788339"/>
            <a:ext cx="7197079" cy="4366383"/>
          </a:xfrm>
        </p:spPr>
        <p:txBody>
          <a:bodyPr/>
          <a:lstStyle/>
          <a:p>
            <a:r>
              <a:rPr lang="en-US" dirty="0"/>
              <a:t>Construction and Operational Costs</a:t>
            </a:r>
          </a:p>
          <a:p>
            <a:pPr lvl="1"/>
            <a:r>
              <a:rPr lang="en-US" dirty="0"/>
              <a:t>Materials and construction costs of region</a:t>
            </a:r>
          </a:p>
          <a:p>
            <a:pPr lvl="1"/>
            <a:r>
              <a:rPr lang="en-US" dirty="0"/>
              <a:t>Workforce availability today and pipeline potential</a:t>
            </a:r>
          </a:p>
          <a:p>
            <a:pPr lvl="1"/>
            <a:r>
              <a:rPr lang="en-US" dirty="0"/>
              <a:t>Supply chain availability and potential</a:t>
            </a:r>
          </a:p>
          <a:p>
            <a:pPr lvl="1"/>
            <a:r>
              <a:rPr lang="en-US" dirty="0"/>
              <a:t>Analysis more specific to a technology and site may give further insights to this topic.</a:t>
            </a:r>
          </a:p>
          <a:p>
            <a:pPr lvl="2"/>
            <a:r>
              <a:rPr lang="en-US" dirty="0"/>
              <a:t>Proximity to rail or waterways</a:t>
            </a:r>
          </a:p>
          <a:p>
            <a:pPr lvl="2"/>
            <a:r>
              <a:rPr lang="en-US" dirty="0"/>
              <a:t>Proximity to materials or goods</a:t>
            </a:r>
          </a:p>
          <a:p>
            <a:r>
              <a:rPr lang="en-US" dirty="0"/>
              <a:t>Energy Communities, as defined by IRA are still highly favored</a:t>
            </a:r>
          </a:p>
          <a:p>
            <a:pPr lvl="1"/>
            <a:r>
              <a:rPr lang="en-US" dirty="0"/>
              <a:t>10% adder for the Investment tax credit</a:t>
            </a:r>
          </a:p>
          <a:p>
            <a:pPr lvl="1"/>
            <a:r>
              <a:rPr lang="en-US" sz="1600" i="1" dirty="0">
                <a:solidFill>
                  <a:schemeClr val="tx1"/>
                </a:solidFill>
              </a:rPr>
              <a:t>See: Department of Energy. </a:t>
            </a:r>
            <a:r>
              <a:rPr lang="en-US" sz="1600" i="1" dirty="0">
                <a:solidFill>
                  <a:schemeClr val="tx1"/>
                </a:solidFill>
                <a:hlinkClick r:id="rId3">
                  <a:extLst>
                    <a:ext uri="{A12FA001-AC4F-418D-AE19-62706E023703}">
                      <ahyp:hlinkClr xmlns:ahyp="http://schemas.microsoft.com/office/drawing/2018/hyperlinkcolor" val="tx"/>
                    </a:ext>
                  </a:extLst>
                </a:hlinkClick>
              </a:rPr>
              <a:t>Energy Community Tax Credit Bonus Portal</a:t>
            </a:r>
            <a:r>
              <a:rPr lang="en-US" sz="1600" i="1" dirty="0">
                <a:solidFill>
                  <a:schemeClr val="tx1"/>
                </a:solidFill>
              </a:rPr>
              <a:t>. </a:t>
            </a:r>
          </a:p>
          <a:p>
            <a:pPr lvl="1"/>
            <a:endParaRPr lang="en-US" dirty="0"/>
          </a:p>
        </p:txBody>
      </p:sp>
      <p:sp>
        <p:nvSpPr>
          <p:cNvPr id="2" name="Title 1">
            <a:extLst>
              <a:ext uri="{FF2B5EF4-FFF2-40B4-BE49-F238E27FC236}">
                <a16:creationId xmlns:a16="http://schemas.microsoft.com/office/drawing/2014/main" id="{806626CF-B37D-DEDC-5215-C07607AF32ED}"/>
              </a:ext>
            </a:extLst>
          </p:cNvPr>
          <p:cNvSpPr>
            <a:spLocks noGrp="1"/>
          </p:cNvSpPr>
          <p:nvPr>
            <p:ph type="title"/>
          </p:nvPr>
        </p:nvSpPr>
        <p:spPr/>
        <p:txBody>
          <a:bodyPr/>
          <a:lstStyle/>
          <a:p>
            <a:r>
              <a:rPr lang="en-US" dirty="0"/>
              <a:t>Economic Considerations in Iowa (cont.)</a:t>
            </a:r>
          </a:p>
        </p:txBody>
      </p:sp>
      <p:pic>
        <p:nvPicPr>
          <p:cNvPr id="6" name="Picture 5">
            <a:extLst>
              <a:ext uri="{FF2B5EF4-FFF2-40B4-BE49-F238E27FC236}">
                <a16:creationId xmlns:a16="http://schemas.microsoft.com/office/drawing/2014/main" id="{DB753170-8A61-5373-F91E-6C52B88E9B89}"/>
              </a:ext>
            </a:extLst>
          </p:cNvPr>
          <p:cNvPicPr>
            <a:picLocks noChangeAspect="1"/>
          </p:cNvPicPr>
          <p:nvPr/>
        </p:nvPicPr>
        <p:blipFill>
          <a:blip r:embed="rId4"/>
          <a:srcRect l="26531" r="33618"/>
          <a:stretch>
            <a:fillRect/>
          </a:stretch>
        </p:blipFill>
        <p:spPr>
          <a:xfrm>
            <a:off x="7480301" y="2108827"/>
            <a:ext cx="3989374" cy="3219474"/>
          </a:xfrm>
          <a:prstGeom prst="rect">
            <a:avLst/>
          </a:prstGeom>
        </p:spPr>
      </p:pic>
      <p:pic>
        <p:nvPicPr>
          <p:cNvPr id="7" name="Picture 6">
            <a:extLst>
              <a:ext uri="{FF2B5EF4-FFF2-40B4-BE49-F238E27FC236}">
                <a16:creationId xmlns:a16="http://schemas.microsoft.com/office/drawing/2014/main" id="{13336EF1-868D-CDC9-C3FE-C6536C394101}"/>
              </a:ext>
            </a:extLst>
          </p:cNvPr>
          <p:cNvPicPr>
            <a:picLocks noChangeAspect="1"/>
          </p:cNvPicPr>
          <p:nvPr/>
        </p:nvPicPr>
        <p:blipFill>
          <a:blip r:embed="rId4"/>
          <a:srcRect l="77793" t="36029" b="26269"/>
          <a:stretch>
            <a:fillRect/>
          </a:stretch>
        </p:blipFill>
        <p:spPr>
          <a:xfrm>
            <a:off x="10144779" y="2138744"/>
            <a:ext cx="1324896" cy="723385"/>
          </a:xfrm>
          <a:prstGeom prst="rect">
            <a:avLst/>
          </a:prstGeom>
        </p:spPr>
      </p:pic>
      <p:sp>
        <p:nvSpPr>
          <p:cNvPr id="8" name="TextBox 7">
            <a:extLst>
              <a:ext uri="{FF2B5EF4-FFF2-40B4-BE49-F238E27FC236}">
                <a16:creationId xmlns:a16="http://schemas.microsoft.com/office/drawing/2014/main" id="{F7B56A0B-54EC-0491-5D02-2D1F4AAE1891}"/>
              </a:ext>
            </a:extLst>
          </p:cNvPr>
          <p:cNvSpPr txBox="1"/>
          <p:nvPr/>
        </p:nvSpPr>
        <p:spPr>
          <a:xfrm>
            <a:off x="7815766" y="2338909"/>
            <a:ext cx="2241848" cy="523220"/>
          </a:xfrm>
          <a:prstGeom prst="rect">
            <a:avLst/>
          </a:prstGeom>
          <a:noFill/>
        </p:spPr>
        <p:txBody>
          <a:bodyPr wrap="square" rtlCol="0">
            <a:spAutoFit/>
          </a:bodyPr>
          <a:lstStyle/>
          <a:p>
            <a:pPr algn="ctr"/>
            <a:r>
              <a:rPr lang="en-US" sz="1400" b="1" dirty="0"/>
              <a:t>Industrial Construction Costs, Large Projects</a:t>
            </a:r>
          </a:p>
        </p:txBody>
      </p:sp>
      <p:sp>
        <p:nvSpPr>
          <p:cNvPr id="9" name="Text Placeholder 1">
            <a:extLst>
              <a:ext uri="{FF2B5EF4-FFF2-40B4-BE49-F238E27FC236}">
                <a16:creationId xmlns:a16="http://schemas.microsoft.com/office/drawing/2014/main" id="{FEECA2B6-A687-BC07-11A2-07A1241CB29D}"/>
              </a:ext>
            </a:extLst>
          </p:cNvPr>
          <p:cNvSpPr txBox="1">
            <a:spLocks/>
          </p:cNvSpPr>
          <p:nvPr/>
        </p:nvSpPr>
        <p:spPr>
          <a:xfrm>
            <a:off x="6844292" y="5462890"/>
            <a:ext cx="5261392" cy="420021"/>
          </a:xfrm>
          <a:prstGeom prst="rect">
            <a:avLst/>
          </a:prstGeom>
        </p:spPr>
        <p:txBody>
          <a:bodyPr/>
          <a:lstStyle>
            <a:lvl1pPr marL="228600" indent="-228600" algn="l" defTabSz="914400" rtl="0" eaLnBrk="1" latinLnBrk="0" hangingPunct="1">
              <a:lnSpc>
                <a:spcPct val="90000"/>
              </a:lnSpc>
              <a:spcBef>
                <a:spcPts val="1000"/>
              </a:spcBef>
              <a:buClr>
                <a:srgbClr val="8CC63F"/>
              </a:buClr>
              <a:buFont typeface="Arial" panose="020B0604020202020204" pitchFamily="34" charset="0"/>
              <a:buChar char="•"/>
              <a:defRPr sz="3200" kern="1200">
                <a:solidFill>
                  <a:srgbClr val="005D9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5D93"/>
              </a:buClr>
              <a:buFont typeface="Courier New" panose="02070309020205020404" pitchFamily="49" charset="0"/>
              <a:buChar char="o"/>
              <a:defRPr sz="2800" kern="1200">
                <a:solidFill>
                  <a:srgbClr val="005D9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CC63F"/>
              </a:buClr>
              <a:buFont typeface="Arial" panose="020B0604020202020204" pitchFamily="34" charset="0"/>
              <a:buChar char="•"/>
              <a:defRPr sz="2400" kern="1200">
                <a:solidFill>
                  <a:srgbClr val="005D9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D93"/>
              </a:buClr>
              <a:buFont typeface="Courier New" panose="02070309020205020404" pitchFamily="49" charset="0"/>
              <a:buChar char="o"/>
              <a:defRPr sz="2000" kern="1200">
                <a:solidFill>
                  <a:srgbClr val="005D9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8CC63F"/>
              </a:buClr>
              <a:buFont typeface="Wingdings" pitchFamily="2" charset="2"/>
              <a:buChar char="§"/>
              <a:defRPr sz="1600" kern="1200">
                <a:solidFill>
                  <a:srgbClr val="005D9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000" i="1" dirty="0">
              <a:solidFill>
                <a:schemeClr val="accent2">
                  <a:lumMod val="75000"/>
                </a:schemeClr>
              </a:solidFill>
            </a:endParaRPr>
          </a:p>
        </p:txBody>
      </p:sp>
    </p:spTree>
    <p:extLst>
      <p:ext uri="{BB962C8B-B14F-4D97-AF65-F5344CB8AC3E}">
        <p14:creationId xmlns:p14="http://schemas.microsoft.com/office/powerpoint/2010/main" val="1840472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63B2A-CD78-E7BB-4DF2-07CE2ECAAB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6B72C7-4EA9-8A38-0A6B-E99F8FF54F86}"/>
              </a:ext>
            </a:extLst>
          </p:cNvPr>
          <p:cNvSpPr>
            <a:spLocks noGrp="1"/>
          </p:cNvSpPr>
          <p:nvPr>
            <p:ph type="ctrTitle"/>
          </p:nvPr>
        </p:nvSpPr>
        <p:spPr/>
        <p:txBody>
          <a:bodyPr/>
          <a:lstStyle/>
          <a:p>
            <a:pPr algn="ctr"/>
            <a:r>
              <a:rPr lang="en-US" sz="4400" dirty="0"/>
              <a:t>State Siting Work</a:t>
            </a:r>
          </a:p>
        </p:txBody>
      </p:sp>
    </p:spTree>
    <p:extLst>
      <p:ext uri="{BB962C8B-B14F-4D97-AF65-F5344CB8AC3E}">
        <p14:creationId xmlns:p14="http://schemas.microsoft.com/office/powerpoint/2010/main" val="3421591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3D58D-4A1F-2090-AAC8-F7AED2EB6B07}"/>
              </a:ext>
            </a:extLst>
          </p:cNvPr>
          <p:cNvSpPr>
            <a:spLocks noGrp="1"/>
          </p:cNvSpPr>
          <p:nvPr>
            <p:ph type="title"/>
          </p:nvPr>
        </p:nvSpPr>
        <p:spPr/>
        <p:txBody>
          <a:bodyPr>
            <a:normAutofit/>
          </a:bodyPr>
          <a:lstStyle/>
          <a:p>
            <a:r>
              <a:rPr lang="en-US" sz="3200" dirty="0"/>
              <a:t>State siting studies</a:t>
            </a:r>
          </a:p>
        </p:txBody>
      </p:sp>
      <p:sp>
        <p:nvSpPr>
          <p:cNvPr id="3" name="Content Placeholder 2">
            <a:extLst>
              <a:ext uri="{FF2B5EF4-FFF2-40B4-BE49-F238E27FC236}">
                <a16:creationId xmlns:a16="http://schemas.microsoft.com/office/drawing/2014/main" id="{2B2C3C17-184D-C8E7-BDA8-6321600775AF}"/>
              </a:ext>
            </a:extLst>
          </p:cNvPr>
          <p:cNvSpPr>
            <a:spLocks noGrp="1"/>
          </p:cNvSpPr>
          <p:nvPr>
            <p:ph sz="half" idx="1"/>
          </p:nvPr>
        </p:nvSpPr>
        <p:spPr>
          <a:xfrm>
            <a:off x="404602" y="1871135"/>
            <a:ext cx="11256021" cy="4255346"/>
          </a:xfrm>
        </p:spPr>
        <p:txBody>
          <a:bodyPr/>
          <a:lstStyle/>
          <a:p>
            <a:r>
              <a:rPr lang="en-US" dirty="0"/>
              <a:t>Kentucky (SB 57, Awaiting Gov. Signature April 2026): Creates Nuclear Reactor Site Readiness Pilot Program, housed under KNEDA, with $25 M budget, to cover up to 1/3 of NRC license application costs.  </a:t>
            </a:r>
          </a:p>
          <a:p>
            <a:r>
              <a:rPr lang="en-US" dirty="0"/>
              <a:t>Wisconsin (S.B. 125, July 2025): Calls for a state-wide siting study</a:t>
            </a:r>
          </a:p>
          <a:p>
            <a:r>
              <a:rPr lang="en-US"/>
              <a:t>Adjacent State-level Activities</a:t>
            </a:r>
            <a:endParaRPr lang="en-US" dirty="0"/>
          </a:p>
          <a:p>
            <a:pPr lvl="1"/>
            <a:r>
              <a:rPr lang="en-US" dirty="0"/>
              <a:t>Texas’ Advanced Nuclear Development Fund (HB 14, 2025) includes $12.5 M (of $350 total) for early development funding and supply chain. </a:t>
            </a:r>
          </a:p>
          <a:p>
            <a:pPr lvl="1"/>
            <a:r>
              <a:rPr lang="en-US" dirty="0"/>
              <a:t>Arizona consortium: Three AZ utilities working together on a three-year siting study</a:t>
            </a:r>
          </a:p>
          <a:p>
            <a:pPr lvl="1"/>
            <a:r>
              <a:rPr lang="en-US" dirty="0"/>
              <a:t>New York Power Authority: RFI to identify interested communities</a:t>
            </a:r>
          </a:p>
        </p:txBody>
      </p:sp>
    </p:spTree>
    <p:extLst>
      <p:ext uri="{BB962C8B-B14F-4D97-AF65-F5344CB8AC3E}">
        <p14:creationId xmlns:p14="http://schemas.microsoft.com/office/powerpoint/2010/main" val="3401758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1D2F1-94BF-A4F8-5F63-C0173D69F67C}"/>
              </a:ext>
            </a:extLst>
          </p:cNvPr>
          <p:cNvSpPr>
            <a:spLocks noGrp="1"/>
          </p:cNvSpPr>
          <p:nvPr>
            <p:ph type="title"/>
          </p:nvPr>
        </p:nvSpPr>
        <p:spPr/>
        <p:txBody>
          <a:bodyPr/>
          <a:lstStyle/>
          <a:p>
            <a:r>
              <a:rPr lang="en-US" dirty="0"/>
              <a:t>Nebraska Siting Study (2023)</a:t>
            </a:r>
          </a:p>
        </p:txBody>
      </p:sp>
      <p:pic>
        <p:nvPicPr>
          <p:cNvPr id="6" name="Picture 5">
            <a:extLst>
              <a:ext uri="{FF2B5EF4-FFF2-40B4-BE49-F238E27FC236}">
                <a16:creationId xmlns:a16="http://schemas.microsoft.com/office/drawing/2014/main" id="{83BDEAF0-4AB8-ECE0-97EC-AE1765420D3A}"/>
              </a:ext>
            </a:extLst>
          </p:cNvPr>
          <p:cNvPicPr>
            <a:picLocks noChangeAspect="1"/>
          </p:cNvPicPr>
          <p:nvPr/>
        </p:nvPicPr>
        <p:blipFill>
          <a:blip r:embed="rId2"/>
          <a:stretch>
            <a:fillRect/>
          </a:stretch>
        </p:blipFill>
        <p:spPr>
          <a:xfrm>
            <a:off x="4572001" y="1600027"/>
            <a:ext cx="6705238" cy="2091634"/>
          </a:xfrm>
          <a:prstGeom prst="rect">
            <a:avLst/>
          </a:prstGeom>
        </p:spPr>
      </p:pic>
      <p:sp>
        <p:nvSpPr>
          <p:cNvPr id="7" name="TextBox 6">
            <a:extLst>
              <a:ext uri="{FF2B5EF4-FFF2-40B4-BE49-F238E27FC236}">
                <a16:creationId xmlns:a16="http://schemas.microsoft.com/office/drawing/2014/main" id="{A45CA1FF-5EFD-6252-C0B6-925F6EA3895B}"/>
              </a:ext>
            </a:extLst>
          </p:cNvPr>
          <p:cNvSpPr txBox="1"/>
          <p:nvPr/>
        </p:nvSpPr>
        <p:spPr>
          <a:xfrm>
            <a:off x="469339" y="1753899"/>
            <a:ext cx="3706152" cy="1384995"/>
          </a:xfrm>
          <a:prstGeom prst="rect">
            <a:avLst/>
          </a:prstGeom>
          <a:noFill/>
        </p:spPr>
        <p:txBody>
          <a:bodyPr wrap="square" rtlCol="0">
            <a:spAutoFit/>
          </a:bodyPr>
          <a:lstStyle/>
          <a:p>
            <a:r>
              <a:rPr lang="en-US" sz="2800" dirty="0"/>
              <a:t>1) Identify any Exclusionary or Avoidance Zones</a:t>
            </a:r>
          </a:p>
        </p:txBody>
      </p:sp>
      <p:pic>
        <p:nvPicPr>
          <p:cNvPr id="4" name="Picture 3">
            <a:extLst>
              <a:ext uri="{FF2B5EF4-FFF2-40B4-BE49-F238E27FC236}">
                <a16:creationId xmlns:a16="http://schemas.microsoft.com/office/drawing/2014/main" id="{B4227777-1003-49E2-BE5E-DAD9D2CD9160}"/>
              </a:ext>
            </a:extLst>
          </p:cNvPr>
          <p:cNvPicPr>
            <a:picLocks noChangeAspect="1"/>
          </p:cNvPicPr>
          <p:nvPr/>
        </p:nvPicPr>
        <p:blipFill>
          <a:blip r:embed="rId3"/>
          <a:stretch>
            <a:fillRect/>
          </a:stretch>
        </p:blipFill>
        <p:spPr>
          <a:xfrm>
            <a:off x="4636737" y="3524923"/>
            <a:ext cx="5197169" cy="3333077"/>
          </a:xfrm>
          <a:prstGeom prst="rect">
            <a:avLst/>
          </a:prstGeom>
        </p:spPr>
      </p:pic>
    </p:spTree>
    <p:extLst>
      <p:ext uri="{BB962C8B-B14F-4D97-AF65-F5344CB8AC3E}">
        <p14:creationId xmlns:p14="http://schemas.microsoft.com/office/powerpoint/2010/main" val="2555571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3DACB-6A84-76A2-499C-7D23B3BA9E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770787-CD12-4E49-8742-D71FA0BBD80D}"/>
              </a:ext>
            </a:extLst>
          </p:cNvPr>
          <p:cNvSpPr>
            <a:spLocks noGrp="1"/>
          </p:cNvSpPr>
          <p:nvPr>
            <p:ph type="title"/>
          </p:nvPr>
        </p:nvSpPr>
        <p:spPr/>
        <p:txBody>
          <a:bodyPr/>
          <a:lstStyle/>
          <a:p>
            <a:r>
              <a:rPr lang="en-US" dirty="0"/>
              <a:t>Nebraska Siting Study (2023)</a:t>
            </a:r>
          </a:p>
        </p:txBody>
      </p:sp>
      <p:pic>
        <p:nvPicPr>
          <p:cNvPr id="11" name="Picture 10">
            <a:extLst>
              <a:ext uri="{FF2B5EF4-FFF2-40B4-BE49-F238E27FC236}">
                <a16:creationId xmlns:a16="http://schemas.microsoft.com/office/drawing/2014/main" id="{AAAA4BED-9995-C88B-B9C5-B0B708C9604E}"/>
              </a:ext>
            </a:extLst>
          </p:cNvPr>
          <p:cNvPicPr>
            <a:picLocks noChangeAspect="1"/>
          </p:cNvPicPr>
          <p:nvPr/>
        </p:nvPicPr>
        <p:blipFill>
          <a:blip r:embed="rId2"/>
          <a:stretch>
            <a:fillRect/>
          </a:stretch>
        </p:blipFill>
        <p:spPr>
          <a:xfrm>
            <a:off x="5537349" y="1620223"/>
            <a:ext cx="5858633" cy="4610640"/>
          </a:xfrm>
          <a:prstGeom prst="rect">
            <a:avLst/>
          </a:prstGeom>
        </p:spPr>
      </p:pic>
      <p:sp>
        <p:nvSpPr>
          <p:cNvPr id="12" name="TextBox 11">
            <a:extLst>
              <a:ext uri="{FF2B5EF4-FFF2-40B4-BE49-F238E27FC236}">
                <a16:creationId xmlns:a16="http://schemas.microsoft.com/office/drawing/2014/main" id="{0B7F89E9-150F-7953-C054-7E13A5C79874}"/>
              </a:ext>
            </a:extLst>
          </p:cNvPr>
          <p:cNvSpPr txBox="1"/>
          <p:nvPr/>
        </p:nvSpPr>
        <p:spPr>
          <a:xfrm>
            <a:off x="347471" y="1807708"/>
            <a:ext cx="5106561" cy="2677656"/>
          </a:xfrm>
          <a:prstGeom prst="rect">
            <a:avLst/>
          </a:prstGeom>
          <a:noFill/>
        </p:spPr>
        <p:txBody>
          <a:bodyPr wrap="square" rtlCol="0">
            <a:spAutoFit/>
          </a:bodyPr>
          <a:lstStyle/>
          <a:p>
            <a:r>
              <a:rPr lang="en-US" sz="2800" dirty="0"/>
              <a:t>2) ID Candidate communities</a:t>
            </a:r>
          </a:p>
          <a:p>
            <a:pPr marL="742950" lvl="1" indent="-285750">
              <a:buFont typeface="Arial" panose="020B0604020202020204" pitchFamily="34" charset="0"/>
              <a:buChar char="•"/>
            </a:pPr>
            <a:r>
              <a:rPr lang="en-US" sz="2800" dirty="0"/>
              <a:t>Interested Communities</a:t>
            </a:r>
          </a:p>
          <a:p>
            <a:pPr marL="742950" lvl="1" indent="-285750">
              <a:buFont typeface="Arial" panose="020B0604020202020204" pitchFamily="34" charset="0"/>
              <a:buChar char="•"/>
            </a:pPr>
            <a:r>
              <a:rPr lang="en-US" sz="2800" dirty="0"/>
              <a:t>Communities with existing power generation</a:t>
            </a:r>
          </a:p>
          <a:p>
            <a:pPr marL="742950" lvl="1" indent="-285750">
              <a:buFont typeface="Arial" panose="020B0604020202020204" pitchFamily="34" charset="0"/>
              <a:buChar char="•"/>
            </a:pPr>
            <a:r>
              <a:rPr lang="en-US" sz="2800" dirty="0"/>
              <a:t>Communities not excluded</a:t>
            </a:r>
          </a:p>
          <a:p>
            <a:endParaRPr lang="en-US" sz="2800" dirty="0"/>
          </a:p>
        </p:txBody>
      </p:sp>
    </p:spTree>
    <p:extLst>
      <p:ext uri="{BB962C8B-B14F-4D97-AF65-F5344CB8AC3E}">
        <p14:creationId xmlns:p14="http://schemas.microsoft.com/office/powerpoint/2010/main" val="2979033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05AE9-6FDE-7D6E-8037-0811DD0FF4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8D1E4C-4671-547C-3A34-8D78EE77A150}"/>
              </a:ext>
            </a:extLst>
          </p:cNvPr>
          <p:cNvSpPr>
            <a:spLocks noGrp="1"/>
          </p:cNvSpPr>
          <p:nvPr>
            <p:ph type="title"/>
          </p:nvPr>
        </p:nvSpPr>
        <p:spPr/>
        <p:txBody>
          <a:bodyPr/>
          <a:lstStyle/>
          <a:p>
            <a:r>
              <a:rPr lang="en-US" dirty="0"/>
              <a:t>Nebraska Siting Study (2023)</a:t>
            </a:r>
          </a:p>
        </p:txBody>
      </p:sp>
      <p:sp>
        <p:nvSpPr>
          <p:cNvPr id="7" name="TextBox 6">
            <a:extLst>
              <a:ext uri="{FF2B5EF4-FFF2-40B4-BE49-F238E27FC236}">
                <a16:creationId xmlns:a16="http://schemas.microsoft.com/office/drawing/2014/main" id="{B636AC4E-07A4-5DAF-E333-12676B95894A}"/>
              </a:ext>
            </a:extLst>
          </p:cNvPr>
          <p:cNvSpPr txBox="1"/>
          <p:nvPr/>
        </p:nvSpPr>
        <p:spPr>
          <a:xfrm>
            <a:off x="469338" y="1753899"/>
            <a:ext cx="5348835" cy="523220"/>
          </a:xfrm>
          <a:prstGeom prst="rect">
            <a:avLst/>
          </a:prstGeom>
          <a:noFill/>
        </p:spPr>
        <p:txBody>
          <a:bodyPr wrap="square" rtlCol="0">
            <a:spAutoFit/>
          </a:bodyPr>
          <a:lstStyle/>
          <a:p>
            <a:r>
              <a:rPr lang="en-US" sz="2800" dirty="0"/>
              <a:t>3) Analyze and Evaluate</a:t>
            </a:r>
          </a:p>
        </p:txBody>
      </p:sp>
      <p:pic>
        <p:nvPicPr>
          <p:cNvPr id="4" name="Picture 3">
            <a:extLst>
              <a:ext uri="{FF2B5EF4-FFF2-40B4-BE49-F238E27FC236}">
                <a16:creationId xmlns:a16="http://schemas.microsoft.com/office/drawing/2014/main" id="{DC73D616-7A18-5BD6-47B1-86C30C58BD7A}"/>
              </a:ext>
            </a:extLst>
          </p:cNvPr>
          <p:cNvPicPr>
            <a:picLocks noChangeAspect="1"/>
          </p:cNvPicPr>
          <p:nvPr/>
        </p:nvPicPr>
        <p:blipFill>
          <a:blip r:embed="rId2"/>
          <a:stretch>
            <a:fillRect/>
          </a:stretch>
        </p:blipFill>
        <p:spPr>
          <a:xfrm>
            <a:off x="5104316" y="1502191"/>
            <a:ext cx="6724699" cy="5229263"/>
          </a:xfrm>
          <a:prstGeom prst="rect">
            <a:avLst/>
          </a:prstGeom>
        </p:spPr>
      </p:pic>
    </p:spTree>
    <p:extLst>
      <p:ext uri="{BB962C8B-B14F-4D97-AF65-F5344CB8AC3E}">
        <p14:creationId xmlns:p14="http://schemas.microsoft.com/office/powerpoint/2010/main" val="587559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80A6-7749-405D-8CA9-6D4A2E81403C}"/>
              </a:ext>
            </a:extLst>
          </p:cNvPr>
          <p:cNvSpPr>
            <a:spLocks noGrp="1"/>
          </p:cNvSpPr>
          <p:nvPr>
            <p:ph type="ctrTitle"/>
          </p:nvPr>
        </p:nvSpPr>
        <p:spPr/>
        <p:txBody>
          <a:bodyPr/>
          <a:lstStyle/>
          <a:p>
            <a:pPr algn="ctr"/>
            <a:r>
              <a:rPr lang="en-US" sz="4400" dirty="0"/>
              <a:t>Nuclear Siting Framework</a:t>
            </a:r>
          </a:p>
        </p:txBody>
      </p:sp>
    </p:spTree>
    <p:extLst>
      <p:ext uri="{BB962C8B-B14F-4D97-AF65-F5344CB8AC3E}">
        <p14:creationId xmlns:p14="http://schemas.microsoft.com/office/powerpoint/2010/main" val="28836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E2686-51A1-0D1A-E5A8-4590867412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67EDB0-45F4-F0B3-9445-89F9852B05CB}"/>
              </a:ext>
            </a:extLst>
          </p:cNvPr>
          <p:cNvSpPr>
            <a:spLocks noGrp="1"/>
          </p:cNvSpPr>
          <p:nvPr>
            <p:ph type="ctrTitle"/>
          </p:nvPr>
        </p:nvSpPr>
        <p:spPr/>
        <p:txBody>
          <a:bodyPr/>
          <a:lstStyle/>
          <a:p>
            <a:pPr algn="ctr"/>
            <a:r>
              <a:rPr lang="en-US" sz="4400" dirty="0"/>
              <a:t>Appendix</a:t>
            </a:r>
          </a:p>
        </p:txBody>
      </p:sp>
    </p:spTree>
    <p:extLst>
      <p:ext uri="{BB962C8B-B14F-4D97-AF65-F5344CB8AC3E}">
        <p14:creationId xmlns:p14="http://schemas.microsoft.com/office/powerpoint/2010/main" val="2547606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9D8EC11-B22B-B6D7-428E-9A54B857C110}"/>
              </a:ext>
            </a:extLst>
          </p:cNvPr>
          <p:cNvSpPr>
            <a:spLocks noGrp="1"/>
          </p:cNvSpPr>
          <p:nvPr>
            <p:ph type="body" sz="quarter" idx="12"/>
          </p:nvPr>
        </p:nvSpPr>
        <p:spPr>
          <a:xfrm>
            <a:off x="512300" y="6231995"/>
            <a:ext cx="11167400" cy="195861"/>
          </a:xfrm>
        </p:spPr>
        <p:txBody>
          <a:bodyPr/>
          <a:lstStyle/>
          <a:p>
            <a:endParaRPr lang="en-US" dirty="0"/>
          </a:p>
        </p:txBody>
      </p:sp>
      <p:sp>
        <p:nvSpPr>
          <p:cNvPr id="3" name="Content Placeholder 2">
            <a:extLst>
              <a:ext uri="{FF2B5EF4-FFF2-40B4-BE49-F238E27FC236}">
                <a16:creationId xmlns:a16="http://schemas.microsoft.com/office/drawing/2014/main" id="{08CAF5FD-158B-15A5-9D25-DEB0489B4E3C}"/>
              </a:ext>
            </a:extLst>
          </p:cNvPr>
          <p:cNvSpPr>
            <a:spLocks noGrp="1"/>
          </p:cNvSpPr>
          <p:nvPr>
            <p:ph sz="quarter" idx="11"/>
          </p:nvPr>
        </p:nvSpPr>
        <p:spPr>
          <a:xfrm>
            <a:off x="513140" y="1566672"/>
            <a:ext cx="11166560" cy="4286928"/>
          </a:xfrm>
        </p:spPr>
        <p:txBody>
          <a:bodyPr/>
          <a:lstStyle/>
          <a:p>
            <a:r>
              <a:rPr lang="en-US" sz="1800" dirty="0"/>
              <a:t>Siting Examples</a:t>
            </a:r>
          </a:p>
          <a:p>
            <a:pPr lvl="1"/>
            <a:r>
              <a:rPr lang="en-US" sz="1600" dirty="0"/>
              <a:t>Kemmerer: </a:t>
            </a:r>
          </a:p>
          <a:p>
            <a:pPr lvl="2"/>
            <a:r>
              <a:rPr lang="en-US" sz="1400" dirty="0">
                <a:hlinkClick r:id="rId2"/>
              </a:rPr>
              <a:t>https://wyofile.com/terrapower-selects-kemmerer-for-advanced-nuclear-power-plant/</a:t>
            </a:r>
            <a:endParaRPr lang="en-US" sz="1400" dirty="0"/>
          </a:p>
          <a:p>
            <a:pPr lvl="1"/>
            <a:r>
              <a:rPr lang="en-US" sz="1600" dirty="0"/>
              <a:t>Seadrift: </a:t>
            </a:r>
          </a:p>
          <a:p>
            <a:pPr lvl="2"/>
            <a:r>
              <a:rPr lang="en-US" sz="1400" dirty="0">
                <a:hlinkClick r:id="rId3"/>
              </a:rPr>
              <a:t>https://investors.dow.com/en/news/news-details/2023/Dows-Seadrift-Texas-location-selected-for-X-energy-advanced-SMR-nuclear-project-to-deliver-safe-reliable-zero-carbon-emissions-power-and-steam-production/default.aspx</a:t>
            </a:r>
            <a:r>
              <a:rPr lang="en-US" sz="1400" dirty="0"/>
              <a:t> </a:t>
            </a:r>
          </a:p>
          <a:p>
            <a:pPr lvl="2"/>
            <a:r>
              <a:rPr lang="en-US" sz="1400" dirty="0">
                <a:hlinkClick r:id="rId4"/>
              </a:rPr>
              <a:t>https://www.world-nuclear-news.org/articles/dow-s-seadrift-site-selected-for-x-energy-smr-proj</a:t>
            </a:r>
            <a:r>
              <a:rPr lang="en-US" sz="1400" dirty="0"/>
              <a:t> </a:t>
            </a:r>
          </a:p>
          <a:p>
            <a:pPr lvl="2"/>
            <a:r>
              <a:rPr lang="en-US" sz="1400" dirty="0">
                <a:hlinkClick r:id="rId5"/>
              </a:rPr>
              <a:t>https://cdn.x-energy.com/wp-content/uploads/2026/02/06175359/beyondelectricityuk.pdf</a:t>
            </a:r>
            <a:r>
              <a:rPr lang="en-US" sz="1400" dirty="0"/>
              <a:t> </a:t>
            </a:r>
          </a:p>
          <a:p>
            <a:pPr lvl="2"/>
            <a:r>
              <a:rPr lang="en-US" sz="1400" dirty="0">
                <a:hlinkClick r:id="rId6"/>
              </a:rPr>
              <a:t>https://corporate.dow.com/en-us/news/press-releases/dow-x-energy-collaborate-on-smr-nuclear.html</a:t>
            </a:r>
            <a:r>
              <a:rPr lang="en-US" sz="1400" dirty="0"/>
              <a:t> </a:t>
            </a:r>
          </a:p>
          <a:p>
            <a:pPr lvl="1"/>
            <a:r>
              <a:rPr lang="en-US" sz="1800" dirty="0"/>
              <a:t>Clinch River</a:t>
            </a:r>
          </a:p>
          <a:p>
            <a:pPr lvl="2"/>
            <a:r>
              <a:rPr lang="en-US" sz="1400" dirty="0">
                <a:hlinkClick r:id="rId7"/>
              </a:rPr>
              <a:t>https://www.tva.com/energy/our-power-system/nuclear/clinch-river-small-modular-reactor</a:t>
            </a:r>
            <a:r>
              <a:rPr lang="en-US" sz="1400" dirty="0"/>
              <a:t> </a:t>
            </a:r>
          </a:p>
          <a:p>
            <a:pPr lvl="2"/>
            <a:r>
              <a:rPr lang="en-US" sz="1400" dirty="0">
                <a:hlinkClick r:id="rId8"/>
              </a:rPr>
              <a:t>https://www.nrc.gov/reactors/new-reactors/large-lwr/esp/clinch-river</a:t>
            </a:r>
            <a:r>
              <a:rPr lang="en-US" sz="1400" dirty="0"/>
              <a:t> </a:t>
            </a:r>
          </a:p>
          <a:p>
            <a:pPr lvl="1"/>
            <a:r>
              <a:rPr lang="en-US" sz="1800" dirty="0" err="1"/>
              <a:t>Pallisades</a:t>
            </a:r>
            <a:endParaRPr lang="en-US" sz="1800" dirty="0"/>
          </a:p>
          <a:p>
            <a:pPr lvl="2"/>
            <a:r>
              <a:rPr lang="en-US" sz="1400" dirty="0">
                <a:hlinkClick r:id="rId9"/>
              </a:rPr>
              <a:t>https://www.ans.org/news/2026-01-14/article-7673/holtec-submits-partial-construction-permit-application-for-smrs-at-palisades/</a:t>
            </a:r>
            <a:endParaRPr lang="en-US" sz="1400" dirty="0"/>
          </a:p>
          <a:p>
            <a:pPr lvl="2"/>
            <a:r>
              <a:rPr lang="en-US" sz="1400" dirty="0"/>
              <a:t>Email with Patrick Obrein of Holtec International on 3/31/2026 (Send to Becca Gillespie)</a:t>
            </a:r>
            <a:endParaRPr lang="en-US" sz="1800" dirty="0"/>
          </a:p>
          <a:p>
            <a:pPr lvl="1"/>
            <a:endParaRPr lang="en-US" sz="1600" dirty="0"/>
          </a:p>
        </p:txBody>
      </p:sp>
      <p:sp>
        <p:nvSpPr>
          <p:cNvPr id="2" name="Title 1">
            <a:extLst>
              <a:ext uri="{FF2B5EF4-FFF2-40B4-BE49-F238E27FC236}">
                <a16:creationId xmlns:a16="http://schemas.microsoft.com/office/drawing/2014/main" id="{E04D459D-1B3D-DF6B-F16E-703111B54F2B}"/>
              </a:ext>
            </a:extLst>
          </p:cNvPr>
          <p:cNvSpPr>
            <a:spLocks noGrp="1"/>
          </p:cNvSpPr>
          <p:nvPr>
            <p:ph type="title"/>
          </p:nvPr>
        </p:nvSpPr>
        <p:spPr/>
        <p:txBody>
          <a:bodyPr/>
          <a:lstStyle/>
          <a:p>
            <a:r>
              <a:rPr lang="en-US" dirty="0"/>
              <a:t>Citations</a:t>
            </a:r>
          </a:p>
        </p:txBody>
      </p:sp>
    </p:spTree>
    <p:extLst>
      <p:ext uri="{BB962C8B-B14F-4D97-AF65-F5344CB8AC3E}">
        <p14:creationId xmlns:p14="http://schemas.microsoft.com/office/powerpoint/2010/main" val="1509356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F9362-8B12-81FE-2B6C-8291BB33413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90A5A39-0479-3F3D-BCC1-F78504C17A83}"/>
              </a:ext>
            </a:extLst>
          </p:cNvPr>
          <p:cNvSpPr>
            <a:spLocks noGrp="1"/>
          </p:cNvSpPr>
          <p:nvPr>
            <p:ph type="body" sz="quarter" idx="12"/>
          </p:nvPr>
        </p:nvSpPr>
        <p:spPr>
          <a:xfrm>
            <a:off x="512300" y="6231995"/>
            <a:ext cx="11167400" cy="195861"/>
          </a:xfrm>
        </p:spPr>
        <p:txBody>
          <a:bodyPr/>
          <a:lstStyle/>
          <a:p>
            <a:endParaRPr lang="en-US" dirty="0"/>
          </a:p>
        </p:txBody>
      </p:sp>
      <p:sp>
        <p:nvSpPr>
          <p:cNvPr id="3" name="Content Placeholder 2">
            <a:extLst>
              <a:ext uri="{FF2B5EF4-FFF2-40B4-BE49-F238E27FC236}">
                <a16:creationId xmlns:a16="http://schemas.microsoft.com/office/drawing/2014/main" id="{F366D7B7-CC79-2DC0-4FA5-D2D110142C64}"/>
              </a:ext>
            </a:extLst>
          </p:cNvPr>
          <p:cNvSpPr>
            <a:spLocks noGrp="1"/>
          </p:cNvSpPr>
          <p:nvPr>
            <p:ph sz="quarter" idx="11"/>
          </p:nvPr>
        </p:nvSpPr>
        <p:spPr>
          <a:xfrm>
            <a:off x="513140" y="1566672"/>
            <a:ext cx="11166560" cy="4286928"/>
          </a:xfrm>
        </p:spPr>
        <p:txBody>
          <a:bodyPr/>
          <a:lstStyle/>
          <a:p>
            <a:r>
              <a:rPr lang="en-US" sz="1800" dirty="0"/>
              <a:t>Siting Examples</a:t>
            </a:r>
          </a:p>
          <a:p>
            <a:pPr lvl="1"/>
            <a:r>
              <a:rPr lang="en-US" sz="1800" dirty="0"/>
              <a:t>Amarillo</a:t>
            </a:r>
          </a:p>
          <a:p>
            <a:pPr lvl="2"/>
            <a:r>
              <a:rPr lang="en-US" sz="1400" dirty="0">
                <a:hlinkClick r:id="rId2"/>
              </a:rPr>
              <a:t>https://www.ans.org/news/article-7875/project-matador-joins-eis-pilot-program-nrc-seeks-public-input/</a:t>
            </a:r>
            <a:r>
              <a:rPr lang="en-US" sz="1400" dirty="0"/>
              <a:t> </a:t>
            </a:r>
            <a:endParaRPr lang="en-US" sz="1600" dirty="0"/>
          </a:p>
          <a:p>
            <a:pPr lvl="1"/>
            <a:r>
              <a:rPr lang="en-US" sz="1600" dirty="0"/>
              <a:t>Constellation:</a:t>
            </a:r>
          </a:p>
          <a:p>
            <a:pPr lvl="2"/>
            <a:r>
              <a:rPr lang="en-US" sz="1000" dirty="0">
                <a:hlinkClick r:id="rId3"/>
              </a:rPr>
              <a:t>https://www.constellationenergy.com/news/2025/constellation-meta-sign-20-year-deal-for-clean-reliable-nuclear-energy-in-illinois.html</a:t>
            </a:r>
            <a:endParaRPr lang="en-US" sz="1000" dirty="0"/>
          </a:p>
          <a:p>
            <a:pPr lvl="2"/>
            <a:r>
              <a:rPr lang="en-US" sz="1000" dirty="0">
                <a:hlinkClick r:id="rId4"/>
              </a:rPr>
              <a:t>https://www.powermag.com/constellation-seeking-permit-for-small-modular-reactor-at-nine-mile-point/</a:t>
            </a:r>
            <a:endParaRPr lang="en-US" sz="1000" dirty="0"/>
          </a:p>
          <a:p>
            <a:r>
              <a:rPr lang="en-US" sz="1800" dirty="0"/>
              <a:t>NRC siting requirements</a:t>
            </a:r>
          </a:p>
          <a:p>
            <a:pPr lvl="1"/>
            <a:r>
              <a:rPr lang="en-US" sz="1400" dirty="0">
                <a:hlinkClick r:id="rId5"/>
              </a:rPr>
              <a:t>https://www.nrc.gov/reading-rm/doc-collections/cfr/part100/part100-0011</a:t>
            </a:r>
          </a:p>
          <a:p>
            <a:pPr lvl="1"/>
            <a:r>
              <a:rPr lang="en-US" sz="1400" dirty="0">
                <a:hlinkClick r:id="rId5"/>
              </a:rPr>
              <a:t>https://www.nrc.gov/reading-rm/doc-collections/cfr/part100/part100-appa</a:t>
            </a:r>
          </a:p>
          <a:p>
            <a:pPr lvl="1"/>
            <a:r>
              <a:rPr lang="en-US" sz="1400" dirty="0">
                <a:hlinkClick r:id="rId5"/>
              </a:rPr>
              <a:t>https://www.pillsburylaw.com/en/news-and-insights/nrc-reactor-siting-guidance.html</a:t>
            </a:r>
            <a:r>
              <a:rPr lang="en-US" sz="1400" dirty="0"/>
              <a:t> </a:t>
            </a:r>
          </a:p>
          <a:p>
            <a:r>
              <a:rPr lang="en-US" sz="1800" dirty="0"/>
              <a:t>Technical Siting</a:t>
            </a:r>
          </a:p>
          <a:p>
            <a:pPr lvl="1"/>
            <a:r>
              <a:rPr lang="en-US" sz="1400" dirty="0"/>
              <a:t>Most images from DOE STAND tool: </a:t>
            </a:r>
            <a:r>
              <a:rPr lang="en-US" sz="1400" dirty="0">
                <a:hlinkClick r:id="rId6"/>
              </a:rPr>
              <a:t>https://nric.inl.gov/stand-tool/</a:t>
            </a:r>
            <a:r>
              <a:rPr lang="en-US" sz="1400" dirty="0"/>
              <a:t> </a:t>
            </a:r>
          </a:p>
          <a:p>
            <a:pPr lvl="1"/>
            <a:r>
              <a:rPr lang="en-US" sz="1400" dirty="0"/>
              <a:t>DOE Stand tool further references</a:t>
            </a:r>
          </a:p>
          <a:p>
            <a:pPr lvl="2"/>
            <a:r>
              <a:rPr lang="en-US" sz="1000" dirty="0"/>
              <a:t>Population: </a:t>
            </a:r>
            <a:r>
              <a:rPr lang="en-US" sz="1000" dirty="0">
                <a:hlinkClick r:id="rId7"/>
              </a:rPr>
              <a:t>ORNL </a:t>
            </a:r>
            <a:r>
              <a:rPr lang="en-US" sz="1000" dirty="0" err="1">
                <a:hlinkClick r:id="rId7"/>
              </a:rPr>
              <a:t>Landscan</a:t>
            </a:r>
            <a:r>
              <a:rPr lang="en-US" sz="1000" dirty="0">
                <a:hlinkClick r:id="rId7"/>
              </a:rPr>
              <a:t> data and US Census data</a:t>
            </a:r>
            <a:endParaRPr lang="en-US" sz="1000" dirty="0"/>
          </a:p>
          <a:p>
            <a:pPr lvl="2"/>
            <a:r>
              <a:rPr lang="en-US" sz="1000" dirty="0"/>
              <a:t>Floodplain data source: </a:t>
            </a:r>
            <a:r>
              <a:rPr lang="en-US" sz="1000" dirty="0">
                <a:hlinkClick r:id="rId8"/>
              </a:rPr>
              <a:t>https://www.fema.gov/flood-maps/national-flood-hazard-layer</a:t>
            </a:r>
            <a:r>
              <a:rPr lang="en-US" sz="1000" dirty="0"/>
              <a:t>  100-Year Flood Zone: Spatial location of areas with a 1% annual chance of flooding. These areas are also referred to as the base floodplain and include Zone A, AE, A1–A30, AO, and AH flood zones as defined by FEMA.</a:t>
            </a:r>
          </a:p>
          <a:p>
            <a:pPr lvl="2"/>
            <a:r>
              <a:rPr lang="en-US" sz="1000" dirty="0"/>
              <a:t>Streamflow: </a:t>
            </a:r>
            <a:r>
              <a:rPr lang="fr-FR" sz="1000" dirty="0">
                <a:hlinkClick r:id="rId9"/>
              </a:rPr>
              <a:t>USGS/EPA National </a:t>
            </a:r>
            <a:r>
              <a:rPr lang="fr-FR" sz="1000" dirty="0" err="1">
                <a:hlinkClick r:id="rId9"/>
              </a:rPr>
              <a:t>Hydrologic</a:t>
            </a:r>
            <a:r>
              <a:rPr lang="fr-FR" sz="1000" dirty="0">
                <a:hlinkClick r:id="rId9"/>
              </a:rPr>
              <a:t> </a:t>
            </a:r>
            <a:r>
              <a:rPr lang="fr-FR" sz="1000" dirty="0" err="1">
                <a:hlinkClick r:id="rId9"/>
              </a:rPr>
              <a:t>Dataset</a:t>
            </a:r>
            <a:r>
              <a:rPr lang="fr-FR" sz="1000" dirty="0">
                <a:hlinkClick r:id="rId9"/>
              </a:rPr>
              <a:t> Plus</a:t>
            </a:r>
            <a:endParaRPr lang="en-US" sz="1000" dirty="0"/>
          </a:p>
          <a:p>
            <a:pPr lvl="1"/>
            <a:r>
              <a:rPr lang="en-US" sz="1400" dirty="0"/>
              <a:t>Landslides: </a:t>
            </a:r>
            <a:r>
              <a:rPr lang="en-US" sz="1400" dirty="0">
                <a:hlinkClick r:id="rId10"/>
              </a:rPr>
              <a:t>https://www.usgs.gov/media/images/where-do-landslides-occur</a:t>
            </a:r>
            <a:endParaRPr lang="en-US" sz="1400" dirty="0"/>
          </a:p>
          <a:p>
            <a:pPr lvl="1"/>
            <a:endParaRPr lang="en-US" sz="1400" dirty="0"/>
          </a:p>
          <a:p>
            <a:pPr lvl="2"/>
            <a:endParaRPr lang="en-US" sz="1000" dirty="0"/>
          </a:p>
          <a:p>
            <a:pPr lvl="1"/>
            <a:endParaRPr lang="en-US" sz="1600" dirty="0"/>
          </a:p>
          <a:p>
            <a:pPr lvl="1"/>
            <a:endParaRPr lang="en-US" sz="1600" dirty="0"/>
          </a:p>
        </p:txBody>
      </p:sp>
      <p:sp>
        <p:nvSpPr>
          <p:cNvPr id="2" name="Title 1">
            <a:extLst>
              <a:ext uri="{FF2B5EF4-FFF2-40B4-BE49-F238E27FC236}">
                <a16:creationId xmlns:a16="http://schemas.microsoft.com/office/drawing/2014/main" id="{7470BF4A-F6FA-D9A6-22F7-029C45CCEAE5}"/>
              </a:ext>
            </a:extLst>
          </p:cNvPr>
          <p:cNvSpPr>
            <a:spLocks noGrp="1"/>
          </p:cNvSpPr>
          <p:nvPr>
            <p:ph type="title"/>
          </p:nvPr>
        </p:nvSpPr>
        <p:spPr/>
        <p:txBody>
          <a:bodyPr/>
          <a:lstStyle/>
          <a:p>
            <a:r>
              <a:rPr lang="en-US" dirty="0"/>
              <a:t>Citations</a:t>
            </a:r>
          </a:p>
        </p:txBody>
      </p:sp>
    </p:spTree>
    <p:extLst>
      <p:ext uri="{BB962C8B-B14F-4D97-AF65-F5344CB8AC3E}">
        <p14:creationId xmlns:p14="http://schemas.microsoft.com/office/powerpoint/2010/main" val="2554181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0624C-219C-E265-6C92-68A821EB4A9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0C9A2AE-DB03-6C9C-56ED-194702401AF2}"/>
              </a:ext>
            </a:extLst>
          </p:cNvPr>
          <p:cNvSpPr>
            <a:spLocks noGrp="1"/>
          </p:cNvSpPr>
          <p:nvPr>
            <p:ph type="body" sz="quarter" idx="12"/>
          </p:nvPr>
        </p:nvSpPr>
        <p:spPr>
          <a:xfrm>
            <a:off x="512300" y="6231995"/>
            <a:ext cx="11167400" cy="195861"/>
          </a:xfrm>
        </p:spPr>
        <p:txBody>
          <a:bodyPr/>
          <a:lstStyle/>
          <a:p>
            <a:endParaRPr lang="en-US" dirty="0"/>
          </a:p>
        </p:txBody>
      </p:sp>
      <p:sp>
        <p:nvSpPr>
          <p:cNvPr id="3" name="Content Placeholder 2">
            <a:extLst>
              <a:ext uri="{FF2B5EF4-FFF2-40B4-BE49-F238E27FC236}">
                <a16:creationId xmlns:a16="http://schemas.microsoft.com/office/drawing/2014/main" id="{77F8E5F2-1347-4622-0DC2-61BE5D76BE6D}"/>
              </a:ext>
            </a:extLst>
          </p:cNvPr>
          <p:cNvSpPr>
            <a:spLocks noGrp="1"/>
          </p:cNvSpPr>
          <p:nvPr>
            <p:ph sz="quarter" idx="11"/>
          </p:nvPr>
        </p:nvSpPr>
        <p:spPr>
          <a:xfrm>
            <a:off x="513140" y="1566672"/>
            <a:ext cx="11166560" cy="4286928"/>
          </a:xfrm>
        </p:spPr>
        <p:txBody>
          <a:bodyPr/>
          <a:lstStyle/>
          <a:p>
            <a:r>
              <a:rPr lang="en-US" sz="1800" dirty="0"/>
              <a:t>Non Technical Siting</a:t>
            </a:r>
          </a:p>
          <a:p>
            <a:pPr lvl="1"/>
            <a:r>
              <a:rPr lang="en-US" sz="1400" dirty="0">
                <a:hlinkClick r:id="rId2"/>
              </a:rPr>
              <a:t>Miso 2025-2026 Planning Resource Auction</a:t>
            </a:r>
          </a:p>
          <a:p>
            <a:pPr lvl="1"/>
            <a:r>
              <a:rPr lang="en-US" sz="1400" dirty="0">
                <a:hlinkClick r:id="rId2"/>
              </a:rPr>
              <a:t>University of Oklahoma Center for Risk and Resilience</a:t>
            </a:r>
            <a:endParaRPr lang="en-US" sz="1400" dirty="0">
              <a:hlinkClick r:id="rId3"/>
            </a:endParaRPr>
          </a:p>
          <a:p>
            <a:pPr lvl="1"/>
            <a:r>
              <a:rPr lang="en-US" sz="1400" dirty="0">
                <a:hlinkClick r:id="rId3"/>
              </a:rPr>
              <a:t>http://www.ncsl.org/research/environment-and-natural-resources/states-restrictions-on-new-nuclear-power-facility.aspx</a:t>
            </a:r>
          </a:p>
          <a:p>
            <a:pPr lvl="1"/>
            <a:r>
              <a:rPr lang="en-US" sz="1400" dirty="0">
                <a:hlinkClick r:id="rId3"/>
              </a:rPr>
              <a:t>https://www.bisconti.com/blog/public-opinion-2025</a:t>
            </a:r>
            <a:r>
              <a:rPr lang="en-US" sz="1400" dirty="0"/>
              <a:t> </a:t>
            </a:r>
            <a:endParaRPr lang="en-US" sz="1800" dirty="0"/>
          </a:p>
          <a:p>
            <a:r>
              <a:rPr lang="en-US" sz="1800" dirty="0"/>
              <a:t>State Siting Studies</a:t>
            </a:r>
          </a:p>
          <a:p>
            <a:pPr lvl="1"/>
            <a:r>
              <a:rPr lang="en-US" sz="1400" dirty="0">
                <a:hlinkClick r:id="rId4"/>
              </a:rPr>
              <a:t>https://www.ans.org/news/2026-02-20/article-7773/gov-evers-announces-siting-study-for-new-wisconsin-nuclear/</a:t>
            </a:r>
          </a:p>
          <a:p>
            <a:pPr lvl="1"/>
            <a:r>
              <a:rPr lang="en-US" sz="1400" dirty="0">
                <a:hlinkClick r:id="rId4"/>
              </a:rPr>
              <a:t>https://apps.legislature.ky.gov/record/26rs/sb57.html</a:t>
            </a:r>
          </a:p>
          <a:p>
            <a:pPr lvl="1"/>
            <a:r>
              <a:rPr lang="en-US" sz="1400" dirty="0">
                <a:hlinkClick r:id="rId4"/>
              </a:rPr>
              <a:t>https://www.aps.com/en/About/Our-Company/Newsroom/Articles/AZ_Electric_Utilities_Team_Up_To_Explore_Adding_Nuclear_Generation</a:t>
            </a:r>
            <a:r>
              <a:rPr lang="en-US" sz="1400" dirty="0"/>
              <a:t> </a:t>
            </a:r>
          </a:p>
          <a:p>
            <a:pPr lvl="1"/>
            <a:r>
              <a:rPr lang="en-US" sz="1400" dirty="0"/>
              <a:t>https://trerc.tamu.edu/news-talk/texas-outlines-350m-advanced-nuclear-funding-programs/</a:t>
            </a:r>
          </a:p>
          <a:p>
            <a:pPr lvl="2"/>
            <a:endParaRPr lang="en-US" sz="1000" dirty="0"/>
          </a:p>
          <a:p>
            <a:pPr lvl="1"/>
            <a:endParaRPr lang="en-US" sz="1600" dirty="0"/>
          </a:p>
          <a:p>
            <a:pPr lvl="1"/>
            <a:endParaRPr lang="en-US" sz="1600" dirty="0"/>
          </a:p>
        </p:txBody>
      </p:sp>
      <p:sp>
        <p:nvSpPr>
          <p:cNvPr id="2" name="Title 1">
            <a:extLst>
              <a:ext uri="{FF2B5EF4-FFF2-40B4-BE49-F238E27FC236}">
                <a16:creationId xmlns:a16="http://schemas.microsoft.com/office/drawing/2014/main" id="{CED3798B-6C1E-E996-B3DB-2EEEADB88D75}"/>
              </a:ext>
            </a:extLst>
          </p:cNvPr>
          <p:cNvSpPr>
            <a:spLocks noGrp="1"/>
          </p:cNvSpPr>
          <p:nvPr>
            <p:ph type="title"/>
          </p:nvPr>
        </p:nvSpPr>
        <p:spPr/>
        <p:txBody>
          <a:bodyPr/>
          <a:lstStyle/>
          <a:p>
            <a:r>
              <a:rPr lang="en-US" dirty="0"/>
              <a:t>Citations</a:t>
            </a:r>
          </a:p>
        </p:txBody>
      </p:sp>
    </p:spTree>
    <p:extLst>
      <p:ext uri="{BB962C8B-B14F-4D97-AF65-F5344CB8AC3E}">
        <p14:creationId xmlns:p14="http://schemas.microsoft.com/office/powerpoint/2010/main" val="1776788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F9E914-44E2-BD71-61B5-9F315E778CB9}"/>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83DA0C80-C1CC-2C05-9B75-B393E3D5A127}"/>
              </a:ext>
            </a:extLst>
          </p:cNvPr>
          <p:cNvSpPr>
            <a:spLocks noGrp="1"/>
          </p:cNvSpPr>
          <p:nvPr>
            <p:ph sz="quarter" idx="11"/>
          </p:nvPr>
        </p:nvSpPr>
        <p:spPr/>
        <p:txBody>
          <a:bodyPr/>
          <a:lstStyle/>
          <a:p>
            <a:r>
              <a:rPr lang="en-US" sz="2000" dirty="0"/>
              <a:t>The exclusionary area boundary (“EAB”) is set at the location at which a person no longer receives a dose exceeding 25 rem to the whole body over a two-hour period of exposure after a radionuclide release event.</a:t>
            </a:r>
          </a:p>
          <a:p>
            <a:r>
              <a:rPr lang="en-US" sz="2000" dirty="0"/>
              <a:t>The LPZ is determined by the location at which a person no longer receives a dose exceeding 25 rem to the thyroid over a two-hour period of exposure after a radionuclide release event.</a:t>
            </a:r>
          </a:p>
          <a:p>
            <a:r>
              <a:rPr lang="en-US" sz="2000" dirty="0"/>
              <a:t>The LPZ boundary must lie 1.333 times the distance from the reactor core to the boundary of a population center, and therefore a site must not be constructed within or adjacent to the border of a population center.</a:t>
            </a:r>
          </a:p>
        </p:txBody>
      </p:sp>
      <p:sp>
        <p:nvSpPr>
          <p:cNvPr id="4" name="Title 3">
            <a:extLst>
              <a:ext uri="{FF2B5EF4-FFF2-40B4-BE49-F238E27FC236}">
                <a16:creationId xmlns:a16="http://schemas.microsoft.com/office/drawing/2014/main" id="{AD57CD27-832A-453E-0D27-26A291DEDB85}"/>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32C9DDD6-1106-129F-9C05-45B5F6663C84}"/>
              </a:ext>
            </a:extLst>
          </p:cNvPr>
          <p:cNvPicPr>
            <a:picLocks noChangeAspect="1"/>
          </p:cNvPicPr>
          <p:nvPr/>
        </p:nvPicPr>
        <p:blipFill>
          <a:blip r:embed="rId2"/>
          <a:stretch>
            <a:fillRect/>
          </a:stretch>
        </p:blipFill>
        <p:spPr>
          <a:xfrm>
            <a:off x="6712749" y="1741875"/>
            <a:ext cx="4171981" cy="4124355"/>
          </a:xfrm>
          <a:prstGeom prst="rect">
            <a:avLst/>
          </a:prstGeom>
        </p:spPr>
      </p:pic>
      <p:sp>
        <p:nvSpPr>
          <p:cNvPr id="7" name="TextBox 6">
            <a:extLst>
              <a:ext uri="{FF2B5EF4-FFF2-40B4-BE49-F238E27FC236}">
                <a16:creationId xmlns:a16="http://schemas.microsoft.com/office/drawing/2014/main" id="{5FA71674-BF6C-ADAE-0B4D-90D1F5565A49}"/>
              </a:ext>
            </a:extLst>
          </p:cNvPr>
          <p:cNvSpPr txBox="1"/>
          <p:nvPr/>
        </p:nvSpPr>
        <p:spPr>
          <a:xfrm>
            <a:off x="10334472" y="2083394"/>
            <a:ext cx="1925905" cy="369332"/>
          </a:xfrm>
          <a:prstGeom prst="rect">
            <a:avLst/>
          </a:prstGeom>
          <a:noFill/>
        </p:spPr>
        <p:txBody>
          <a:bodyPr wrap="square" rtlCol="0">
            <a:spAutoFit/>
          </a:bodyPr>
          <a:lstStyle/>
          <a:p>
            <a:r>
              <a:rPr lang="en-US" dirty="0"/>
              <a:t>Historically 10 mi</a:t>
            </a:r>
          </a:p>
        </p:txBody>
      </p:sp>
      <p:cxnSp>
        <p:nvCxnSpPr>
          <p:cNvPr id="9" name="Straight Arrow Connector 8">
            <a:extLst>
              <a:ext uri="{FF2B5EF4-FFF2-40B4-BE49-F238E27FC236}">
                <a16:creationId xmlns:a16="http://schemas.microsoft.com/office/drawing/2014/main" id="{5AE0D3EC-F190-4046-C273-5802E8145651}"/>
              </a:ext>
            </a:extLst>
          </p:cNvPr>
          <p:cNvCxnSpPr>
            <a:cxnSpLocks/>
            <a:stCxn id="7" idx="1"/>
          </p:cNvCxnSpPr>
          <p:nvPr/>
        </p:nvCxnSpPr>
        <p:spPr>
          <a:xfrm flipH="1">
            <a:off x="9208736" y="2268060"/>
            <a:ext cx="1125736" cy="9525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6855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2916A-5F00-24A8-D899-62FE070BC0D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C4C9B36-7CA6-7BF7-B21A-0036F5D8247E}"/>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20EEC027-63A4-7738-5A3E-FEE422FEE4F2}"/>
              </a:ext>
            </a:extLst>
          </p:cNvPr>
          <p:cNvSpPr>
            <a:spLocks noGrp="1"/>
          </p:cNvSpPr>
          <p:nvPr>
            <p:ph sz="quarter" idx="11"/>
          </p:nvPr>
        </p:nvSpPr>
        <p:spPr/>
        <p:txBody>
          <a:bodyPr/>
          <a:lstStyle/>
          <a:p>
            <a:r>
              <a:rPr lang="en-US" sz="2000" dirty="0"/>
              <a:t>NRC Regulatory Guide 4.7 provides </a:t>
            </a:r>
            <a:r>
              <a:rPr lang="en-US" sz="2000" u="sng" dirty="0"/>
              <a:t>guidance</a:t>
            </a:r>
            <a:r>
              <a:rPr lang="en-US" sz="2000" dirty="0"/>
              <a:t> that a reactor should preferably be located in such a place that the population density, including weighted transient population, averaged over any radial distance out to 20 miles, does not exceed 500 persons per square mile. </a:t>
            </a:r>
          </a:p>
          <a:p>
            <a:r>
              <a:rPr lang="en-US" sz="2000" dirty="0"/>
              <a:t>NRC Regulatory Guide 4.7  define a population center as a population of roughly 25,000 residents.</a:t>
            </a:r>
          </a:p>
        </p:txBody>
      </p:sp>
      <p:sp>
        <p:nvSpPr>
          <p:cNvPr id="4" name="Title 3">
            <a:extLst>
              <a:ext uri="{FF2B5EF4-FFF2-40B4-BE49-F238E27FC236}">
                <a16:creationId xmlns:a16="http://schemas.microsoft.com/office/drawing/2014/main" id="{EAB4982A-96E8-4A73-343C-D3ED5D842F9C}"/>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E8C4413E-6A58-64A7-5BB7-1E4F8B413CB3}"/>
              </a:ext>
            </a:extLst>
          </p:cNvPr>
          <p:cNvPicPr>
            <a:picLocks noChangeAspect="1"/>
          </p:cNvPicPr>
          <p:nvPr/>
        </p:nvPicPr>
        <p:blipFill>
          <a:blip r:embed="rId2"/>
          <a:stretch>
            <a:fillRect/>
          </a:stretch>
        </p:blipFill>
        <p:spPr>
          <a:xfrm>
            <a:off x="6712749" y="1741875"/>
            <a:ext cx="4171981" cy="4124355"/>
          </a:xfrm>
          <a:prstGeom prst="rect">
            <a:avLst/>
          </a:prstGeom>
        </p:spPr>
      </p:pic>
      <p:sp>
        <p:nvSpPr>
          <p:cNvPr id="7" name="TextBox 6">
            <a:extLst>
              <a:ext uri="{FF2B5EF4-FFF2-40B4-BE49-F238E27FC236}">
                <a16:creationId xmlns:a16="http://schemas.microsoft.com/office/drawing/2014/main" id="{D5CB157B-227A-4FCC-65BC-7D301DCBCF00}"/>
              </a:ext>
            </a:extLst>
          </p:cNvPr>
          <p:cNvSpPr txBox="1"/>
          <p:nvPr/>
        </p:nvSpPr>
        <p:spPr>
          <a:xfrm>
            <a:off x="10334472" y="2083394"/>
            <a:ext cx="1925905" cy="369332"/>
          </a:xfrm>
          <a:prstGeom prst="rect">
            <a:avLst/>
          </a:prstGeom>
          <a:noFill/>
        </p:spPr>
        <p:txBody>
          <a:bodyPr wrap="square" rtlCol="0">
            <a:spAutoFit/>
          </a:bodyPr>
          <a:lstStyle/>
          <a:p>
            <a:r>
              <a:rPr lang="en-US" dirty="0"/>
              <a:t>Historically 10 mi</a:t>
            </a:r>
          </a:p>
        </p:txBody>
      </p:sp>
      <p:cxnSp>
        <p:nvCxnSpPr>
          <p:cNvPr id="9" name="Straight Arrow Connector 8">
            <a:extLst>
              <a:ext uri="{FF2B5EF4-FFF2-40B4-BE49-F238E27FC236}">
                <a16:creationId xmlns:a16="http://schemas.microsoft.com/office/drawing/2014/main" id="{2DC4399B-4026-B47D-7D8A-DF4DEED6DB5E}"/>
              </a:ext>
            </a:extLst>
          </p:cNvPr>
          <p:cNvCxnSpPr>
            <a:cxnSpLocks/>
            <a:stCxn id="7" idx="1"/>
          </p:cNvCxnSpPr>
          <p:nvPr/>
        </p:nvCxnSpPr>
        <p:spPr>
          <a:xfrm flipH="1">
            <a:off x="9208736" y="2268060"/>
            <a:ext cx="1125736" cy="9525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4202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104D1-CF9F-21BC-5EE1-74874D44645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2F278A9-B088-DABF-386C-CF2A0DE8AEA2}"/>
              </a:ext>
            </a:extLst>
          </p:cNvPr>
          <p:cNvSpPr>
            <a:spLocks noGrp="1"/>
          </p:cNvSpPr>
          <p:nvPr>
            <p:ph type="title"/>
          </p:nvPr>
        </p:nvSpPr>
        <p:spPr>
          <a:xfrm>
            <a:off x="347471" y="296332"/>
            <a:ext cx="8712709" cy="891945"/>
          </a:xfrm>
        </p:spPr>
        <p:txBody>
          <a:bodyPr>
            <a:normAutofit/>
          </a:bodyPr>
          <a:lstStyle/>
          <a:p>
            <a:r>
              <a:rPr lang="en-US" sz="3200" dirty="0"/>
              <a:t>Pillars of site feasibility</a:t>
            </a:r>
          </a:p>
        </p:txBody>
      </p:sp>
      <p:grpSp>
        <p:nvGrpSpPr>
          <p:cNvPr id="13" name="Group 12">
            <a:extLst>
              <a:ext uri="{FF2B5EF4-FFF2-40B4-BE49-F238E27FC236}">
                <a16:creationId xmlns:a16="http://schemas.microsoft.com/office/drawing/2014/main" id="{EAC10AE7-1C6A-4A96-13B9-0B9772704AA3}"/>
              </a:ext>
            </a:extLst>
          </p:cNvPr>
          <p:cNvGrpSpPr/>
          <p:nvPr/>
        </p:nvGrpSpPr>
        <p:grpSpPr>
          <a:xfrm>
            <a:off x="267633" y="1594013"/>
            <a:ext cx="3657600" cy="4654218"/>
            <a:chOff x="205740" y="1623060"/>
            <a:chExt cx="3657600" cy="3147914"/>
          </a:xfrm>
        </p:grpSpPr>
        <p:sp>
          <p:nvSpPr>
            <p:cNvPr id="5" name="Rectangle: Rounded Corners 4">
              <a:extLst>
                <a:ext uri="{FF2B5EF4-FFF2-40B4-BE49-F238E27FC236}">
                  <a16:creationId xmlns:a16="http://schemas.microsoft.com/office/drawing/2014/main" id="{9EF3E91D-F61A-9AAF-0B3E-ECE51A48CC36}"/>
                </a:ext>
              </a:extLst>
            </p:cNvPr>
            <p:cNvSpPr/>
            <p:nvPr/>
          </p:nvSpPr>
          <p:spPr>
            <a:xfrm>
              <a:off x="205740" y="1866900"/>
              <a:ext cx="3657600" cy="2904074"/>
            </a:xfrm>
            <a:prstGeom prst="roundRect">
              <a:avLst>
                <a:gd name="adj" fmla="val 5648"/>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endParaRPr lang="en-US" sz="2000" dirty="0"/>
            </a:p>
            <a:p>
              <a:pPr marL="285750" lvl="0" indent="-285750">
                <a:buFont typeface="Arial" panose="020B0604020202020204" pitchFamily="34" charset="0"/>
                <a:buChar char="•"/>
              </a:pPr>
              <a:r>
                <a:rPr lang="en-US" sz="2000" dirty="0"/>
                <a:t>Demonstrated support and line-of-sight to permitting nuclear power plant and, if required, large load off-takers.</a:t>
              </a:r>
            </a:p>
            <a:p>
              <a:pPr marL="285750" lvl="0" indent="-285750">
                <a:buFont typeface="Arial" panose="020B0604020202020204" pitchFamily="34" charset="0"/>
                <a:buChar char="•"/>
              </a:pPr>
              <a:r>
                <a:rPr lang="en-US" sz="2000" dirty="0"/>
                <a:t>Communities seek cost support and safety assurance</a:t>
              </a:r>
            </a:p>
            <a:p>
              <a:pPr marL="285750" lvl="0" indent="-285750">
                <a:buFont typeface="Arial" panose="020B0604020202020204" pitchFamily="34" charset="0"/>
                <a:buChar char="•"/>
              </a:pPr>
              <a:r>
                <a:rPr lang="en-US" sz="2000" dirty="0"/>
                <a:t>Ability to source and/or support construction and operation workforce.</a:t>
              </a:r>
            </a:p>
            <a:p>
              <a:pPr algn="ctr"/>
              <a:endParaRPr lang="en-US" sz="2400" dirty="0"/>
            </a:p>
          </p:txBody>
        </p:sp>
        <p:sp>
          <p:nvSpPr>
            <p:cNvPr id="2" name="Rectangle: Rounded Corners 1">
              <a:extLst>
                <a:ext uri="{FF2B5EF4-FFF2-40B4-BE49-F238E27FC236}">
                  <a16:creationId xmlns:a16="http://schemas.microsoft.com/office/drawing/2014/main" id="{EE605311-65A3-DFDB-3FE5-1FDAAF3344BA}"/>
                </a:ext>
              </a:extLst>
            </p:cNvPr>
            <p:cNvSpPr/>
            <p:nvPr/>
          </p:nvSpPr>
          <p:spPr>
            <a:xfrm>
              <a:off x="384556" y="1623060"/>
              <a:ext cx="2633472" cy="44196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Community Support</a:t>
              </a:r>
            </a:p>
          </p:txBody>
        </p:sp>
      </p:grpSp>
      <p:grpSp>
        <p:nvGrpSpPr>
          <p:cNvPr id="7" name="Group 6">
            <a:extLst>
              <a:ext uri="{FF2B5EF4-FFF2-40B4-BE49-F238E27FC236}">
                <a16:creationId xmlns:a16="http://schemas.microsoft.com/office/drawing/2014/main" id="{C7C3FCD2-AD8E-7C50-6553-5871421AA51C}"/>
              </a:ext>
            </a:extLst>
          </p:cNvPr>
          <p:cNvGrpSpPr/>
          <p:nvPr/>
        </p:nvGrpSpPr>
        <p:grpSpPr>
          <a:xfrm>
            <a:off x="4226223" y="1577947"/>
            <a:ext cx="3657600" cy="4750025"/>
            <a:chOff x="205740" y="1623060"/>
            <a:chExt cx="3429000" cy="3212714"/>
          </a:xfrm>
        </p:grpSpPr>
        <p:sp>
          <p:nvSpPr>
            <p:cNvPr id="8" name="Rectangle: Rounded Corners 7">
              <a:extLst>
                <a:ext uri="{FF2B5EF4-FFF2-40B4-BE49-F238E27FC236}">
                  <a16:creationId xmlns:a16="http://schemas.microsoft.com/office/drawing/2014/main" id="{86CAB988-F4FF-6A76-95A6-B75F82109624}"/>
                </a:ext>
              </a:extLst>
            </p:cNvPr>
            <p:cNvSpPr/>
            <p:nvPr/>
          </p:nvSpPr>
          <p:spPr>
            <a:xfrm>
              <a:off x="205740" y="1866900"/>
              <a:ext cx="3429000" cy="2968874"/>
            </a:xfrm>
            <a:prstGeom prst="roundRect">
              <a:avLst>
                <a:gd name="adj" fmla="val 5648"/>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endParaRPr lang="en-US" sz="2000" dirty="0"/>
            </a:p>
            <a:p>
              <a:pPr marL="285750" lvl="0" indent="-285750">
                <a:buFont typeface="Arial" panose="020B0604020202020204" pitchFamily="34" charset="0"/>
                <a:buChar char="•"/>
              </a:pPr>
              <a:endParaRPr lang="en-US" sz="2000" dirty="0"/>
            </a:p>
            <a:p>
              <a:pPr marL="285750" lvl="0" indent="-285750">
                <a:buFont typeface="Arial" panose="020B0604020202020204" pitchFamily="34" charset="0"/>
                <a:buChar char="•"/>
              </a:pPr>
              <a:r>
                <a:rPr lang="en-US" sz="2000" dirty="0"/>
                <a:t>Siting feasibility for New Nuclear Power Plant (according to NRC regulations), and other power plants as required</a:t>
              </a:r>
            </a:p>
            <a:p>
              <a:pPr marL="742950" lvl="1" indent="-285750">
                <a:buFont typeface="Arial" panose="020B0604020202020204" pitchFamily="34" charset="0"/>
                <a:buChar char="•"/>
              </a:pPr>
              <a:r>
                <a:rPr lang="en-US" sz="2000" dirty="0"/>
                <a:t>Geological</a:t>
              </a:r>
            </a:p>
            <a:p>
              <a:pPr marL="742950" lvl="1" indent="-285750">
                <a:buFont typeface="Arial" panose="020B0604020202020204" pitchFamily="34" charset="0"/>
                <a:buChar char="•"/>
              </a:pPr>
              <a:r>
                <a:rPr lang="en-US" sz="2000" dirty="0"/>
                <a:t>Meteorological</a:t>
              </a:r>
            </a:p>
            <a:p>
              <a:pPr marL="742950" lvl="1" indent="-285750">
                <a:buFont typeface="Arial" panose="020B0604020202020204" pitchFamily="34" charset="0"/>
                <a:buChar char="•"/>
              </a:pPr>
              <a:r>
                <a:rPr lang="en-US" sz="2000" dirty="0"/>
                <a:t>Population Proximity</a:t>
              </a:r>
            </a:p>
            <a:p>
              <a:pPr marL="742950" lvl="1" indent="-285750">
                <a:buFont typeface="Arial" panose="020B0604020202020204" pitchFamily="34" charset="0"/>
                <a:buChar char="•"/>
              </a:pPr>
              <a:r>
                <a:rPr lang="en-US" sz="2000" dirty="0"/>
                <a:t>Water Related</a:t>
              </a:r>
            </a:p>
            <a:p>
              <a:pPr marL="742950" lvl="1" indent="-285750">
                <a:buFont typeface="Arial" panose="020B0604020202020204" pitchFamily="34" charset="0"/>
                <a:buChar char="•"/>
              </a:pPr>
              <a:r>
                <a:rPr lang="en-US" sz="2000" dirty="0"/>
                <a:t>Environmental &amp; Community</a:t>
              </a:r>
            </a:p>
            <a:p>
              <a:pPr marL="742950" lvl="1" indent="-285750">
                <a:buFont typeface="Arial" panose="020B0604020202020204" pitchFamily="34" charset="0"/>
                <a:buChar char="•"/>
              </a:pPr>
              <a:endParaRPr lang="en-US" sz="2000" dirty="0"/>
            </a:p>
            <a:p>
              <a:pPr algn="ctr"/>
              <a:endParaRPr lang="en-US" sz="2400" dirty="0"/>
            </a:p>
          </p:txBody>
        </p:sp>
        <p:sp>
          <p:nvSpPr>
            <p:cNvPr id="9" name="Rectangle: Rounded Corners 8">
              <a:extLst>
                <a:ext uri="{FF2B5EF4-FFF2-40B4-BE49-F238E27FC236}">
                  <a16:creationId xmlns:a16="http://schemas.microsoft.com/office/drawing/2014/main" id="{B9749138-CAE2-2CD7-9825-DBCDFD0BBF1C}"/>
                </a:ext>
              </a:extLst>
            </p:cNvPr>
            <p:cNvSpPr/>
            <p:nvPr/>
          </p:nvSpPr>
          <p:spPr>
            <a:xfrm>
              <a:off x="373380" y="1623060"/>
              <a:ext cx="2468880" cy="44196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Regulatory Fea.</a:t>
              </a:r>
            </a:p>
          </p:txBody>
        </p:sp>
      </p:grpSp>
      <p:grpSp>
        <p:nvGrpSpPr>
          <p:cNvPr id="10" name="Group 9">
            <a:extLst>
              <a:ext uri="{FF2B5EF4-FFF2-40B4-BE49-F238E27FC236}">
                <a16:creationId xmlns:a16="http://schemas.microsoft.com/office/drawing/2014/main" id="{3154045F-892B-42E0-5430-BB669BC369C4}"/>
              </a:ext>
            </a:extLst>
          </p:cNvPr>
          <p:cNvGrpSpPr/>
          <p:nvPr/>
        </p:nvGrpSpPr>
        <p:grpSpPr>
          <a:xfrm>
            <a:off x="8184813" y="1577947"/>
            <a:ext cx="3741420" cy="4750025"/>
            <a:chOff x="388620" y="1630680"/>
            <a:chExt cx="3741420" cy="2943964"/>
          </a:xfrm>
        </p:grpSpPr>
        <p:sp>
          <p:nvSpPr>
            <p:cNvPr id="11" name="Rectangle: Rounded Corners 10">
              <a:extLst>
                <a:ext uri="{FF2B5EF4-FFF2-40B4-BE49-F238E27FC236}">
                  <a16:creationId xmlns:a16="http://schemas.microsoft.com/office/drawing/2014/main" id="{47A818CB-726D-4CD1-45AC-266CD7771CC6}"/>
                </a:ext>
              </a:extLst>
            </p:cNvPr>
            <p:cNvSpPr/>
            <p:nvPr/>
          </p:nvSpPr>
          <p:spPr>
            <a:xfrm>
              <a:off x="388620" y="1882140"/>
              <a:ext cx="3741420" cy="2692504"/>
            </a:xfrm>
            <a:prstGeom prst="roundRect">
              <a:avLst>
                <a:gd name="adj" fmla="val 5648"/>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US" sz="2000" dirty="0"/>
                <a:t>Site-costs: Construction, interconnection, operations and resources </a:t>
              </a:r>
            </a:p>
            <a:p>
              <a:pPr marL="285750" lvl="0" indent="-285750">
                <a:buFont typeface="Arial" panose="020B0604020202020204" pitchFamily="34" charset="0"/>
                <a:buChar char="•"/>
              </a:pPr>
              <a:r>
                <a:rPr lang="en-US" sz="2000" dirty="0"/>
                <a:t>Value: Local value of power, and/or site value to large load off-takers</a:t>
              </a:r>
            </a:p>
            <a:p>
              <a:pPr marL="285750" indent="-285750">
                <a:buFont typeface="Arial" panose="020B0604020202020204" pitchFamily="34" charset="0"/>
                <a:buChar char="•"/>
              </a:pPr>
              <a:r>
                <a:rPr lang="en-US" sz="2000" dirty="0"/>
                <a:t>Local and federal site- specific incentives, e.g. Energy Communities per IRA</a:t>
              </a:r>
            </a:p>
            <a:p>
              <a:pPr marL="285750" indent="-285750">
                <a:buFont typeface="Arial" panose="020B0604020202020204" pitchFamily="34" charset="0"/>
                <a:buChar char="•"/>
              </a:pPr>
              <a:r>
                <a:rPr lang="en-US" sz="2000" dirty="0"/>
                <a:t>Risk associated with site.</a:t>
              </a:r>
            </a:p>
          </p:txBody>
        </p:sp>
        <p:sp>
          <p:nvSpPr>
            <p:cNvPr id="12" name="Rectangle: Rounded Corners 11">
              <a:extLst>
                <a:ext uri="{FF2B5EF4-FFF2-40B4-BE49-F238E27FC236}">
                  <a16:creationId xmlns:a16="http://schemas.microsoft.com/office/drawing/2014/main" id="{30689A37-C5DC-57CF-D2F3-0B236B3909A0}"/>
                </a:ext>
              </a:extLst>
            </p:cNvPr>
            <p:cNvSpPr/>
            <p:nvPr/>
          </p:nvSpPr>
          <p:spPr>
            <a:xfrm>
              <a:off x="525780" y="1630680"/>
              <a:ext cx="2633472" cy="44196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Economic Fea.</a:t>
              </a:r>
            </a:p>
          </p:txBody>
        </p:sp>
      </p:grpSp>
    </p:spTree>
    <p:extLst>
      <p:ext uri="{BB962C8B-B14F-4D97-AF65-F5344CB8AC3E}">
        <p14:creationId xmlns:p14="http://schemas.microsoft.com/office/powerpoint/2010/main" val="2014766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A7428-2863-0D22-FC59-38B8DB9610A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5E81EB9-13BA-4F4D-F09A-FAFF19A98709}"/>
              </a:ext>
            </a:extLst>
          </p:cNvPr>
          <p:cNvSpPr>
            <a:spLocks noGrp="1"/>
          </p:cNvSpPr>
          <p:nvPr>
            <p:ph type="title"/>
          </p:nvPr>
        </p:nvSpPr>
        <p:spPr>
          <a:xfrm>
            <a:off x="347471" y="296332"/>
            <a:ext cx="8712709" cy="891945"/>
          </a:xfrm>
        </p:spPr>
        <p:txBody>
          <a:bodyPr>
            <a:normAutofit/>
          </a:bodyPr>
          <a:lstStyle/>
          <a:p>
            <a:r>
              <a:rPr lang="en-US" sz="3200" dirty="0"/>
              <a:t>Early Development timeline and budget</a:t>
            </a:r>
          </a:p>
        </p:txBody>
      </p:sp>
      <p:graphicFrame>
        <p:nvGraphicFramePr>
          <p:cNvPr id="5" name="Content Placeholder 3">
            <a:extLst>
              <a:ext uri="{FF2B5EF4-FFF2-40B4-BE49-F238E27FC236}">
                <a16:creationId xmlns:a16="http://schemas.microsoft.com/office/drawing/2014/main" id="{5E5C1FF1-DCBA-2303-DE10-4B2F55CE8C28}"/>
              </a:ext>
            </a:extLst>
          </p:cNvPr>
          <p:cNvGraphicFramePr>
            <a:graphicFrameLocks/>
          </p:cNvGraphicFramePr>
          <p:nvPr/>
        </p:nvGraphicFramePr>
        <p:xfrm>
          <a:off x="1043939" y="1886586"/>
          <a:ext cx="9547865" cy="3579116"/>
        </p:xfrm>
        <a:graphic>
          <a:graphicData uri="http://schemas.openxmlformats.org/drawingml/2006/table">
            <a:tbl>
              <a:tblPr firstRow="1" bandRow="1"/>
              <a:tblGrid>
                <a:gridCol w="3182621">
                  <a:extLst>
                    <a:ext uri="{9D8B030D-6E8A-4147-A177-3AD203B41FA5}">
                      <a16:colId xmlns:a16="http://schemas.microsoft.com/office/drawing/2014/main" val="302178491"/>
                    </a:ext>
                  </a:extLst>
                </a:gridCol>
                <a:gridCol w="530437">
                  <a:extLst>
                    <a:ext uri="{9D8B030D-6E8A-4147-A177-3AD203B41FA5}">
                      <a16:colId xmlns:a16="http://schemas.microsoft.com/office/drawing/2014/main" val="3146569201"/>
                    </a:ext>
                  </a:extLst>
                </a:gridCol>
                <a:gridCol w="530437">
                  <a:extLst>
                    <a:ext uri="{9D8B030D-6E8A-4147-A177-3AD203B41FA5}">
                      <a16:colId xmlns:a16="http://schemas.microsoft.com/office/drawing/2014/main" val="2797957493"/>
                    </a:ext>
                  </a:extLst>
                </a:gridCol>
                <a:gridCol w="530437">
                  <a:extLst>
                    <a:ext uri="{9D8B030D-6E8A-4147-A177-3AD203B41FA5}">
                      <a16:colId xmlns:a16="http://schemas.microsoft.com/office/drawing/2014/main" val="3181013762"/>
                    </a:ext>
                  </a:extLst>
                </a:gridCol>
                <a:gridCol w="530437">
                  <a:extLst>
                    <a:ext uri="{9D8B030D-6E8A-4147-A177-3AD203B41FA5}">
                      <a16:colId xmlns:a16="http://schemas.microsoft.com/office/drawing/2014/main" val="4165001816"/>
                    </a:ext>
                  </a:extLst>
                </a:gridCol>
                <a:gridCol w="530437">
                  <a:extLst>
                    <a:ext uri="{9D8B030D-6E8A-4147-A177-3AD203B41FA5}">
                      <a16:colId xmlns:a16="http://schemas.microsoft.com/office/drawing/2014/main" val="1446955093"/>
                    </a:ext>
                  </a:extLst>
                </a:gridCol>
                <a:gridCol w="530437">
                  <a:extLst>
                    <a:ext uri="{9D8B030D-6E8A-4147-A177-3AD203B41FA5}">
                      <a16:colId xmlns:a16="http://schemas.microsoft.com/office/drawing/2014/main" val="2255899928"/>
                    </a:ext>
                  </a:extLst>
                </a:gridCol>
                <a:gridCol w="530437">
                  <a:extLst>
                    <a:ext uri="{9D8B030D-6E8A-4147-A177-3AD203B41FA5}">
                      <a16:colId xmlns:a16="http://schemas.microsoft.com/office/drawing/2014/main" val="1722964364"/>
                    </a:ext>
                  </a:extLst>
                </a:gridCol>
                <a:gridCol w="530437">
                  <a:extLst>
                    <a:ext uri="{9D8B030D-6E8A-4147-A177-3AD203B41FA5}">
                      <a16:colId xmlns:a16="http://schemas.microsoft.com/office/drawing/2014/main" val="4261086706"/>
                    </a:ext>
                  </a:extLst>
                </a:gridCol>
                <a:gridCol w="530437">
                  <a:extLst>
                    <a:ext uri="{9D8B030D-6E8A-4147-A177-3AD203B41FA5}">
                      <a16:colId xmlns:a16="http://schemas.microsoft.com/office/drawing/2014/main" val="1429862938"/>
                    </a:ext>
                  </a:extLst>
                </a:gridCol>
                <a:gridCol w="530437">
                  <a:extLst>
                    <a:ext uri="{9D8B030D-6E8A-4147-A177-3AD203B41FA5}">
                      <a16:colId xmlns:a16="http://schemas.microsoft.com/office/drawing/2014/main" val="1445059034"/>
                    </a:ext>
                  </a:extLst>
                </a:gridCol>
                <a:gridCol w="530437">
                  <a:extLst>
                    <a:ext uri="{9D8B030D-6E8A-4147-A177-3AD203B41FA5}">
                      <a16:colId xmlns:a16="http://schemas.microsoft.com/office/drawing/2014/main" val="1766779340"/>
                    </a:ext>
                  </a:extLst>
                </a:gridCol>
                <a:gridCol w="530437">
                  <a:extLst>
                    <a:ext uri="{9D8B030D-6E8A-4147-A177-3AD203B41FA5}">
                      <a16:colId xmlns:a16="http://schemas.microsoft.com/office/drawing/2014/main" val="821900739"/>
                    </a:ext>
                  </a:extLst>
                </a:gridCol>
              </a:tblGrid>
              <a:tr h="231774">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6082"/>
                    </a:solidFill>
                  </a:tcPr>
                </a:tc>
                <a:tc gridSpan="4">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en-US" sz="1600" dirty="0">
                          <a:latin typeface="Calibri" panose="020F0502020204030204" pitchFamily="34" charset="0"/>
                          <a:cs typeface="Calibri" panose="020F0502020204030204" pitchFamily="34" charset="0"/>
                        </a:rPr>
                        <a:t>Year 1</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6082"/>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4">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en-US" sz="1600" dirty="0">
                          <a:latin typeface="Calibri" panose="020F0502020204030204" pitchFamily="34" charset="0"/>
                          <a:cs typeface="Calibri" panose="020F0502020204030204" pitchFamily="34" charset="0"/>
                        </a:rPr>
                        <a:t>Year 2</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6082"/>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4">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en-US" sz="1600" dirty="0">
                          <a:latin typeface="Calibri" panose="020F0502020204030204" pitchFamily="34" charset="0"/>
                          <a:cs typeface="Calibri" panose="020F0502020204030204" pitchFamily="34" charset="0"/>
                        </a:rPr>
                        <a:t>Year 3</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6082"/>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89168096"/>
                  </a:ext>
                </a:extLst>
              </a:tr>
              <a:tr h="797937">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sz="1600" dirty="0">
                          <a:latin typeface="Calibri" panose="020F0502020204030204" pitchFamily="34" charset="0"/>
                          <a:cs typeface="Calibri" panose="020F0502020204030204" pitchFamily="34" charset="0"/>
                        </a:rPr>
                        <a:t>Initial Project and Site Diligence</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US" sz="1200" b="1" dirty="0">
                          <a:solidFill>
                            <a:schemeClr val="bg1"/>
                          </a:solidFill>
                          <a:latin typeface="Calibri" panose="020F0502020204030204" pitchFamily="34" charset="0"/>
                          <a:cs typeface="Calibri" panose="020F0502020204030204" pitchFamily="34" charset="0"/>
                        </a:rPr>
                        <a:t>$50k</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E2841"/>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3278360396"/>
                  </a:ext>
                </a:extLst>
              </a:tr>
              <a:tr h="797937">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sz="1600" dirty="0">
                          <a:latin typeface="Calibri" panose="020F0502020204030204" pitchFamily="34" charset="0"/>
                          <a:cs typeface="Calibri" panose="020F0502020204030204" pitchFamily="34" charset="0"/>
                        </a:rPr>
                        <a:t>Site Screening and Preliminary Commercial Readiness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gridSpan="3">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US" sz="1200" b="1" kern="1200" dirty="0">
                          <a:solidFill>
                            <a:schemeClr val="bg1"/>
                          </a:solidFill>
                          <a:latin typeface="Calibri" panose="020F0502020204030204" pitchFamily="34" charset="0"/>
                          <a:ea typeface="+mn-ea"/>
                          <a:cs typeface="Calibri" panose="020F0502020204030204" pitchFamily="34" charset="0"/>
                        </a:rPr>
                        <a:t>$400-$600k</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E2841"/>
                    </a:solidFill>
                  </a:tcPr>
                </a:tc>
                <a:tc hMerge="1">
                  <a:txBody>
                    <a:bodyPr/>
                    <a:lstStyle/>
                    <a:p>
                      <a:endParaRPr lang="en-US" dirty="0"/>
                    </a:p>
                  </a:txBody>
                  <a:tcPr/>
                </a:tc>
                <a:tc hMerge="1">
                  <a:txBody>
                    <a:bodyPr/>
                    <a:lstStyle/>
                    <a:p>
                      <a:endParaRPr lang="en-US" dirty="0"/>
                    </a:p>
                  </a:txBody>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extLst>
                  <a:ext uri="{0D108BD9-81ED-4DB2-BD59-A6C34878D82A}">
                    <a16:rowId xmlns:a16="http://schemas.microsoft.com/office/drawing/2014/main" val="1252506576"/>
                  </a:ext>
                </a:extLst>
              </a:tr>
              <a:tr h="797937">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sz="1600" dirty="0">
                          <a:latin typeface="Calibri" panose="020F0502020204030204" pitchFamily="34" charset="0"/>
                          <a:cs typeface="Calibri" panose="020F0502020204030204" pitchFamily="34" charset="0"/>
                        </a:rPr>
                        <a:t>Preliminary NRC Siting studies and Tech/EPC selection</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gridSpan="4">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algn="ctr" defTabSz="914400" rtl="0" eaLnBrk="1" latinLnBrk="0" hangingPunct="1"/>
                      <a:r>
                        <a:rPr lang="en-US" sz="1200" b="1" kern="1200" dirty="0">
                          <a:solidFill>
                            <a:schemeClr val="bg1"/>
                          </a:solidFill>
                          <a:latin typeface="Calibri" panose="020F0502020204030204" pitchFamily="34" charset="0"/>
                          <a:ea typeface="+mn-ea"/>
                          <a:cs typeface="Calibri" panose="020F0502020204030204" pitchFamily="34" charset="0"/>
                        </a:rPr>
                        <a:t>$5-12 MM</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E2841"/>
                    </a:solidFill>
                  </a:tcPr>
                </a:tc>
                <a:tc hMerge="1">
                  <a:txBody>
                    <a:bodyPr/>
                    <a:lstStyle/>
                    <a:p>
                      <a:pPr algn="ctr"/>
                      <a:endParaRPr lang="en-US" dirty="0">
                        <a:latin typeface="Calibri" panose="020F0502020204030204" pitchFamily="34" charset="0"/>
                        <a:cs typeface="Calibri" panose="020F0502020204030204" pitchFamily="34" charset="0"/>
                      </a:endParaRPr>
                    </a:p>
                  </a:txBody>
                  <a:tcPr anchor="ctr"/>
                </a:tc>
                <a:tc hMerge="1">
                  <a:txBody>
                    <a:bodyPr/>
                    <a:lstStyle/>
                    <a:p>
                      <a:pPr algn="ctr"/>
                      <a:endParaRPr lang="en-US" dirty="0">
                        <a:latin typeface="Calibri" panose="020F0502020204030204" pitchFamily="34" charset="0"/>
                        <a:cs typeface="Calibri" panose="020F0502020204030204" pitchFamily="34" charset="0"/>
                      </a:endParaRPr>
                    </a:p>
                  </a:txBody>
                  <a:tcPr anchor="ctr"/>
                </a:tc>
                <a:tc hMerge="1">
                  <a:txBody>
                    <a:bodyPr/>
                    <a:lstStyle/>
                    <a:p>
                      <a:pPr algn="ctr"/>
                      <a:endParaRPr lang="en-US" dirty="0">
                        <a:latin typeface="Calibri" panose="020F0502020204030204" pitchFamily="34" charset="0"/>
                        <a:cs typeface="Calibri" panose="020F0502020204030204" pitchFamily="34" charset="0"/>
                      </a:endParaRPr>
                    </a:p>
                  </a:txBody>
                  <a:tcPr anchor="ct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3390001239"/>
                  </a:ext>
                </a:extLst>
              </a:tr>
              <a:tr h="850025">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US" sz="1600" dirty="0">
                          <a:latin typeface="Calibri" panose="020F0502020204030204" pitchFamily="34" charset="0"/>
                          <a:cs typeface="Calibri" panose="020F0502020204030204" pitchFamily="34" charset="0"/>
                        </a:rPr>
                        <a:t>Prepare &amp; Submit CP, Financial Due Diligence, Interconnection Application*</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endParaRPr lang="en-US" sz="160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gridSpan="4">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$43-$70 MM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Upfront NU Costs (~$20-$40 MM)</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E2841"/>
                    </a:solidFill>
                  </a:tcPr>
                </a:tc>
                <a:tc hMerge="1">
                  <a:txBody>
                    <a:bodyPr/>
                    <a:lstStyle/>
                    <a:p>
                      <a:endParaRPr lang="en-US" dirty="0">
                        <a:latin typeface="Calibri" panose="020F0502020204030204" pitchFamily="34" charset="0"/>
                        <a:cs typeface="Calibri" panose="020F0502020204030204" pitchFamily="34" charset="0"/>
                      </a:endParaRPr>
                    </a:p>
                  </a:txBody>
                  <a:tcPr/>
                </a:tc>
                <a:tc hMerge="1">
                  <a:txBody>
                    <a:bodyPr/>
                    <a:lstStyle/>
                    <a:p>
                      <a:endParaRPr lang="en-US" dirty="0">
                        <a:latin typeface="Calibri" panose="020F0502020204030204" pitchFamily="34" charset="0"/>
                        <a:cs typeface="Calibri" panose="020F0502020204030204" pitchFamily="34" charset="0"/>
                      </a:endParaRPr>
                    </a:p>
                  </a:txBody>
                  <a:tcPr/>
                </a:tc>
                <a:tc hMerge="1">
                  <a:txBody>
                    <a:bodyPr/>
                    <a:lstStyle/>
                    <a:p>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514789161"/>
                  </a:ext>
                </a:extLst>
              </a:tr>
            </a:tbl>
          </a:graphicData>
        </a:graphic>
      </p:graphicFrame>
      <p:sp>
        <p:nvSpPr>
          <p:cNvPr id="6" name="TextBox 5">
            <a:extLst>
              <a:ext uri="{FF2B5EF4-FFF2-40B4-BE49-F238E27FC236}">
                <a16:creationId xmlns:a16="http://schemas.microsoft.com/office/drawing/2014/main" id="{E291304A-C986-086A-C279-969BDAB5AE5C}"/>
              </a:ext>
            </a:extLst>
          </p:cNvPr>
          <p:cNvSpPr txBox="1"/>
          <p:nvPr/>
        </p:nvSpPr>
        <p:spPr>
          <a:xfrm>
            <a:off x="4457700" y="5745480"/>
            <a:ext cx="6515100" cy="369332"/>
          </a:xfrm>
          <a:prstGeom prst="rect">
            <a:avLst/>
          </a:prstGeom>
          <a:noFill/>
          <a:ln>
            <a:solidFill>
              <a:schemeClr val="tx2"/>
            </a:solidFill>
          </a:ln>
        </p:spPr>
        <p:txBody>
          <a:bodyPr wrap="square" rtlCol="0">
            <a:spAutoFit/>
          </a:bodyPr>
          <a:lstStyle/>
          <a:p>
            <a:pPr algn="ctr"/>
            <a:r>
              <a:rPr lang="en-US" dirty="0"/>
              <a:t>Opportunities to bring on partners or investors, or sell the project</a:t>
            </a:r>
          </a:p>
        </p:txBody>
      </p:sp>
      <p:cxnSp>
        <p:nvCxnSpPr>
          <p:cNvPr id="8" name="Straight Arrow Connector 7">
            <a:extLst>
              <a:ext uri="{FF2B5EF4-FFF2-40B4-BE49-F238E27FC236}">
                <a16:creationId xmlns:a16="http://schemas.microsoft.com/office/drawing/2014/main" id="{C2837037-1721-15BB-E4CE-F2070E649E79}"/>
              </a:ext>
            </a:extLst>
          </p:cNvPr>
          <p:cNvCxnSpPr>
            <a:cxnSpLocks/>
          </p:cNvCxnSpPr>
          <p:nvPr/>
        </p:nvCxnSpPr>
        <p:spPr>
          <a:xfrm>
            <a:off x="4488180" y="3467100"/>
            <a:ext cx="289560"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0" name="Straight Arrow Connector 9">
            <a:extLst>
              <a:ext uri="{FF2B5EF4-FFF2-40B4-BE49-F238E27FC236}">
                <a16:creationId xmlns:a16="http://schemas.microsoft.com/office/drawing/2014/main" id="{777473A0-08B6-3595-B695-667E01786199}"/>
              </a:ext>
            </a:extLst>
          </p:cNvPr>
          <p:cNvCxnSpPr>
            <a:cxnSpLocks/>
          </p:cNvCxnSpPr>
          <p:nvPr/>
        </p:nvCxnSpPr>
        <p:spPr>
          <a:xfrm>
            <a:off x="6057900" y="4274820"/>
            <a:ext cx="289560"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1" name="Straight Arrow Connector 10">
            <a:extLst>
              <a:ext uri="{FF2B5EF4-FFF2-40B4-BE49-F238E27FC236}">
                <a16:creationId xmlns:a16="http://schemas.microsoft.com/office/drawing/2014/main" id="{52DC1523-5332-0C85-981D-340856317924}"/>
              </a:ext>
            </a:extLst>
          </p:cNvPr>
          <p:cNvCxnSpPr>
            <a:cxnSpLocks/>
          </p:cNvCxnSpPr>
          <p:nvPr/>
        </p:nvCxnSpPr>
        <p:spPr>
          <a:xfrm>
            <a:off x="8161020" y="5052060"/>
            <a:ext cx="289560"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2" name="Straight Arrow Connector 11">
            <a:extLst>
              <a:ext uri="{FF2B5EF4-FFF2-40B4-BE49-F238E27FC236}">
                <a16:creationId xmlns:a16="http://schemas.microsoft.com/office/drawing/2014/main" id="{259AF423-9C62-07A4-E4C1-3C6410567DBE}"/>
              </a:ext>
            </a:extLst>
          </p:cNvPr>
          <p:cNvCxnSpPr>
            <a:cxnSpLocks/>
          </p:cNvCxnSpPr>
          <p:nvPr/>
        </p:nvCxnSpPr>
        <p:spPr>
          <a:xfrm flipH="1">
            <a:off x="10561320" y="5067300"/>
            <a:ext cx="388620"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6" name="Straight Connector 15">
            <a:extLst>
              <a:ext uri="{FF2B5EF4-FFF2-40B4-BE49-F238E27FC236}">
                <a16:creationId xmlns:a16="http://schemas.microsoft.com/office/drawing/2014/main" id="{6D296020-E28B-CC77-49DB-BEA167C917B8}"/>
              </a:ext>
            </a:extLst>
          </p:cNvPr>
          <p:cNvCxnSpPr/>
          <p:nvPr/>
        </p:nvCxnSpPr>
        <p:spPr>
          <a:xfrm>
            <a:off x="4488180" y="3474720"/>
            <a:ext cx="0" cy="2263140"/>
          </a:xfrm>
          <a:prstGeom prst="line">
            <a:avLst/>
          </a:prstGeom>
        </p:spPr>
        <p:style>
          <a:lnRef idx="1">
            <a:schemeClr val="accent6"/>
          </a:lnRef>
          <a:fillRef idx="0">
            <a:schemeClr val="accent6"/>
          </a:fillRef>
          <a:effectRef idx="0">
            <a:schemeClr val="accent6"/>
          </a:effectRef>
          <a:fontRef idx="minor">
            <a:schemeClr val="tx1"/>
          </a:fontRef>
        </p:style>
      </p:cxnSp>
      <p:cxnSp>
        <p:nvCxnSpPr>
          <p:cNvPr id="17" name="Straight Connector 16">
            <a:extLst>
              <a:ext uri="{FF2B5EF4-FFF2-40B4-BE49-F238E27FC236}">
                <a16:creationId xmlns:a16="http://schemas.microsoft.com/office/drawing/2014/main" id="{F1BA0F1C-A5BE-B993-C912-F0EC37A1727B}"/>
              </a:ext>
            </a:extLst>
          </p:cNvPr>
          <p:cNvCxnSpPr>
            <a:cxnSpLocks/>
          </p:cNvCxnSpPr>
          <p:nvPr/>
        </p:nvCxnSpPr>
        <p:spPr>
          <a:xfrm>
            <a:off x="6065520" y="4274820"/>
            <a:ext cx="0" cy="1463040"/>
          </a:xfrm>
          <a:prstGeom prst="line">
            <a:avLst/>
          </a:prstGeom>
        </p:spPr>
        <p:style>
          <a:lnRef idx="1">
            <a:schemeClr val="accent6"/>
          </a:lnRef>
          <a:fillRef idx="0">
            <a:schemeClr val="accent6"/>
          </a:fillRef>
          <a:effectRef idx="0">
            <a:schemeClr val="accent6"/>
          </a:effectRef>
          <a:fontRef idx="minor">
            <a:schemeClr val="tx1"/>
          </a:fontRef>
        </p:style>
      </p:cxnSp>
      <p:cxnSp>
        <p:nvCxnSpPr>
          <p:cNvPr id="19" name="Straight Connector 18">
            <a:extLst>
              <a:ext uri="{FF2B5EF4-FFF2-40B4-BE49-F238E27FC236}">
                <a16:creationId xmlns:a16="http://schemas.microsoft.com/office/drawing/2014/main" id="{3588C87B-3B99-0DEC-8D57-6812477B5CCD}"/>
              </a:ext>
            </a:extLst>
          </p:cNvPr>
          <p:cNvCxnSpPr>
            <a:cxnSpLocks/>
          </p:cNvCxnSpPr>
          <p:nvPr/>
        </p:nvCxnSpPr>
        <p:spPr>
          <a:xfrm>
            <a:off x="8153400" y="5052060"/>
            <a:ext cx="0" cy="708660"/>
          </a:xfrm>
          <a:prstGeom prst="line">
            <a:avLst/>
          </a:prstGeom>
        </p:spPr>
        <p:style>
          <a:lnRef idx="1">
            <a:schemeClr val="accent6"/>
          </a:lnRef>
          <a:fillRef idx="0">
            <a:schemeClr val="accent6"/>
          </a:fillRef>
          <a:effectRef idx="0">
            <a:schemeClr val="accent6"/>
          </a:effectRef>
          <a:fontRef idx="minor">
            <a:schemeClr val="tx1"/>
          </a:fontRef>
        </p:style>
      </p:cxnSp>
      <p:cxnSp>
        <p:nvCxnSpPr>
          <p:cNvPr id="21" name="Straight Connector 20">
            <a:extLst>
              <a:ext uri="{FF2B5EF4-FFF2-40B4-BE49-F238E27FC236}">
                <a16:creationId xmlns:a16="http://schemas.microsoft.com/office/drawing/2014/main" id="{8BB6CB88-DDB2-E65C-47B5-62F2AA87770F}"/>
              </a:ext>
            </a:extLst>
          </p:cNvPr>
          <p:cNvCxnSpPr>
            <a:cxnSpLocks/>
          </p:cNvCxnSpPr>
          <p:nvPr/>
        </p:nvCxnSpPr>
        <p:spPr>
          <a:xfrm>
            <a:off x="10949940" y="5059680"/>
            <a:ext cx="0" cy="708660"/>
          </a:xfrm>
          <a:prstGeom prst="line">
            <a:avLst/>
          </a:prstGeom>
          <a:ln w="381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100768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64245-E669-27F9-7751-481279E59E5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E3184F-81DF-3F5A-A995-D69A7BF3506C}"/>
              </a:ext>
            </a:extLst>
          </p:cNvPr>
          <p:cNvSpPr>
            <a:spLocks noGrp="1"/>
          </p:cNvSpPr>
          <p:nvPr>
            <p:ph type="title"/>
          </p:nvPr>
        </p:nvSpPr>
        <p:spPr>
          <a:xfrm>
            <a:off x="347471" y="296332"/>
            <a:ext cx="8712709" cy="891945"/>
          </a:xfrm>
        </p:spPr>
        <p:txBody>
          <a:bodyPr>
            <a:normAutofit/>
          </a:bodyPr>
          <a:lstStyle/>
          <a:p>
            <a:r>
              <a:rPr lang="en-US" sz="3200" dirty="0"/>
              <a:t>Breakdown of activities by phase</a:t>
            </a:r>
          </a:p>
        </p:txBody>
      </p:sp>
      <p:grpSp>
        <p:nvGrpSpPr>
          <p:cNvPr id="13" name="Group 12">
            <a:extLst>
              <a:ext uri="{FF2B5EF4-FFF2-40B4-BE49-F238E27FC236}">
                <a16:creationId xmlns:a16="http://schemas.microsoft.com/office/drawing/2014/main" id="{1A857B50-D590-D8DA-51A7-ACCF64132926}"/>
              </a:ext>
            </a:extLst>
          </p:cNvPr>
          <p:cNvGrpSpPr/>
          <p:nvPr/>
        </p:nvGrpSpPr>
        <p:grpSpPr>
          <a:xfrm>
            <a:off x="220980" y="1684020"/>
            <a:ext cx="3657600" cy="4490810"/>
            <a:chOff x="205740" y="1623060"/>
            <a:chExt cx="3657600" cy="4572000"/>
          </a:xfrm>
        </p:grpSpPr>
        <p:sp>
          <p:nvSpPr>
            <p:cNvPr id="5" name="Rectangle: Rounded Corners 4">
              <a:extLst>
                <a:ext uri="{FF2B5EF4-FFF2-40B4-BE49-F238E27FC236}">
                  <a16:creationId xmlns:a16="http://schemas.microsoft.com/office/drawing/2014/main" id="{4543FAC5-9FA4-D1E4-C0E0-1F3C02D8ACCE}"/>
                </a:ext>
              </a:extLst>
            </p:cNvPr>
            <p:cNvSpPr/>
            <p:nvPr/>
          </p:nvSpPr>
          <p:spPr>
            <a:xfrm>
              <a:off x="205740" y="1866900"/>
              <a:ext cx="3657600" cy="4328160"/>
            </a:xfrm>
            <a:prstGeom prst="roundRect">
              <a:avLst>
                <a:gd name="adj" fmla="val 5648"/>
              </a:avLst>
            </a:prstGeom>
            <a:solidFill>
              <a:schemeClr val="accent3">
                <a:lumMod val="75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endParaRPr lang="en-US" sz="2000" dirty="0"/>
            </a:p>
            <a:p>
              <a:pPr marL="285750" lvl="0" indent="-285750">
                <a:buFont typeface="Arial" panose="020B0604020202020204" pitchFamily="34" charset="0"/>
                <a:buChar char="•"/>
              </a:pPr>
              <a:r>
                <a:rPr lang="en-US" dirty="0"/>
                <a:t>Technical Siting study using existing data and standard processes to evaluate the feasibility of the site. (In line with EPRI’s Canvassing Study to determine Potential Sites)</a:t>
              </a:r>
            </a:p>
            <a:p>
              <a:pPr marL="285750" lvl="0" indent="-285750">
                <a:buFont typeface="Arial" panose="020B0604020202020204" pitchFamily="34" charset="0"/>
                <a:buChar char="•"/>
              </a:pPr>
              <a:r>
                <a:rPr lang="en-US" dirty="0"/>
                <a:t>Project planning and scoping for the early development effort</a:t>
              </a:r>
            </a:p>
            <a:p>
              <a:pPr marL="285750" lvl="0" indent="-285750">
                <a:buFont typeface="Arial" panose="020B0604020202020204" pitchFamily="34" charset="0"/>
                <a:buChar char="•"/>
              </a:pPr>
              <a:r>
                <a:rPr lang="en-US" dirty="0"/>
                <a:t>Business plan development and early engagement with potential commercial partners, as needed/requested.</a:t>
              </a:r>
            </a:p>
            <a:p>
              <a:pPr algn="ctr"/>
              <a:endParaRPr lang="en-US" sz="2000" dirty="0"/>
            </a:p>
          </p:txBody>
        </p:sp>
        <p:sp>
          <p:nvSpPr>
            <p:cNvPr id="2" name="Rectangle: Rounded Corners 1">
              <a:extLst>
                <a:ext uri="{FF2B5EF4-FFF2-40B4-BE49-F238E27FC236}">
                  <a16:creationId xmlns:a16="http://schemas.microsoft.com/office/drawing/2014/main" id="{831892E2-A803-E225-A164-433FD889A923}"/>
                </a:ext>
              </a:extLst>
            </p:cNvPr>
            <p:cNvSpPr/>
            <p:nvPr/>
          </p:nvSpPr>
          <p:spPr>
            <a:xfrm>
              <a:off x="384556" y="1623060"/>
              <a:ext cx="2633472" cy="441960"/>
            </a:xfrm>
            <a:prstGeom prst="roundRect">
              <a:avLst/>
            </a:prstGeom>
            <a:solidFill>
              <a:schemeClr val="accent4">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Initial Diligence</a:t>
              </a:r>
            </a:p>
          </p:txBody>
        </p:sp>
      </p:grpSp>
      <p:grpSp>
        <p:nvGrpSpPr>
          <p:cNvPr id="7" name="Group 6">
            <a:extLst>
              <a:ext uri="{FF2B5EF4-FFF2-40B4-BE49-F238E27FC236}">
                <a16:creationId xmlns:a16="http://schemas.microsoft.com/office/drawing/2014/main" id="{91298D62-57D8-63DA-E542-AEAC147B0AD0}"/>
              </a:ext>
            </a:extLst>
          </p:cNvPr>
          <p:cNvGrpSpPr/>
          <p:nvPr/>
        </p:nvGrpSpPr>
        <p:grpSpPr>
          <a:xfrm>
            <a:off x="4179570" y="1684020"/>
            <a:ext cx="3657600" cy="4490810"/>
            <a:chOff x="205740" y="1623060"/>
            <a:chExt cx="3429000" cy="4572000"/>
          </a:xfrm>
        </p:grpSpPr>
        <p:sp>
          <p:nvSpPr>
            <p:cNvPr id="8" name="Rectangle: Rounded Corners 7">
              <a:extLst>
                <a:ext uri="{FF2B5EF4-FFF2-40B4-BE49-F238E27FC236}">
                  <a16:creationId xmlns:a16="http://schemas.microsoft.com/office/drawing/2014/main" id="{A0525E31-7474-D54E-4E49-4261C88DB4A4}"/>
                </a:ext>
              </a:extLst>
            </p:cNvPr>
            <p:cNvSpPr/>
            <p:nvPr/>
          </p:nvSpPr>
          <p:spPr>
            <a:xfrm>
              <a:off x="205740" y="1866900"/>
              <a:ext cx="3429000" cy="4328160"/>
            </a:xfrm>
            <a:prstGeom prst="roundRect">
              <a:avLst>
                <a:gd name="adj" fmla="val 5648"/>
              </a:avLst>
            </a:prstGeom>
            <a:solidFill>
              <a:schemeClr val="accent3">
                <a:lumMod val="75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endParaRPr lang="en-US" sz="2000" dirty="0"/>
            </a:p>
            <a:p>
              <a:pPr marL="285750" lvl="0" indent="-285750">
                <a:buFont typeface="Arial" panose="020B0604020202020204" pitchFamily="34" charset="0"/>
                <a:buChar char="•"/>
              </a:pPr>
              <a:r>
                <a:rPr lang="en-US" dirty="0"/>
                <a:t>Technical Site Screening study in line with EPRI Site Screening Process</a:t>
              </a:r>
            </a:p>
            <a:p>
              <a:pPr marL="285750" lvl="0" indent="-285750">
                <a:buFont typeface="Arial" panose="020B0604020202020204" pitchFamily="34" charset="0"/>
                <a:buChar char="•"/>
              </a:pPr>
              <a:r>
                <a:rPr lang="en-US" dirty="0"/>
                <a:t>Shortlist of Technologies and EPC partners</a:t>
              </a:r>
            </a:p>
            <a:p>
              <a:pPr marL="285750" lvl="0" indent="-285750">
                <a:buFont typeface="Arial" panose="020B0604020202020204" pitchFamily="34" charset="0"/>
                <a:buChar char="•"/>
              </a:pPr>
              <a:r>
                <a:rPr lang="en-US" dirty="0"/>
                <a:t>Preliminary discussions to refine and determine PPA or other Offtake terms</a:t>
              </a:r>
            </a:p>
            <a:p>
              <a:pPr marL="285750" lvl="0" indent="-285750">
                <a:buFont typeface="Arial" panose="020B0604020202020204" pitchFamily="34" charset="0"/>
                <a:buChar char="•"/>
              </a:pPr>
              <a:r>
                <a:rPr lang="en-US" dirty="0"/>
                <a:t>Negotiations to define the involvement of additional project partners or investors</a:t>
              </a:r>
            </a:p>
            <a:p>
              <a:pPr algn="ctr"/>
              <a:endParaRPr lang="en-US" sz="2000" dirty="0"/>
            </a:p>
          </p:txBody>
        </p:sp>
        <p:sp>
          <p:nvSpPr>
            <p:cNvPr id="9" name="Rectangle: Rounded Corners 8">
              <a:extLst>
                <a:ext uri="{FF2B5EF4-FFF2-40B4-BE49-F238E27FC236}">
                  <a16:creationId xmlns:a16="http://schemas.microsoft.com/office/drawing/2014/main" id="{C1F98299-3646-E2D0-39EE-3F1048C1DD77}"/>
                </a:ext>
              </a:extLst>
            </p:cNvPr>
            <p:cNvSpPr/>
            <p:nvPr/>
          </p:nvSpPr>
          <p:spPr>
            <a:xfrm>
              <a:off x="373380" y="1623060"/>
              <a:ext cx="2468880" cy="441960"/>
            </a:xfrm>
            <a:prstGeom prst="roundRect">
              <a:avLst/>
            </a:prstGeom>
            <a:solidFill>
              <a:schemeClr val="accent4">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Site Screening</a:t>
              </a:r>
            </a:p>
          </p:txBody>
        </p:sp>
      </p:grpSp>
      <p:grpSp>
        <p:nvGrpSpPr>
          <p:cNvPr id="10" name="Group 9">
            <a:extLst>
              <a:ext uri="{FF2B5EF4-FFF2-40B4-BE49-F238E27FC236}">
                <a16:creationId xmlns:a16="http://schemas.microsoft.com/office/drawing/2014/main" id="{B69D38D2-2684-D54C-CDC3-2BB6A551D790}"/>
              </a:ext>
            </a:extLst>
          </p:cNvPr>
          <p:cNvGrpSpPr/>
          <p:nvPr/>
        </p:nvGrpSpPr>
        <p:grpSpPr>
          <a:xfrm>
            <a:off x="8138160" y="1684020"/>
            <a:ext cx="3741420" cy="4498295"/>
            <a:chOff x="388620" y="1630680"/>
            <a:chExt cx="3741420" cy="4579620"/>
          </a:xfrm>
        </p:grpSpPr>
        <p:sp>
          <p:nvSpPr>
            <p:cNvPr id="11" name="Rectangle: Rounded Corners 10">
              <a:extLst>
                <a:ext uri="{FF2B5EF4-FFF2-40B4-BE49-F238E27FC236}">
                  <a16:creationId xmlns:a16="http://schemas.microsoft.com/office/drawing/2014/main" id="{840E772D-724F-ACEA-1864-9B4513FBFF21}"/>
                </a:ext>
              </a:extLst>
            </p:cNvPr>
            <p:cNvSpPr/>
            <p:nvPr/>
          </p:nvSpPr>
          <p:spPr>
            <a:xfrm>
              <a:off x="388620" y="1882140"/>
              <a:ext cx="3741420" cy="4328160"/>
            </a:xfrm>
            <a:prstGeom prst="roundRect">
              <a:avLst>
                <a:gd name="adj" fmla="val 5648"/>
              </a:avLst>
            </a:prstGeom>
            <a:solidFill>
              <a:schemeClr val="accent3">
                <a:lumMod val="75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Key technical studies for NRC permitting, prelim.</a:t>
              </a:r>
            </a:p>
            <a:p>
              <a:pPr marL="285750" lvl="0" indent="-285750">
                <a:buFont typeface="Arial" panose="020B0604020202020204" pitchFamily="34" charset="0"/>
                <a:buChar char="•"/>
              </a:pPr>
              <a:r>
                <a:rPr lang="en-US" dirty="0"/>
                <a:t>Technology and EPC partner request for proposals, evaluations, due diligence, and selection.  </a:t>
              </a:r>
            </a:p>
            <a:p>
              <a:pPr marL="285750" lvl="0" indent="-285750">
                <a:buFont typeface="Arial" panose="020B0604020202020204" pitchFamily="34" charset="0"/>
                <a:buChar char="•"/>
              </a:pPr>
              <a:r>
                <a:rPr lang="en-US" dirty="0"/>
                <a:t>State agency and local government early engagement.</a:t>
              </a:r>
            </a:p>
            <a:p>
              <a:pPr marL="285750" lvl="0" indent="-285750">
                <a:buFont typeface="Arial" panose="020B0604020202020204" pitchFamily="34" charset="0"/>
                <a:buChar char="•"/>
              </a:pPr>
              <a:r>
                <a:rPr lang="en-US" dirty="0"/>
                <a:t>Community engagement </a:t>
              </a:r>
            </a:p>
            <a:p>
              <a:pPr marL="285750" lvl="0" indent="-285750">
                <a:buFont typeface="Arial" panose="020B0604020202020204" pitchFamily="34" charset="0"/>
                <a:buChar char="•"/>
              </a:pPr>
              <a:r>
                <a:rPr lang="en-US" dirty="0"/>
                <a:t>Pre-application engagement with the NRC and EDF</a:t>
              </a:r>
            </a:p>
            <a:p>
              <a:pPr marL="285750" indent="-285750">
                <a:buFont typeface="Arial" panose="020B0604020202020204" pitchFamily="34" charset="0"/>
                <a:buChar char="•"/>
              </a:pPr>
              <a:r>
                <a:rPr lang="en-US" dirty="0"/>
                <a:t>PPA negotiation and contract finalization (if required)</a:t>
              </a:r>
            </a:p>
          </p:txBody>
        </p:sp>
        <p:sp>
          <p:nvSpPr>
            <p:cNvPr id="12" name="Rectangle: Rounded Corners 11">
              <a:extLst>
                <a:ext uri="{FF2B5EF4-FFF2-40B4-BE49-F238E27FC236}">
                  <a16:creationId xmlns:a16="http://schemas.microsoft.com/office/drawing/2014/main" id="{C499E48C-37A0-1FE5-0FE1-F992500F3D94}"/>
                </a:ext>
              </a:extLst>
            </p:cNvPr>
            <p:cNvSpPr/>
            <p:nvPr/>
          </p:nvSpPr>
          <p:spPr>
            <a:xfrm>
              <a:off x="525780" y="1630680"/>
              <a:ext cx="2976118" cy="441960"/>
            </a:xfrm>
            <a:prstGeom prst="roundRect">
              <a:avLst/>
            </a:prstGeom>
            <a:solidFill>
              <a:schemeClr val="accent4">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Tech Studies and Selection</a:t>
              </a:r>
            </a:p>
          </p:txBody>
        </p:sp>
      </p:grpSp>
      <p:sp>
        <p:nvSpPr>
          <p:cNvPr id="4" name="Arrow: Right 3">
            <a:extLst>
              <a:ext uri="{FF2B5EF4-FFF2-40B4-BE49-F238E27FC236}">
                <a16:creationId xmlns:a16="http://schemas.microsoft.com/office/drawing/2014/main" id="{9034A890-DC7F-8F79-2ECB-F81D2DF14F6A}"/>
              </a:ext>
            </a:extLst>
          </p:cNvPr>
          <p:cNvSpPr/>
          <p:nvPr/>
        </p:nvSpPr>
        <p:spPr>
          <a:xfrm>
            <a:off x="3722336" y="3867993"/>
            <a:ext cx="457234" cy="635867"/>
          </a:xfrm>
          <a:prstGeom prst="rightArrow">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9B407C37-E21E-AD18-AB0D-AA38623DF3CD}"/>
              </a:ext>
            </a:extLst>
          </p:cNvPr>
          <p:cNvSpPr/>
          <p:nvPr/>
        </p:nvSpPr>
        <p:spPr>
          <a:xfrm>
            <a:off x="7680926" y="3867993"/>
            <a:ext cx="457234" cy="635867"/>
          </a:xfrm>
          <a:prstGeom prst="rightArrow">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345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7B295-8E98-8DA3-7BBC-2D15BAC9F19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57F91B-DE03-BB44-60AA-B82D3FAB57FD}"/>
              </a:ext>
            </a:extLst>
          </p:cNvPr>
          <p:cNvSpPr>
            <a:spLocks noGrp="1"/>
          </p:cNvSpPr>
          <p:nvPr>
            <p:ph sz="quarter" idx="11"/>
          </p:nvPr>
        </p:nvSpPr>
        <p:spPr>
          <a:xfrm>
            <a:off x="513140" y="1566672"/>
            <a:ext cx="9062860" cy="4286928"/>
          </a:xfrm>
        </p:spPr>
        <p:txBody>
          <a:bodyPr/>
          <a:lstStyle/>
          <a:p>
            <a:r>
              <a:rPr lang="en-US" sz="2400" dirty="0"/>
              <a:t>Terra Power selected Kemmerer, WY </a:t>
            </a:r>
          </a:p>
          <a:p>
            <a:pPr lvl="1"/>
            <a:r>
              <a:rPr lang="en-US" sz="2000" dirty="0"/>
              <a:t>Site selected Nov 2021 (among 4 CPP’s under consideration)</a:t>
            </a:r>
          </a:p>
          <a:p>
            <a:pPr lvl="1"/>
            <a:r>
              <a:rPr lang="en-US" sz="2000" dirty="0"/>
              <a:t>Construction Permit: Applied March 2024, received March 2026</a:t>
            </a:r>
          </a:p>
          <a:p>
            <a:pPr lvl="1"/>
            <a:r>
              <a:rPr lang="en-US" sz="2000" dirty="0"/>
              <a:t>Near Naughton Power plant, a coal power plant, per Terra Power strategy</a:t>
            </a:r>
          </a:p>
          <a:p>
            <a:pPr lvl="1"/>
            <a:r>
              <a:rPr lang="en-US" sz="2000" dirty="0"/>
              <a:t>Terra Power cited various rationale: Skilled labor, community support, land availability, retirement date of CPP</a:t>
            </a:r>
          </a:p>
          <a:p>
            <a:r>
              <a:rPr lang="en-US" sz="2400" dirty="0"/>
              <a:t>X-Energy selected Seadrift, TX</a:t>
            </a:r>
          </a:p>
          <a:p>
            <a:pPr lvl="1"/>
            <a:r>
              <a:rPr lang="en-US" sz="2000" dirty="0"/>
              <a:t>Site Selected May 2023 among various DOW chemical sites on Gulf Coast</a:t>
            </a:r>
          </a:p>
          <a:p>
            <a:pPr lvl="1"/>
            <a:r>
              <a:rPr lang="en-US" sz="2000" dirty="0"/>
              <a:t>Construction permit: Submitted Mar, 2025</a:t>
            </a:r>
          </a:p>
          <a:p>
            <a:pPr lvl="1"/>
            <a:r>
              <a:rPr lang="en-US" sz="2000" dirty="0"/>
              <a:t>Siting rationale: DOW Chemical’s UCC Seadrift, closely matches the power and high-temperature (565C) steam output of the X-Energy HGTRs.  Plant will be comprised of Four XE-100’s for 320 MW of electricity or 800 MW thermal power.  </a:t>
            </a:r>
          </a:p>
        </p:txBody>
      </p:sp>
      <p:sp>
        <p:nvSpPr>
          <p:cNvPr id="2" name="Title 1">
            <a:extLst>
              <a:ext uri="{FF2B5EF4-FFF2-40B4-BE49-F238E27FC236}">
                <a16:creationId xmlns:a16="http://schemas.microsoft.com/office/drawing/2014/main" id="{5D91E174-1407-73FC-6F02-48205425D4C7}"/>
              </a:ext>
            </a:extLst>
          </p:cNvPr>
          <p:cNvSpPr>
            <a:spLocks noGrp="1"/>
          </p:cNvSpPr>
          <p:nvPr>
            <p:ph type="title"/>
          </p:nvPr>
        </p:nvSpPr>
        <p:spPr/>
        <p:txBody>
          <a:bodyPr>
            <a:normAutofit/>
          </a:bodyPr>
          <a:lstStyle/>
          <a:p>
            <a:r>
              <a:rPr lang="en-US" sz="3200" dirty="0"/>
              <a:t>Siting Examples: ADRP Projects</a:t>
            </a:r>
          </a:p>
        </p:txBody>
      </p:sp>
      <p:sp>
        <p:nvSpPr>
          <p:cNvPr id="6" name="Text Placeholder 5">
            <a:extLst>
              <a:ext uri="{FF2B5EF4-FFF2-40B4-BE49-F238E27FC236}">
                <a16:creationId xmlns:a16="http://schemas.microsoft.com/office/drawing/2014/main" id="{C7705DA0-4656-44A8-C7F1-C140DA7EFEE5}"/>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224644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CA5EC-249F-038A-B186-A370F6A0385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FA7BF6-BE4C-06DA-36E3-61BFDB6B9B9A}"/>
              </a:ext>
            </a:extLst>
          </p:cNvPr>
          <p:cNvSpPr>
            <a:spLocks noGrp="1"/>
          </p:cNvSpPr>
          <p:nvPr>
            <p:ph sz="quarter" idx="11"/>
          </p:nvPr>
        </p:nvSpPr>
        <p:spPr>
          <a:xfrm>
            <a:off x="513139" y="1566672"/>
            <a:ext cx="10678145" cy="4286928"/>
          </a:xfrm>
        </p:spPr>
        <p:txBody>
          <a:bodyPr/>
          <a:lstStyle/>
          <a:p>
            <a:r>
              <a:rPr lang="en-US" sz="2400" dirty="0"/>
              <a:t>TVA selects Clinch River for the GE-Hitachi BWRX-300</a:t>
            </a:r>
          </a:p>
          <a:p>
            <a:pPr lvl="1"/>
            <a:r>
              <a:rPr lang="en-US" sz="2000" dirty="0"/>
              <a:t>Submitted the ESP in May 2016 for 2 SMR’s and received it in Dec. 2019</a:t>
            </a:r>
          </a:p>
          <a:p>
            <a:pPr lvl="1"/>
            <a:r>
              <a:rPr lang="en-US" sz="2000" dirty="0"/>
              <a:t>Construction Permit submitted April-May 2025</a:t>
            </a:r>
          </a:p>
          <a:p>
            <a:pPr lvl="1"/>
            <a:r>
              <a:rPr lang="en-US" sz="2000" dirty="0"/>
              <a:t>TVA cited brownfield status (excavated but never used), proximity to transmission lines, access to highways and availability of skilled workforce (Oak Ridge NL and Watts Bar NPP)</a:t>
            </a:r>
          </a:p>
          <a:p>
            <a:r>
              <a:rPr lang="en-US" sz="2400" dirty="0"/>
              <a:t>Holtec selects Palisades for the Holtec SMR-300</a:t>
            </a:r>
          </a:p>
          <a:p>
            <a:pPr lvl="1"/>
            <a:r>
              <a:rPr lang="en-US" sz="2000" dirty="0"/>
              <a:t>Submitted a Partial Construction License Application Dec 2025-Jan 2026</a:t>
            </a:r>
          </a:p>
          <a:p>
            <a:pPr lvl="1"/>
            <a:r>
              <a:rPr lang="en-US" sz="2000" dirty="0"/>
              <a:t>Holtec owns Palisades Nuclear Power Plant and is restarting that plant currently.</a:t>
            </a:r>
          </a:p>
          <a:p>
            <a:pPr lvl="1"/>
            <a:r>
              <a:rPr lang="en-US" sz="2000" dirty="0"/>
              <a:t>Holtec notes: Owned by Holtec, community acceptance, workforce availability, site is known and understood by the NRC.</a:t>
            </a:r>
          </a:p>
        </p:txBody>
      </p:sp>
      <p:sp>
        <p:nvSpPr>
          <p:cNvPr id="2" name="Title 1">
            <a:extLst>
              <a:ext uri="{FF2B5EF4-FFF2-40B4-BE49-F238E27FC236}">
                <a16:creationId xmlns:a16="http://schemas.microsoft.com/office/drawing/2014/main" id="{AE32806A-5895-D396-A398-82E17277F6DA}"/>
              </a:ext>
            </a:extLst>
          </p:cNvPr>
          <p:cNvSpPr>
            <a:spLocks noGrp="1"/>
          </p:cNvSpPr>
          <p:nvPr>
            <p:ph type="title"/>
          </p:nvPr>
        </p:nvSpPr>
        <p:spPr/>
        <p:txBody>
          <a:bodyPr>
            <a:normAutofit/>
          </a:bodyPr>
          <a:lstStyle/>
          <a:p>
            <a:r>
              <a:rPr lang="en-US" sz="3200" dirty="0"/>
              <a:t>Siting Examples: DOE’s Gen III+ Tier 1 Program </a:t>
            </a:r>
          </a:p>
        </p:txBody>
      </p:sp>
      <p:sp>
        <p:nvSpPr>
          <p:cNvPr id="6" name="Text Placeholder 5">
            <a:extLst>
              <a:ext uri="{FF2B5EF4-FFF2-40B4-BE49-F238E27FC236}">
                <a16:creationId xmlns:a16="http://schemas.microsoft.com/office/drawing/2014/main" id="{FF98F254-F8EA-3FD9-22B9-221FC5A1FFEC}"/>
              </a:ext>
            </a:extLst>
          </p:cNvPr>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3009815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E36AA8-481E-9984-70B7-5B508C0FCB2D}"/>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759E1449-6BCC-8828-D66B-66C26726859D}"/>
              </a:ext>
            </a:extLst>
          </p:cNvPr>
          <p:cNvSpPr>
            <a:spLocks noGrp="1"/>
          </p:cNvSpPr>
          <p:nvPr>
            <p:ph sz="quarter" idx="11"/>
          </p:nvPr>
        </p:nvSpPr>
        <p:spPr>
          <a:xfrm>
            <a:off x="513140" y="1566672"/>
            <a:ext cx="11166561" cy="4474762"/>
          </a:xfrm>
        </p:spPr>
        <p:txBody>
          <a:bodyPr/>
          <a:lstStyle/>
          <a:p>
            <a:r>
              <a:rPr lang="en-US" b="1" dirty="0"/>
              <a:t>Constellation: </a:t>
            </a:r>
            <a:r>
              <a:rPr lang="en-US" dirty="0"/>
              <a:t>Constellation has announced that they are evaluating strategies to pursue SMR development both their existing Clinton NPP in Illinois  (Aug 2025) and their existing Nine Mile Point NPP in New York (Jan 2025)</a:t>
            </a:r>
          </a:p>
          <a:p>
            <a:r>
              <a:rPr lang="en-US" b="1" dirty="0"/>
              <a:t>Fermi America: </a:t>
            </a:r>
            <a:r>
              <a:rPr lang="en-US" dirty="0"/>
              <a:t>Selects Amarillo TX site for Project Matador, an AI site with various on-site generation sources (11 GW total) including four AP 1000s (4.4 GW nuclear) in June 2025 citing access to gas, fiber and a partnership with Texas Tech University.  </a:t>
            </a:r>
          </a:p>
          <a:p>
            <a:endParaRPr lang="en-US" dirty="0"/>
          </a:p>
        </p:txBody>
      </p:sp>
      <p:sp>
        <p:nvSpPr>
          <p:cNvPr id="4" name="Title 3">
            <a:extLst>
              <a:ext uri="{FF2B5EF4-FFF2-40B4-BE49-F238E27FC236}">
                <a16:creationId xmlns:a16="http://schemas.microsoft.com/office/drawing/2014/main" id="{20DFF401-6B39-06B7-836F-65196ABF1DF7}"/>
              </a:ext>
            </a:extLst>
          </p:cNvPr>
          <p:cNvSpPr>
            <a:spLocks noGrp="1"/>
          </p:cNvSpPr>
          <p:nvPr>
            <p:ph type="title"/>
          </p:nvPr>
        </p:nvSpPr>
        <p:spPr/>
        <p:txBody>
          <a:bodyPr>
            <a:normAutofit/>
          </a:bodyPr>
          <a:lstStyle/>
          <a:p>
            <a:r>
              <a:rPr lang="en-US" sz="3200" dirty="0"/>
              <a:t>Siting Examples: Other Private Developers</a:t>
            </a:r>
          </a:p>
        </p:txBody>
      </p:sp>
    </p:spTree>
    <p:extLst>
      <p:ext uri="{BB962C8B-B14F-4D97-AF65-F5344CB8AC3E}">
        <p14:creationId xmlns:p14="http://schemas.microsoft.com/office/powerpoint/2010/main" val="2635833441"/>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BBSettings xmlns="http://schemas.bloomberg.com/settings/1.0">
  <Item name="DocumentId_Charts">{08DBABA0-AD52-46F1-959D-8466565CEED2}</Item>
  <Item xmlns="" name="ShapesMap_Charts">{"{08DBABA0-AD52-46F1-959D-8466565CEED2}":{"2147475357":{},"2147475358":{},"2147475359":{},"2147475360":{},"2147475362":{},"2147475363":{},"256":{},"263":{},"269":{},"3386":{},"530":{},"531":{},"532":{},"533":{},"534":{},"535":{},"536":{}}}</Item>
</BBSettings>
</file>

<file path=customXml/item2.xml><?xml version="1.0" encoding="utf-8"?>
<ct:contentTypeSchema xmlns:ct="http://schemas.microsoft.com/office/2006/metadata/contentType" xmlns:ma="http://schemas.microsoft.com/office/2006/metadata/properties/metaAttributes" ct:_="" ma:_="" ma:contentTypeName="Document" ma:contentTypeID="0x010100AD0265D9C8320644B26F99052C4BB7A7" ma:contentTypeVersion="22" ma:contentTypeDescription="Create a new document." ma:contentTypeScope="" ma:versionID="fbeac89a1f9ad4107a40236bc544f989">
  <xsd:schema xmlns:xsd="http://www.w3.org/2001/XMLSchema" xmlns:xs="http://www.w3.org/2001/XMLSchema" xmlns:p="http://schemas.microsoft.com/office/2006/metadata/properties" xmlns:ns2="d2cbfc94-a69a-4175-9de2-749d5ca1cf7f" xmlns:ns3="1d9aa3b6-f5fb-4571-8701-56f20689897b" targetNamespace="http://schemas.microsoft.com/office/2006/metadata/properties" ma:root="true" ma:fieldsID="9acd476a6f27c9420c6e0f347fc76199" ns2:_="" ns3:_="">
    <xsd:import namespace="d2cbfc94-a69a-4175-9de2-749d5ca1cf7f"/>
    <xsd:import namespace="1d9aa3b6-f5fb-4571-8701-56f20689897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Notes" minOccurs="0"/>
                <xsd:element ref="ns2:Source" minOccurs="0"/>
                <xsd:element ref="ns2:MediaServiceBillingMetadata" minOccurs="0"/>
                <xsd:element ref="ns2:Archived_x003f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cbfc94-a69a-4175-9de2-749d5ca1cf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73c2f1c-0c45-49b9-b292-96ca38f5026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Notes" ma:index="26" nillable="true" ma:displayName="Notes" ma:format="Dropdown" ma:internalName="Notes">
      <xsd:simpleType>
        <xsd:restriction base="dms:Text">
          <xsd:maxLength value="255"/>
        </xsd:restriction>
      </xsd:simpleType>
    </xsd:element>
    <xsd:element name="Source" ma:index="27" nillable="true" ma:displayName="Source" ma:format="Hyperlink" ma:internalName="Sourc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BillingMetadata" ma:index="28" nillable="true" ma:displayName="MediaServiceBillingMetadata" ma:hidden="true" ma:internalName="MediaServiceBillingMetadata" ma:readOnly="true">
      <xsd:simpleType>
        <xsd:restriction base="dms:Note"/>
      </xsd:simpleType>
    </xsd:element>
    <xsd:element name="Archived_x003f_" ma:index="29" nillable="true" ma:displayName="Archived?" ma:default="0" ma:format="Dropdown" ma:internalName="Archived_x003f_">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d9aa3b6-f5fb-4571-8701-56f20689897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6d208dc-b9ed-48a1-9bb4-1354ef616089}" ma:internalName="TaxCatchAll" ma:showField="CatchAllData" ma:web="1d9aa3b6-f5fb-4571-8701-56f2068989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1d9aa3b6-f5fb-4571-8701-56f20689897b" xsi:nil="true"/>
    <Archived_x003f_ xmlns="d2cbfc94-a69a-4175-9de2-749d5ca1cf7f">false</Archived_x003f_>
    <lcf76f155ced4ddcb4097134ff3c332f xmlns="d2cbfc94-a69a-4175-9de2-749d5ca1cf7f">
      <Terms xmlns="http://schemas.microsoft.com/office/infopath/2007/PartnerControls"/>
    </lcf76f155ced4ddcb4097134ff3c332f>
    <Notes xmlns="d2cbfc94-a69a-4175-9de2-749d5ca1cf7f" xsi:nil="true"/>
    <Source xmlns="d2cbfc94-a69a-4175-9de2-749d5ca1cf7f">
      <Url xsi:nil="true"/>
      <Description xsi:nil="true"/>
    </Source>
  </documentManagement>
</p:properties>
</file>

<file path=customXml/itemProps1.xml><?xml version="1.0" encoding="utf-8"?>
<ds:datastoreItem xmlns:ds="http://schemas.openxmlformats.org/officeDocument/2006/customXml" ds:itemID="{1C730B2B-1591-4C78-9951-9066C80E98B6}">
  <ds:schemaRefs>
    <ds:schemaRef ds:uri="http://schemas.bloomberg.com/settings/1.0"/>
    <ds:schemaRef ds:uri=""/>
  </ds:schemaRefs>
</ds:datastoreItem>
</file>

<file path=customXml/itemProps2.xml><?xml version="1.0" encoding="utf-8"?>
<ds:datastoreItem xmlns:ds="http://schemas.openxmlformats.org/officeDocument/2006/customXml" ds:itemID="{D3E5C417-3CA4-4385-899B-91956CFC6AC5}"/>
</file>

<file path=customXml/itemProps3.xml><?xml version="1.0" encoding="utf-8"?>
<ds:datastoreItem xmlns:ds="http://schemas.openxmlformats.org/officeDocument/2006/customXml" ds:itemID="{90BF7588-EF88-4FF1-B0BC-04D08A939A23}"/>
</file>

<file path=customXml/itemProps4.xml><?xml version="1.0" encoding="utf-8"?>
<ds:datastoreItem xmlns:ds="http://schemas.openxmlformats.org/officeDocument/2006/customXml" ds:itemID="{2B987C75-CB92-4F35-BCF8-AE52A813DFB3}"/>
</file>

<file path=docProps/app.xml><?xml version="1.0" encoding="utf-8"?>
<Properties xmlns="http://schemas.openxmlformats.org/officeDocument/2006/extended-properties" xmlns:vt="http://schemas.openxmlformats.org/officeDocument/2006/docPropsVTypes">
  <TotalTime>42750</TotalTime>
  <Words>2536</Words>
  <Application>Microsoft Office PowerPoint</Application>
  <PresentationFormat>Widescreen</PresentationFormat>
  <Paragraphs>274</Paragraphs>
  <Slides>35</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Aptos</vt:lpstr>
      <vt:lpstr>Aptos Display</vt:lpstr>
      <vt:lpstr>Arial</vt:lpstr>
      <vt:lpstr>Arial Bold</vt:lpstr>
      <vt:lpstr>Calibri</vt:lpstr>
      <vt:lpstr>Courier New</vt:lpstr>
      <vt:lpstr>Wingdings</vt:lpstr>
      <vt:lpstr>Office Theme</vt:lpstr>
      <vt:lpstr>Iowa Nuclear Energy Task Force  Site Selection</vt:lpstr>
      <vt:lpstr>Agenda</vt:lpstr>
      <vt:lpstr>Nuclear Siting Framework</vt:lpstr>
      <vt:lpstr>Pillars of site feasibility</vt:lpstr>
      <vt:lpstr>Early Development timeline and budget</vt:lpstr>
      <vt:lpstr>Breakdown of activities by phase</vt:lpstr>
      <vt:lpstr>Siting Examples: ADRP Projects</vt:lpstr>
      <vt:lpstr>Siting Examples: DOE’s Gen III+ Tier 1 Program </vt:lpstr>
      <vt:lpstr>Siting Examples: Other Private Developers</vt:lpstr>
      <vt:lpstr>Iowa Siting Potential, Technical</vt:lpstr>
      <vt:lpstr>Technical Siting Overview</vt:lpstr>
      <vt:lpstr>Technical Siting in Iowa: NRC guidance</vt:lpstr>
      <vt:lpstr>Technical Siting in Iowa: NRC guidance</vt:lpstr>
      <vt:lpstr>Technical Siting in Iowa: NRC guidance</vt:lpstr>
      <vt:lpstr>Technical Siting in Iowa: NRC guidance</vt:lpstr>
      <vt:lpstr>Technical Siting in Iowa: NRC guidance</vt:lpstr>
      <vt:lpstr>Technical Siting in Iowa: NRC guidance</vt:lpstr>
      <vt:lpstr>Technical Siting in Iowa: NRC guidance</vt:lpstr>
      <vt:lpstr>Iowa Siting Potential,  Non-Technical</vt:lpstr>
      <vt:lpstr>Line-of-Sight to Permitting</vt:lpstr>
      <vt:lpstr>Line-of-site to Permitting</vt:lpstr>
      <vt:lpstr>Economic Considerations in Iowa</vt:lpstr>
      <vt:lpstr>Economic Considerations in Iowa (cont.)</vt:lpstr>
      <vt:lpstr>Economic Considerations in Iowa (cont.)</vt:lpstr>
      <vt:lpstr>State Siting Work</vt:lpstr>
      <vt:lpstr>State siting studies</vt:lpstr>
      <vt:lpstr>Nebraska Siting Study (2023)</vt:lpstr>
      <vt:lpstr>Nebraska Siting Study (2023)</vt:lpstr>
      <vt:lpstr>Nebraska Siting Study (2023)</vt:lpstr>
      <vt:lpstr>Appendix</vt:lpstr>
      <vt:lpstr>Citations</vt:lpstr>
      <vt:lpstr>Citations</vt:lpstr>
      <vt:lpstr>Citations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Anderson</dc:creator>
  <cp:lastModifiedBy>Becca Gillespie</cp:lastModifiedBy>
  <cp:revision>1036</cp:revision>
  <cp:lastPrinted>2026-03-30T14:55:29Z</cp:lastPrinted>
  <dcterms:created xsi:type="dcterms:W3CDTF">2024-05-01T19:14:28Z</dcterms:created>
  <dcterms:modified xsi:type="dcterms:W3CDTF">2026-04-07T19:04:47Z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0x010100AD0265D9C8320644B26F99052C4BB7A7</vt:lpwstr>
  </property>
</Properties>
</file>