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1" r:id="rId5"/>
    <p:sldMasterId id="2147483697" r:id="rId6"/>
  </p:sldMasterIdLst>
  <p:notesMasterIdLst>
    <p:notesMasterId r:id="rId25"/>
  </p:notesMasterIdLst>
  <p:handoutMasterIdLst>
    <p:handoutMasterId r:id="rId26"/>
  </p:handoutMasterIdLst>
  <p:sldIdLst>
    <p:sldId id="354" r:id="rId7"/>
    <p:sldId id="2147479913" r:id="rId8"/>
    <p:sldId id="2147479724" r:id="rId9"/>
    <p:sldId id="2147479723" r:id="rId10"/>
    <p:sldId id="2147479914" r:id="rId11"/>
    <p:sldId id="2147479908" r:id="rId12"/>
    <p:sldId id="2147479909" r:id="rId13"/>
    <p:sldId id="2147479742" r:id="rId14"/>
    <p:sldId id="2147479910" r:id="rId15"/>
    <p:sldId id="2147479767" r:id="rId16"/>
    <p:sldId id="2147479832" r:id="rId17"/>
    <p:sldId id="2147479907" r:id="rId18"/>
    <p:sldId id="2147479765" r:id="rId19"/>
    <p:sldId id="2147479766" r:id="rId20"/>
    <p:sldId id="2147479764" r:id="rId21"/>
    <p:sldId id="2147479762" r:id="rId22"/>
    <p:sldId id="2147479763" r:id="rId23"/>
    <p:sldId id="416"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C3AF1F-65FC-869E-21CA-16888B6AFFA7}" name="Christine P. King" initials="CPK" userId="S::Christine.King@inl.gov::f4462963-2082-42d4-adc0-46640b34bc3c" providerId="AD"/>
  <p188:author id="{E380A739-EA31-9140-BB72-FD57F3A5A102}" name="Christine P. King" initials="CPK" userId="S-1-5-21-26508437-853423744-273882866-152838" providerId="AD"/>
  <p188:author id="{4F167E86-8AB5-EAAC-238E-B463C0344F1C}" name="Christopher S. Lohse" initials="CSL" userId="S::Christopher.Lohse@inl.gov::ee945954-df1f-4d72-8aef-56fd092955a7" providerId="AD"/>
  <p188:author id="{2E0E4EA9-3A09-8FB9-9F39-05F846788D32}" name="Levi Morin Larsen" initials="LL" userId="S::Levi.Larsen@inl.gov::aa2eefeb-2abb-43ec-8fc5-687cec4866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70"/>
    <a:srgbClr val="94C54E"/>
    <a:srgbClr val="DD002A"/>
    <a:srgbClr val="FFBDBE"/>
    <a:srgbClr val="7CBF26"/>
    <a:srgbClr val="ECEFF0"/>
    <a:srgbClr val="005875"/>
    <a:srgbClr val="AF1F35"/>
    <a:srgbClr val="808285"/>
    <a:srgbClr val="D6D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DF470-2740-4679-BD7B-4D2812844EC3}" v="51" dt="2026-03-30T18:32:11.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39" autoAdjust="0"/>
  </p:normalViewPr>
  <p:slideViewPr>
    <p:cSldViewPr snapToGrid="0">
      <p:cViewPr varScale="1">
        <p:scale>
          <a:sx n="79" d="100"/>
          <a:sy n="79" d="100"/>
        </p:scale>
        <p:origin x="91" y="2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inl.sharepoint.com/sites/GRP-GAINSupplyChain/Shared%20Documents/General/ReactorCosts/Master%20File%20Database/Master_File_v9%20(GNCOA%20Rema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nl.sharepoint.com/sites/GRP-MicroreactorCostModeling/Shared%20Documents/General/FY25/Risk%20Reduction/Cost%20Reduction%20Tool/Draft-cost%20reduction%20framework4%20LeviTe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nl.sharepoint.com/sites/GRP-GAINSupplyChain/Shared%20Documents/General/ReactorCosts/FY25/Cost%20Reduction%20Framework/Chandu/AP1000%20Visual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nl-my.sharepoint.com/personal/levi_larsen_inl_gov/Documents/1.0%20Current%20Projects/1.2%20FY25/C-LEAP/Market%20Cap%20to%20Project%20Siz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nl-my.sharepoint.com/personal/levi_larsen_inl_gov/Documents/1.0%20Current%20Projects/1.2%20FY25/C-LEAP/Market%20Cap%20to%20Project%20Siz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'[Master_File_v9 (GNCOA Remap).xlsx]Key Data &amp; Visuals'!$H$112</c:f>
              <c:strCache>
                <c:ptCount val="1"/>
                <c:pt idx="0">
                  <c:v>Q1</c:v>
                </c:pt>
              </c:strCache>
            </c:strRef>
          </c:tx>
          <c:spPr>
            <a:ln w="28575" cap="rnd">
              <a:noFill/>
              <a:round/>
            </a:ln>
            <a:effectLst/>
          </c:spPr>
          <c:marker>
            <c:symbol val="circle"/>
            <c:size val="5"/>
            <c:spPr>
              <a:solidFill>
                <a:schemeClr val="tx1"/>
              </a:solidFill>
              <a:ln w="9525">
                <a:noFill/>
              </a:ln>
              <a:effectLst/>
            </c:spPr>
          </c:marker>
          <c:cat>
            <c:multiLvlStrRef>
              <c:f>'[Master_File_v9 (GNCOA Remap).xlsx]Key Data &amp; Visuals'!$I$110:$N$111</c:f>
              <c:multiLvlStrCache>
                <c:ptCount val="6"/>
                <c:lvl>
                  <c:pt idx="0">
                    <c:v>2030</c:v>
                  </c:pt>
                  <c:pt idx="1">
                    <c:v>2040</c:v>
                  </c:pt>
                  <c:pt idx="2">
                    <c:v>2050</c:v>
                  </c:pt>
                  <c:pt idx="3">
                    <c:v>2030</c:v>
                  </c:pt>
                  <c:pt idx="4">
                    <c:v>2040</c:v>
                  </c:pt>
                  <c:pt idx="5">
                    <c:v>2050</c:v>
                  </c:pt>
                </c:lvl>
                <c:lvl>
                  <c:pt idx="0">
                    <c:v>Small Modular Reactor</c:v>
                  </c:pt>
                  <c:pt idx="3">
                    <c:v>Large Reactor</c:v>
                  </c:pt>
                </c:lvl>
              </c:multiLvlStrCache>
            </c:multiLvlStrRef>
          </c:cat>
          <c:val>
            <c:numRef>
              <c:f>'[Master_File_v9 (GNCOA Remap).xlsx]Key Data &amp; Visuals'!$I$112:$N$112</c:f>
              <c:numCache>
                <c:formatCode>_("$"* #,##0_);_("$"* \(#,##0\);_("$"* "-"??_);_(@_)</c:formatCode>
                <c:ptCount val="6"/>
                <c:pt idx="0">
                  <c:v>10000</c:v>
                </c:pt>
                <c:pt idx="1">
                  <c:v>8000</c:v>
                </c:pt>
                <c:pt idx="2">
                  <c:v>6250</c:v>
                </c:pt>
                <c:pt idx="3">
                  <c:v>7750</c:v>
                </c:pt>
                <c:pt idx="4">
                  <c:v>7500</c:v>
                </c:pt>
                <c:pt idx="5">
                  <c:v>6000</c:v>
                </c:pt>
              </c:numCache>
            </c:numRef>
          </c:val>
          <c:smooth val="0"/>
          <c:extLst>
            <c:ext xmlns:c16="http://schemas.microsoft.com/office/drawing/2014/chart" uri="{C3380CC4-5D6E-409C-BE32-E72D297353CC}">
              <c16:uniqueId val="{00000000-B469-4344-8175-B215F36756BD}"/>
            </c:ext>
          </c:extLst>
        </c:ser>
        <c:ser>
          <c:idx val="1"/>
          <c:order val="1"/>
          <c:tx>
            <c:strRef>
              <c:f>'[Master_File_v9 (GNCOA Remap).xlsx]Key Data &amp; Visuals'!$H$113</c:f>
              <c:strCache>
                <c:ptCount val="1"/>
                <c:pt idx="0">
                  <c:v>Q2</c:v>
                </c:pt>
              </c:strCache>
            </c:strRef>
          </c:tx>
          <c:spPr>
            <a:ln w="28575" cap="rnd">
              <a:noFill/>
              <a:round/>
            </a:ln>
            <a:effectLst/>
          </c:spPr>
          <c:marker>
            <c:symbol val="circle"/>
            <c:size val="5"/>
            <c:spPr>
              <a:solidFill>
                <a:srgbClr val="C00000"/>
              </a:solidFill>
              <a:ln w="9525">
                <a:noFill/>
              </a:ln>
              <a:effectLst/>
            </c:spPr>
          </c:marker>
          <c:cat>
            <c:multiLvlStrRef>
              <c:f>'[Master_File_v9 (GNCOA Remap).xlsx]Key Data &amp; Visuals'!$I$110:$N$111</c:f>
              <c:multiLvlStrCache>
                <c:ptCount val="6"/>
                <c:lvl>
                  <c:pt idx="0">
                    <c:v>2030</c:v>
                  </c:pt>
                  <c:pt idx="1">
                    <c:v>2040</c:v>
                  </c:pt>
                  <c:pt idx="2">
                    <c:v>2050</c:v>
                  </c:pt>
                  <c:pt idx="3">
                    <c:v>2030</c:v>
                  </c:pt>
                  <c:pt idx="4">
                    <c:v>2040</c:v>
                  </c:pt>
                  <c:pt idx="5">
                    <c:v>2050</c:v>
                  </c:pt>
                </c:lvl>
                <c:lvl>
                  <c:pt idx="0">
                    <c:v>Small Modular Reactor</c:v>
                  </c:pt>
                  <c:pt idx="3">
                    <c:v>Large Reactor</c:v>
                  </c:pt>
                </c:lvl>
              </c:multiLvlStrCache>
            </c:multiLvlStrRef>
          </c:cat>
          <c:val>
            <c:numRef>
              <c:f>'[Master_File_v9 (GNCOA Remap).xlsx]Key Data &amp; Visuals'!$I$113:$N$113</c:f>
              <c:numCache>
                <c:formatCode>_("$"* #,##0_);_("$"* \(#,##0\);_("$"* "-"??_);_(@_)</c:formatCode>
                <c:ptCount val="6"/>
                <c:pt idx="0">
                  <c:v>7750</c:v>
                </c:pt>
                <c:pt idx="1">
                  <c:v>5000</c:v>
                </c:pt>
                <c:pt idx="2">
                  <c:v>4000</c:v>
                </c:pt>
                <c:pt idx="3">
                  <c:v>5750</c:v>
                </c:pt>
                <c:pt idx="4">
                  <c:v>4750</c:v>
                </c:pt>
                <c:pt idx="5">
                  <c:v>3750</c:v>
                </c:pt>
              </c:numCache>
            </c:numRef>
          </c:val>
          <c:smooth val="0"/>
          <c:extLst>
            <c:ext xmlns:c16="http://schemas.microsoft.com/office/drawing/2014/chart" uri="{C3380CC4-5D6E-409C-BE32-E72D297353CC}">
              <c16:uniqueId val="{00000001-B469-4344-8175-B215F36756BD}"/>
            </c:ext>
          </c:extLst>
        </c:ser>
        <c:ser>
          <c:idx val="2"/>
          <c:order val="2"/>
          <c:tx>
            <c:strRef>
              <c:f>'[Master_File_v9 (GNCOA Remap).xlsx]Key Data &amp; Visuals'!$H$114</c:f>
              <c:strCache>
                <c:ptCount val="1"/>
                <c:pt idx="0">
                  <c:v>Q3</c:v>
                </c:pt>
              </c:strCache>
            </c:strRef>
          </c:tx>
          <c:spPr>
            <a:ln w="28575" cap="rnd">
              <a:noFill/>
              <a:round/>
            </a:ln>
            <a:effectLst/>
          </c:spPr>
          <c:marker>
            <c:symbol val="circle"/>
            <c:size val="5"/>
            <c:spPr>
              <a:solidFill>
                <a:schemeClr val="accent1"/>
              </a:solidFill>
              <a:ln w="9525">
                <a:noFill/>
              </a:ln>
              <a:effectLst/>
            </c:spPr>
          </c:marker>
          <c:cat>
            <c:multiLvlStrRef>
              <c:f>'[Master_File_v9 (GNCOA Remap).xlsx]Key Data &amp; Visuals'!$I$110:$N$111</c:f>
              <c:multiLvlStrCache>
                <c:ptCount val="6"/>
                <c:lvl>
                  <c:pt idx="0">
                    <c:v>2030</c:v>
                  </c:pt>
                  <c:pt idx="1">
                    <c:v>2040</c:v>
                  </c:pt>
                  <c:pt idx="2">
                    <c:v>2050</c:v>
                  </c:pt>
                  <c:pt idx="3">
                    <c:v>2030</c:v>
                  </c:pt>
                  <c:pt idx="4">
                    <c:v>2040</c:v>
                  </c:pt>
                  <c:pt idx="5">
                    <c:v>2050</c:v>
                  </c:pt>
                </c:lvl>
                <c:lvl>
                  <c:pt idx="0">
                    <c:v>Small Modular Reactor</c:v>
                  </c:pt>
                  <c:pt idx="3">
                    <c:v>Large Reactor</c:v>
                  </c:pt>
                </c:lvl>
              </c:multiLvlStrCache>
            </c:multiLvlStrRef>
          </c:cat>
          <c:val>
            <c:numRef>
              <c:f>'[Master_File_v9 (GNCOA Remap).xlsx]Key Data &amp; Visuals'!$I$114:$N$114</c:f>
              <c:numCache>
                <c:formatCode>_("$"* #,##0_);_("$"* \(#,##0\);_("$"* "-"??_);_(@_)</c:formatCode>
                <c:ptCount val="6"/>
                <c:pt idx="0">
                  <c:v>5500</c:v>
                </c:pt>
                <c:pt idx="1">
                  <c:v>2500</c:v>
                </c:pt>
                <c:pt idx="2">
                  <c:v>2000</c:v>
                </c:pt>
                <c:pt idx="3">
                  <c:v>5250</c:v>
                </c:pt>
                <c:pt idx="4">
                  <c:v>3000</c:v>
                </c:pt>
                <c:pt idx="5">
                  <c:v>2250</c:v>
                </c:pt>
              </c:numCache>
            </c:numRef>
          </c:val>
          <c:smooth val="0"/>
          <c:extLst>
            <c:ext xmlns:c16="http://schemas.microsoft.com/office/drawing/2014/chart" uri="{C3380CC4-5D6E-409C-BE32-E72D297353CC}">
              <c16:uniqueId val="{00000002-B469-4344-8175-B215F36756BD}"/>
            </c:ext>
          </c:extLst>
        </c:ser>
        <c:dLbls>
          <c:showLegendKey val="0"/>
          <c:showVal val="0"/>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bg2">
                  <a:alpha val="50000"/>
                </a:schemeClr>
              </a:solidFill>
              <a:ln w="9525">
                <a:solidFill>
                  <a:schemeClr val="tx1">
                    <a:lumMod val="65000"/>
                    <a:lumOff val="35000"/>
                  </a:schemeClr>
                </a:solidFill>
              </a:ln>
              <a:effectLst/>
            </c:spPr>
          </c:downBars>
        </c:upDownBars>
        <c:marker val="1"/>
        <c:smooth val="0"/>
        <c:axId val="1598406079"/>
        <c:axId val="547304655"/>
      </c:lineChart>
      <c:catAx>
        <c:axId val="1598406079"/>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7304655"/>
        <c:crosses val="autoZero"/>
        <c:auto val="1"/>
        <c:lblAlgn val="ctr"/>
        <c:lblOffset val="100"/>
        <c:noMultiLvlLbl val="0"/>
      </c:catAx>
      <c:valAx>
        <c:axId val="547304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22170"/>
                    </a:solidFill>
                    <a:latin typeface="+mn-lt"/>
                    <a:ea typeface="+mn-ea"/>
                    <a:cs typeface="+mn-cs"/>
                  </a:defRPr>
                </a:pPr>
                <a:r>
                  <a:rPr lang="en-US">
                    <a:solidFill>
                      <a:srgbClr val="022170"/>
                    </a:solidFill>
                  </a:rPr>
                  <a:t>OCC $/kWe</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22170"/>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22170"/>
                </a:solidFill>
                <a:latin typeface="+mn-lt"/>
                <a:ea typeface="+mn-ea"/>
                <a:cs typeface="+mn-cs"/>
              </a:defRPr>
            </a:pPr>
            <a:endParaRPr lang="en-US"/>
          </a:p>
        </c:txPr>
        <c:crossAx val="1598406079"/>
        <c:crosses val="autoZero"/>
        <c:crossBetween val="between"/>
      </c:valAx>
      <c:dTable>
        <c:showHorzBorder val="1"/>
        <c:showVertBorder val="1"/>
        <c:showOutline val="1"/>
        <c:showKeys val="0"/>
        <c:spPr>
          <a:noFill/>
          <a:ln w="9525" cap="flat" cmpd="sng" algn="ctr">
            <a:solidFill>
              <a:schemeClr val="tx1"/>
            </a:solidFill>
            <a:round/>
          </a:ln>
          <a:effectLst/>
        </c:spPr>
        <c:txPr>
          <a:bodyPr rot="0" spcFirstLastPara="1" vertOverflow="ellipsis" vert="horz" wrap="square" anchor="ctr" anchorCtr="1"/>
          <a:lstStyle/>
          <a:p>
            <a:pPr rtl="0">
              <a:defRPr sz="900" b="0" i="0" u="none" strike="noStrike" kern="1200" baseline="0">
                <a:solidFill>
                  <a:srgbClr val="022170"/>
                </a:solidFill>
                <a:latin typeface="+mn-lt"/>
                <a:ea typeface="+mn-ea"/>
                <a:cs typeface="+mn-cs"/>
              </a:defRPr>
            </a:pPr>
            <a:endParaRPr lang="en-US"/>
          </a:p>
        </c:txPr>
      </c:dTable>
      <c:spPr>
        <a:noFill/>
        <a:ln>
          <a:solidFill>
            <a:sysClr val="windowText" lastClr="000000"/>
          </a:solidFill>
        </a:ln>
        <a:effectLst/>
      </c:spPr>
    </c:plotArea>
    <c:legend>
      <c:legendPos val="t"/>
      <c:layout>
        <c:manualLayout>
          <c:xMode val="edge"/>
          <c:yMode val="edge"/>
          <c:x val="0.70773107275500835"/>
          <c:y val="5.1118673812547422E-2"/>
          <c:w val="0.24554576142839757"/>
          <c:h val="6.794322472963118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2217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415658563759"/>
          <c:y val="0.11433309417889764"/>
          <c:w val="0.87096702279835492"/>
          <c:h val="0.72768581897587692"/>
        </c:manualLayout>
      </c:layout>
      <c:barChart>
        <c:barDir val="col"/>
        <c:grouping val="clustered"/>
        <c:varyColors val="0"/>
        <c:ser>
          <c:idx val="0"/>
          <c:order val="0"/>
          <c:tx>
            <c:v>Overnight Capital Cost (OCC)</c:v>
          </c:tx>
          <c:spPr>
            <a:pattFill prst="wdUpDiag">
              <a:fgClr>
                <a:schemeClr val="bg2"/>
              </a:fgClr>
              <a:bgClr>
                <a:schemeClr val="bg1"/>
              </a:bgClr>
            </a:pattFill>
            <a:ln w="25400">
              <a:solidFill>
                <a:schemeClr val="accent1"/>
              </a:solidFill>
            </a:ln>
            <a:effectLst/>
          </c:spPr>
          <c:invertIfNegative val="0"/>
          <c:dPt>
            <c:idx val="0"/>
            <c:invertIfNegative val="0"/>
            <c:bubble3D val="0"/>
            <c:spPr>
              <a:pattFill prst="wdUpDiag">
                <a:fgClr>
                  <a:schemeClr val="bg2"/>
                </a:fgClr>
                <a:bgClr>
                  <a:schemeClr val="bg1"/>
                </a:bgClr>
              </a:pattFill>
              <a:ln w="25400">
                <a:solidFill>
                  <a:schemeClr val="accent1"/>
                </a:solidFill>
              </a:ln>
              <a:effectLst/>
            </c:spPr>
            <c:extLst>
              <c:ext xmlns:c16="http://schemas.microsoft.com/office/drawing/2014/chart" uri="{C3380CC4-5D6E-409C-BE32-E72D297353CC}">
                <c16:uniqueId val="{00000001-ED7B-449F-A522-A7FEEB186718}"/>
              </c:ext>
            </c:extLst>
          </c:dPt>
          <c:cat>
            <c:numRef>
              <c:f>[0]!Visual_N</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[0]!Visual_OCC</c:f>
              <c:numCache>
                <c:formatCode>_("$"* #,##0_);_("$"* \(#,##0\);_("$"* "-"??_);_(@_)</c:formatCode>
                <c:ptCount val="10"/>
                <c:pt idx="0">
                  <c:v>10893.831673504443</c:v>
                </c:pt>
                <c:pt idx="1">
                  <c:v>7898.4507863341869</c:v>
                </c:pt>
                <c:pt idx="2">
                  <c:v>6118.2544545993642</c:v>
                </c:pt>
                <c:pt idx="3">
                  <c:v>5579.6633944326904</c:v>
                </c:pt>
                <c:pt idx="4">
                  <c:v>5429.201212996305</c:v>
                </c:pt>
                <c:pt idx="5">
                  <c:v>5318.5750983832932</c:v>
                </c:pt>
                <c:pt idx="6">
                  <c:v>5233.01653248608</c:v>
                </c:pt>
                <c:pt idx="7">
                  <c:v>5164.4318035816195</c:v>
                </c:pt>
                <c:pt idx="8">
                  <c:v>5107.9645637319372</c:v>
                </c:pt>
                <c:pt idx="9">
                  <c:v>5060.5010825002164</c:v>
                </c:pt>
              </c:numCache>
            </c:numRef>
          </c:val>
          <c:extLst>
            <c:ext xmlns:c16="http://schemas.microsoft.com/office/drawing/2014/chart" uri="{C3380CC4-5D6E-409C-BE32-E72D297353CC}">
              <c16:uniqueId val="{00000002-ED7B-449F-A522-A7FEEB186718}"/>
            </c:ext>
          </c:extLst>
        </c:ser>
        <c:ser>
          <c:idx val="2"/>
          <c:order val="1"/>
          <c:tx>
            <c:v>Net OCC (after ITC)</c:v>
          </c:tx>
          <c:spPr>
            <a:solidFill>
              <a:schemeClr val="accent1"/>
            </a:solidFill>
            <a:ln>
              <a:solidFill>
                <a:schemeClr val="tx1"/>
              </a:solidFill>
            </a:ln>
            <a:effectLst/>
          </c:spPr>
          <c:invertIfNegative val="0"/>
          <c:cat>
            <c:numRef>
              <c:f>[0]!Visual_N</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[0]!Visual_ITCOCC</c:f>
              <c:numCache>
                <c:formatCode>_("$"* #,##0_);_("$"* \(#,##0\);_("$"* "-"??_);_(@_)</c:formatCode>
                <c:ptCount val="10"/>
                <c:pt idx="0">
                  <c:v>5773.7307869573551</c:v>
                </c:pt>
                <c:pt idx="1">
                  <c:v>5765.8690740239563</c:v>
                </c:pt>
                <c:pt idx="2">
                  <c:v>6118.2544545993642</c:v>
                </c:pt>
                <c:pt idx="3">
                  <c:v>5579.6633944326904</c:v>
                </c:pt>
                <c:pt idx="4">
                  <c:v>5429.201212996305</c:v>
                </c:pt>
                <c:pt idx="5">
                  <c:v>5318.5750983832932</c:v>
                </c:pt>
                <c:pt idx="6">
                  <c:v>5233.01653248608</c:v>
                </c:pt>
                <c:pt idx="7">
                  <c:v>5164.4318035816195</c:v>
                </c:pt>
                <c:pt idx="8">
                  <c:v>5107.9645637319372</c:v>
                </c:pt>
                <c:pt idx="9">
                  <c:v>5060.5010825002164</c:v>
                </c:pt>
              </c:numCache>
            </c:numRef>
          </c:val>
          <c:extLst>
            <c:ext xmlns:c16="http://schemas.microsoft.com/office/drawing/2014/chart" uri="{C3380CC4-5D6E-409C-BE32-E72D297353CC}">
              <c16:uniqueId val="{00000003-ED7B-449F-A522-A7FEEB186718}"/>
            </c:ext>
          </c:extLst>
        </c:ser>
        <c:dLbls>
          <c:showLegendKey val="0"/>
          <c:showVal val="0"/>
          <c:showCatName val="0"/>
          <c:showSerName val="0"/>
          <c:showPercent val="0"/>
          <c:showBubbleSize val="0"/>
        </c:dLbls>
        <c:gapWidth val="51"/>
        <c:overlap val="100"/>
        <c:axId val="1806619888"/>
        <c:axId val="1806618448"/>
      </c:barChart>
      <c:catAx>
        <c:axId val="1806619888"/>
        <c:scaling>
          <c:orientation val="minMax"/>
        </c:scaling>
        <c:delete val="0"/>
        <c:axPos val="b"/>
        <c:title>
          <c:tx>
            <c:strRef>
              <c:f>Backend!$A$8</c:f>
              <c:strCache>
                <c:ptCount val="1"/>
                <c:pt idx="0">
                  <c:v>Plant/Series Number</c:v>
                </c:pt>
              </c:strCache>
            </c:strRef>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06618448"/>
        <c:crosses val="autoZero"/>
        <c:auto val="1"/>
        <c:lblAlgn val="ctr"/>
        <c:lblOffset val="100"/>
        <c:noMultiLvlLbl val="0"/>
      </c:catAx>
      <c:valAx>
        <c:axId val="1806618448"/>
        <c:scaling>
          <c:orientation val="minMax"/>
          <c:min val="0"/>
        </c:scaling>
        <c:delete val="0"/>
        <c:axPos val="l"/>
        <c:majorGridlines>
          <c:spPr>
            <a:ln w="9525" cap="flat" cmpd="sng" algn="ctr">
              <a:solidFill>
                <a:schemeClr val="tx1">
                  <a:lumMod val="15000"/>
                  <a:lumOff val="85000"/>
                </a:schemeClr>
              </a:solidFill>
              <a:round/>
            </a:ln>
            <a:effectLst/>
          </c:spPr>
        </c:majorGridlines>
        <c:title>
          <c:tx>
            <c:strRef>
              <c:f>Backend!$A$3</c:f>
              <c:strCache>
                <c:ptCount val="1"/>
                <c:pt idx="0">
                  <c:v>Overnight Capital Cost in 2024 $/kWe</c:v>
                </c:pt>
              </c:strCache>
            </c:strRef>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06619888"/>
        <c:crosses val="autoZero"/>
        <c:crossBetween val="between"/>
      </c:valAx>
      <c:spPr>
        <a:noFill/>
        <a:ln>
          <a:solidFill>
            <a:sysClr val="windowText" lastClr="000000"/>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80" b="0" i="0" u="none" strike="noStrike" kern="1200" spc="0" baseline="0">
                <a:solidFill>
                  <a:schemeClr val="tx1"/>
                </a:solidFill>
                <a:latin typeface="+mn-lt"/>
                <a:ea typeface="+mn-ea"/>
                <a:cs typeface="+mn-cs"/>
              </a:defRPr>
            </a:pPr>
            <a:r>
              <a:rPr lang="en-US"/>
              <a:t>2 Unit AP1000 Plant Cost Projections</a:t>
            </a:r>
          </a:p>
        </c:rich>
      </c:tx>
      <c:overlay val="0"/>
      <c:spPr>
        <a:noFill/>
        <a:ln>
          <a:noFill/>
        </a:ln>
        <a:effectLst/>
      </c:spPr>
      <c:txPr>
        <a:bodyPr rot="0" spcFirstLastPara="1" vertOverflow="ellipsis" vert="horz" wrap="square" anchor="ctr" anchorCtr="1"/>
        <a:lstStyle/>
        <a:p>
          <a:pPr algn="l">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Visuals!$C$74</c:f>
              <c:strCache>
                <c:ptCount val="1"/>
                <c:pt idx="0">
                  <c:v>Median Case</c:v>
                </c:pt>
              </c:strCache>
            </c:strRef>
          </c:tx>
          <c:spPr>
            <a:solidFill>
              <a:schemeClr val="accent1"/>
            </a:solidFill>
            <a:ln>
              <a:solidFill>
                <a:schemeClr val="tx1"/>
              </a:solidFill>
            </a:ln>
            <a:effectLst/>
          </c:spPr>
          <c:invertIfNegative val="0"/>
          <c:cat>
            <c:numRef>
              <c:f>Visuals!$B$75:$B$84</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Visuals!$C$75:$C$84</c:f>
              <c:numCache>
                <c:formatCode>"$"#,##0_);[Red]\("$"#,##0\)</c:formatCode>
                <c:ptCount val="10"/>
                <c:pt idx="0">
                  <c:v>32872514.349351283</c:v>
                </c:pt>
                <c:pt idx="1">
                  <c:v>22987373.840260074</c:v>
                </c:pt>
                <c:pt idx="2">
                  <c:v>17922887.821704786</c:v>
                </c:pt>
                <c:pt idx="3">
                  <c:v>14203011.47042775</c:v>
                </c:pt>
                <c:pt idx="4">
                  <c:v>12763234.855768366</c:v>
                </c:pt>
                <c:pt idx="5">
                  <c:v>12505232.449758923</c:v>
                </c:pt>
                <c:pt idx="6">
                  <c:v>12303664.446402309</c:v>
                </c:pt>
                <c:pt idx="7">
                  <c:v>12140601.668804495</c:v>
                </c:pt>
                <c:pt idx="8">
                  <c:v>12005212.964890435</c:v>
                </c:pt>
                <c:pt idx="9">
                  <c:v>11890512.155422684</c:v>
                </c:pt>
              </c:numCache>
            </c:numRef>
          </c:val>
          <c:extLst>
            <c:ext xmlns:c16="http://schemas.microsoft.com/office/drawing/2014/chart" uri="{C3380CC4-5D6E-409C-BE32-E72D297353CC}">
              <c16:uniqueId val="{00000000-74C6-4F93-A3F5-3EB4C7B758C6}"/>
            </c:ext>
          </c:extLst>
        </c:ser>
        <c:dLbls>
          <c:showLegendKey val="0"/>
          <c:showVal val="0"/>
          <c:showCatName val="0"/>
          <c:showSerName val="0"/>
          <c:showPercent val="0"/>
          <c:showBubbleSize val="0"/>
        </c:dLbls>
        <c:gapWidth val="50"/>
        <c:overlap val="-20"/>
        <c:axId val="678836703"/>
        <c:axId val="678837663"/>
        <c:extLst>
          <c:ext xmlns:c15="http://schemas.microsoft.com/office/drawing/2012/chart" uri="{02D57815-91ED-43cb-92C2-25804820EDAC}">
            <c15:filteredBarSeries>
              <c15:ser>
                <c:idx val="1"/>
                <c:order val="1"/>
                <c:tx>
                  <c:strRef>
                    <c:extLst>
                      <c:ext uri="{02D57815-91ED-43cb-92C2-25804820EDAC}">
                        <c15:formulaRef>
                          <c15:sqref>Visuals!$D$74</c15:sqref>
                        </c15:formulaRef>
                      </c:ext>
                    </c:extLst>
                    <c:strCache>
                      <c:ptCount val="1"/>
                      <c:pt idx="0">
                        <c:v>Optimistic Case</c:v>
                      </c:pt>
                    </c:strCache>
                  </c:strRef>
                </c:tx>
                <c:spPr>
                  <a:solidFill>
                    <a:schemeClr val="accent2"/>
                  </a:solidFill>
                  <a:ln>
                    <a:noFill/>
                  </a:ln>
                  <a:effectLst/>
                </c:spPr>
                <c:invertIfNegative val="0"/>
                <c:cat>
                  <c:numRef>
                    <c:extLst>
                      <c:ext uri="{02D57815-91ED-43cb-92C2-25804820EDAC}">
                        <c15:formulaRef>
                          <c15:sqref>Visuals!$B$75:$B$84</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extLst>
                      <c:ext uri="{02D57815-91ED-43cb-92C2-25804820EDAC}">
                        <c15:formulaRef>
                          <c15:sqref>Visuals!$D$75:$D$84</c15:sqref>
                        </c15:formulaRef>
                      </c:ext>
                    </c:extLst>
                    <c:numCache>
                      <c:formatCode>"$"#,##0_);[Red]\("$"#,##0\)</c:formatCode>
                      <c:ptCount val="10"/>
                      <c:pt idx="0">
                        <c:v>32872514.349351283</c:v>
                      </c:pt>
                      <c:pt idx="1">
                        <c:v>13104269.977815961</c:v>
                      </c:pt>
                      <c:pt idx="2">
                        <c:v>12223457.689088514</c:v>
                      </c:pt>
                      <c:pt idx="3">
                        <c:v>11750131.592621056</c:v>
                      </c:pt>
                      <c:pt idx="4">
                        <c:v>11455037.177504564</c:v>
                      </c:pt>
                      <c:pt idx="5">
                        <c:v>11254851.143339811</c:v>
                      </c:pt>
                      <c:pt idx="6">
                        <c:v>11111515.909713781</c:v>
                      </c:pt>
                      <c:pt idx="7">
                        <c:v>11005027.815020727</c:v>
                      </c:pt>
                      <c:pt idx="8">
                        <c:v>10923812.974845136</c:v>
                      </c:pt>
                      <c:pt idx="9">
                        <c:v>10860688.558009295</c:v>
                      </c:pt>
                    </c:numCache>
                  </c:numRef>
                </c:val>
                <c:extLst>
                  <c:ext xmlns:c16="http://schemas.microsoft.com/office/drawing/2014/chart" uri="{C3380CC4-5D6E-409C-BE32-E72D297353CC}">
                    <c16:uniqueId val="{00000003-74C6-4F93-A3F5-3EB4C7B758C6}"/>
                  </c:ext>
                </c:extLst>
              </c15:ser>
            </c15:filteredBarSeries>
          </c:ext>
        </c:extLst>
      </c:barChart>
      <c:lineChart>
        <c:grouping val="standard"/>
        <c:varyColors val="0"/>
        <c:ser>
          <c:idx val="2"/>
          <c:order val="2"/>
          <c:tx>
            <c:strRef>
              <c:f>Visuals!$E$74</c:f>
              <c:strCache>
                <c:ptCount val="1"/>
                <c:pt idx="0">
                  <c:v>Average</c:v>
                </c:pt>
              </c:strCache>
            </c:strRef>
          </c:tx>
          <c:spPr>
            <a:ln w="28575" cap="rnd">
              <a:solidFill>
                <a:srgbClr val="022170"/>
              </a:solidFill>
              <a:prstDash val="dash"/>
              <a:round/>
            </a:ln>
            <a:effectLst/>
          </c:spPr>
          <c:marker>
            <c:symbol val="none"/>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C6-4F93-A3F5-3EB4C7B758C6}"/>
                </c:ext>
              </c:extLst>
            </c:dLbl>
            <c:spPr>
              <a:noFill/>
              <a:ln>
                <a:noFill/>
              </a:ln>
              <a:effectLst/>
            </c:spPr>
            <c:txPr>
              <a:bodyPr rot="0" spcFirstLastPara="1" vertOverflow="ellipsis" vert="horz" wrap="square" anchor="ctr" anchorCtr="1"/>
              <a:lstStyle/>
              <a:p>
                <a:pPr>
                  <a:defRPr sz="1400" b="1" i="0" u="none" strike="noStrike" kern="1200" baseline="0">
                    <a:solidFill>
                      <a:srgbClr val="02217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Visuals!$E$75:$E$84</c:f>
              <c:numCache>
                <c:formatCode>"$"#,##0_);[Red]\("$"#,##0\)</c:formatCode>
                <c:ptCount val="10"/>
                <c:pt idx="0">
                  <c:v>16159424.602279108</c:v>
                </c:pt>
                <c:pt idx="1">
                  <c:v>16159424.602279108</c:v>
                </c:pt>
                <c:pt idx="2">
                  <c:v>16159424.602279108</c:v>
                </c:pt>
                <c:pt idx="3">
                  <c:v>16159424.602279108</c:v>
                </c:pt>
                <c:pt idx="4">
                  <c:v>16159424.602279108</c:v>
                </c:pt>
                <c:pt idx="5">
                  <c:v>16159424.602279108</c:v>
                </c:pt>
                <c:pt idx="6">
                  <c:v>16159424.602279108</c:v>
                </c:pt>
                <c:pt idx="7">
                  <c:v>16159424.602279108</c:v>
                </c:pt>
                <c:pt idx="8">
                  <c:v>16159424.602279108</c:v>
                </c:pt>
                <c:pt idx="9">
                  <c:v>16159424.602279108</c:v>
                </c:pt>
              </c:numCache>
            </c:numRef>
          </c:val>
          <c:smooth val="0"/>
          <c:extLst xmlns:c15="http://schemas.microsoft.com/office/drawing/2012/chart">
            <c:ext xmlns:c16="http://schemas.microsoft.com/office/drawing/2014/chart" uri="{C3380CC4-5D6E-409C-BE32-E72D297353CC}">
              <c16:uniqueId val="{00000002-74C6-4F93-A3F5-3EB4C7B758C6}"/>
            </c:ext>
          </c:extLst>
        </c:ser>
        <c:dLbls>
          <c:showLegendKey val="0"/>
          <c:showVal val="0"/>
          <c:showCatName val="0"/>
          <c:showSerName val="0"/>
          <c:showPercent val="0"/>
          <c:showBubbleSize val="0"/>
        </c:dLbls>
        <c:marker val="1"/>
        <c:smooth val="0"/>
        <c:axId val="678836703"/>
        <c:axId val="678837663"/>
        <c:extLst/>
      </c:lineChart>
      <c:catAx>
        <c:axId val="678836703"/>
        <c:scaling>
          <c:orientation val="minMax"/>
        </c:scaling>
        <c:delete val="0"/>
        <c:axPos val="b"/>
        <c:title>
          <c:tx>
            <c:strRef>
              <c:f>Visuals!$B$3</c:f>
              <c:strCache>
                <c:ptCount val="1"/>
                <c:pt idx="0">
                  <c:v>Plant/Series Number</c:v>
                </c:pt>
              </c:strCache>
            </c:strRef>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8837663"/>
        <c:crosses val="autoZero"/>
        <c:auto val="1"/>
        <c:lblAlgn val="ctr"/>
        <c:lblOffset val="100"/>
        <c:noMultiLvlLbl val="0"/>
      </c:catAx>
      <c:valAx>
        <c:axId val="6788376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Overnight Capital Cost 
(2024 USD)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8836703"/>
        <c:crosses val="autoZero"/>
        <c:crossBetween val="between"/>
      </c:valAx>
      <c:spPr>
        <a:noFill/>
        <a:ln>
          <a:solidFill>
            <a:sysClr val="windowText" lastClr="000000"/>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dirty="0"/>
              <a:t>Claimed at Start of Operation</a:t>
            </a:r>
          </a:p>
        </c:rich>
      </c:tx>
      <c:layout>
        <c:manualLayout>
          <c:xMode val="edge"/>
          <c:yMode val="edge"/>
          <c:x val="0.25119271595245529"/>
          <c:y val="5.0526315789473683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ysClr val="windowText" lastClr="000000"/>
              </a:solidFill>
            </a:ln>
            <a:effectLst/>
          </c:spPr>
          <c:invertIfNegative val="0"/>
          <c:cat>
            <c:strRef>
              <c:f>'Early Revenue Capture'!$C$4:$C$9</c:f>
              <c:strCache>
                <c:ptCount val="6"/>
                <c:pt idx="0">
                  <c:v>Construction Year 1</c:v>
                </c:pt>
                <c:pt idx="1">
                  <c:v>Construction Year 2</c:v>
                </c:pt>
                <c:pt idx="2">
                  <c:v>Construction Year 3</c:v>
                </c:pt>
                <c:pt idx="3">
                  <c:v>Construction Year 4</c:v>
                </c:pt>
                <c:pt idx="4">
                  <c:v>Construction Year 5</c:v>
                </c:pt>
                <c:pt idx="5">
                  <c:v>Start of Operation</c:v>
                </c:pt>
              </c:strCache>
            </c:strRef>
          </c:cat>
          <c:val>
            <c:numRef>
              <c:f>'Early Revenue Capture'!$D$4:$D$9</c:f>
              <c:numCache>
                <c:formatCode>_("$"* #,##0_);_("$"* \(#,##0\);_("$"* "-"??_);_(@_)</c:formatCode>
                <c:ptCount val="6"/>
                <c:pt idx="0">
                  <c:v>0</c:v>
                </c:pt>
                <c:pt idx="1">
                  <c:v>0</c:v>
                </c:pt>
                <c:pt idx="2">
                  <c:v>0</c:v>
                </c:pt>
                <c:pt idx="3">
                  <c:v>0</c:v>
                </c:pt>
                <c:pt idx="4">
                  <c:v>0</c:v>
                </c:pt>
                <c:pt idx="5">
                  <c:v>5000000000</c:v>
                </c:pt>
              </c:numCache>
            </c:numRef>
          </c:val>
          <c:extLst>
            <c:ext xmlns:c16="http://schemas.microsoft.com/office/drawing/2014/chart" uri="{C3380CC4-5D6E-409C-BE32-E72D297353CC}">
              <c16:uniqueId val="{00000000-815C-47A4-A580-ED1F7DD69E5F}"/>
            </c:ext>
          </c:extLst>
        </c:ser>
        <c:dLbls>
          <c:showLegendKey val="0"/>
          <c:showVal val="0"/>
          <c:showCatName val="0"/>
          <c:showSerName val="0"/>
          <c:showPercent val="0"/>
          <c:showBubbleSize val="0"/>
        </c:dLbls>
        <c:gapWidth val="0"/>
        <c:overlap val="-27"/>
        <c:axId val="759148592"/>
        <c:axId val="759146672"/>
      </c:barChart>
      <c:catAx>
        <c:axId val="7591485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9146672"/>
        <c:crosses val="autoZero"/>
        <c:auto val="1"/>
        <c:lblAlgn val="ctr"/>
        <c:lblOffset val="100"/>
        <c:noMultiLvlLbl val="0"/>
      </c:catAx>
      <c:valAx>
        <c:axId val="759146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Quantity of ITC Claimed (USD)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59148592"/>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ispUnitsLbl>
        </c:dispUnits>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dirty="0"/>
              <a:t>Claimed Throughout Construction</a:t>
            </a:r>
          </a:p>
        </c:rich>
      </c:tx>
      <c:layout>
        <c:manualLayout>
          <c:xMode val="edge"/>
          <c:yMode val="edge"/>
          <c:x val="0.19218196545007116"/>
          <c:y val="5.6140363285616973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ysClr val="windowText" lastClr="000000"/>
              </a:solidFill>
            </a:ln>
            <a:effectLst/>
          </c:spPr>
          <c:invertIfNegative val="0"/>
          <c:cat>
            <c:strRef>
              <c:f>'Early Revenue Capture'!$C$4:$C$9</c:f>
              <c:strCache>
                <c:ptCount val="6"/>
                <c:pt idx="0">
                  <c:v>Construction Year 1</c:v>
                </c:pt>
                <c:pt idx="1">
                  <c:v>Construction Year 2</c:v>
                </c:pt>
                <c:pt idx="2">
                  <c:v>Construction Year 3</c:v>
                </c:pt>
                <c:pt idx="3">
                  <c:v>Construction Year 4</c:v>
                </c:pt>
                <c:pt idx="4">
                  <c:v>Construction Year 5</c:v>
                </c:pt>
                <c:pt idx="5">
                  <c:v>Start of Operation</c:v>
                </c:pt>
              </c:strCache>
            </c:strRef>
          </c:cat>
          <c:val>
            <c:numRef>
              <c:f>'Early Revenue Capture'!$E$4:$E$9</c:f>
              <c:numCache>
                <c:formatCode>_("$"* #,##0_);_("$"* \(#,##0\);_("$"* "-"??_);_(@_)</c:formatCode>
                <c:ptCount val="6"/>
                <c:pt idx="0">
                  <c:v>500000000</c:v>
                </c:pt>
                <c:pt idx="1">
                  <c:v>1000000000</c:v>
                </c:pt>
                <c:pt idx="2">
                  <c:v>2000000000</c:v>
                </c:pt>
                <c:pt idx="3">
                  <c:v>1000000000</c:v>
                </c:pt>
                <c:pt idx="4">
                  <c:v>500000000</c:v>
                </c:pt>
                <c:pt idx="5">
                  <c:v>0</c:v>
                </c:pt>
              </c:numCache>
            </c:numRef>
          </c:val>
          <c:extLst>
            <c:ext xmlns:c16="http://schemas.microsoft.com/office/drawing/2014/chart" uri="{C3380CC4-5D6E-409C-BE32-E72D297353CC}">
              <c16:uniqueId val="{00000000-D360-4789-82C2-B19D34A51C0C}"/>
            </c:ext>
          </c:extLst>
        </c:ser>
        <c:dLbls>
          <c:showLegendKey val="0"/>
          <c:showVal val="0"/>
          <c:showCatName val="0"/>
          <c:showSerName val="0"/>
          <c:showPercent val="0"/>
          <c:showBubbleSize val="0"/>
        </c:dLbls>
        <c:gapWidth val="0"/>
        <c:overlap val="-27"/>
        <c:axId val="759148592"/>
        <c:axId val="759146672"/>
      </c:barChart>
      <c:catAx>
        <c:axId val="7591485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9146672"/>
        <c:crosses val="autoZero"/>
        <c:auto val="1"/>
        <c:lblAlgn val="ctr"/>
        <c:lblOffset val="100"/>
        <c:noMultiLvlLbl val="0"/>
      </c:catAx>
      <c:valAx>
        <c:axId val="759146672"/>
        <c:scaling>
          <c:orientation val="minMax"/>
          <c:max val="6000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59148592"/>
        <c:crosses val="autoZero"/>
        <c:crossBetween val="between"/>
        <c:majorUnit val="1000000000"/>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ispUnitsLbl>
        </c:dispUnits>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664E3D5D-8D85-445E-8210-9619EEAC8EC0}" type="datetimeFigureOut">
              <a:rPr lang="en-US" smtClean="0"/>
              <a:t>4/3/2026</a:t>
            </a:fld>
            <a:endParaRPr lang="en-US" dirty="0"/>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8B33670D-6907-4CF0-B365-AB92EC86E476}" type="slidenum">
              <a:rPr lang="en-US" smtClean="0"/>
              <a:t>‹#›</a:t>
            </a:fld>
            <a:endParaRPr lang="en-US" dirty="0"/>
          </a:p>
        </p:txBody>
      </p:sp>
    </p:spTree>
    <p:extLst>
      <p:ext uri="{BB962C8B-B14F-4D97-AF65-F5344CB8AC3E}">
        <p14:creationId xmlns:p14="http://schemas.microsoft.com/office/powerpoint/2010/main" val="2167031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7C0DAB9-C854-2244-8DC6-159DFEAA5255}" type="datetimeFigureOut">
              <a:rPr lang="en-US" smtClean="0"/>
              <a:t>4/3/2026</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DFCFC15B-9A14-B045-AA81-C764A18F8360}" type="slidenum">
              <a:rPr lang="en-US" smtClean="0"/>
              <a:t>‹#›</a:t>
            </a:fld>
            <a:endParaRPr lang="en-US" dirty="0"/>
          </a:p>
        </p:txBody>
      </p:sp>
    </p:spTree>
    <p:extLst>
      <p:ext uri="{BB962C8B-B14F-4D97-AF65-F5344CB8AC3E}">
        <p14:creationId xmlns:p14="http://schemas.microsoft.com/office/powerpoint/2010/main" val="334040986"/>
      </p:ext>
    </p:extLst>
  </p:cSld>
  <p:clrMap bg1="lt1" tx1="dk1" bg2="lt2" tx2="dk2" accent1="accent1" accent2="accent2" accent3="accent3" accent4="accent4" accent5="accent5" accent6="accent6" hlink="hlink" folHlink="folHlink"/>
  <p:notesStyle>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800" kern="1200">
        <a:solidFill>
          <a:schemeClr val="tx1"/>
        </a:solidFill>
        <a:latin typeface="+mn-lt"/>
        <a:ea typeface="+mn-ea"/>
        <a:cs typeface="+mn-cs"/>
      </a:defRPr>
    </a:lvl2pPr>
    <a:lvl3pPr marL="914400" algn="l" defTabSz="457200" rtl="0" eaLnBrk="1" latinLnBrk="0" hangingPunct="1">
      <a:defRPr sz="800" kern="1200">
        <a:solidFill>
          <a:schemeClr val="tx1"/>
        </a:solidFill>
        <a:latin typeface="+mn-lt"/>
        <a:ea typeface="+mn-ea"/>
        <a:cs typeface="+mn-cs"/>
      </a:defRPr>
    </a:lvl3pPr>
    <a:lvl4pPr marL="1371600" algn="l" defTabSz="457200" rtl="0" eaLnBrk="1" latinLnBrk="0" hangingPunct="1">
      <a:defRPr sz="800" kern="1200">
        <a:solidFill>
          <a:schemeClr val="tx1"/>
        </a:solidFill>
        <a:latin typeface="+mn-lt"/>
        <a:ea typeface="+mn-ea"/>
        <a:cs typeface="+mn-cs"/>
      </a:defRPr>
    </a:lvl4pPr>
    <a:lvl5pPr marL="1828800" algn="l" defTabSz="457200" rtl="0" eaLnBrk="1" latinLnBrk="0" hangingPunct="1">
      <a:defRPr sz="8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sauga.com/21-billion-ontario-new-nuclear-project-given-green-ligh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ergy.gov/ne/articles/coal-nuclear-transitions-information-guid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ergy.gov/ne/articles/coal-nuclear-transitions-information-gui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nergy.gov/ne/articles/coal-nuclear-transitions-information-gui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Thank you chair and members of the committee for having me here today. I’m Chris Lohse Innovation and Technology Manager from the Gateway for Accelerated Innovation in Nuclear which is a DOE-Nuclear Energy Program.</a:t>
            </a:r>
          </a:p>
          <a:p>
            <a:endParaRPr lang="en-US" dirty="0"/>
          </a:p>
          <a:p>
            <a:r>
              <a:rPr lang="en-US" dirty="0"/>
              <a:t>I’d like to cover some of the nuclear energy deployment models and some of the new roles we are seeing in the industry. And importantly, how some of these financial support mechanisms could help de-risk these projects.</a:t>
            </a:r>
          </a:p>
          <a:p>
            <a:endParaRPr lang="en-US" dirty="0"/>
          </a:p>
          <a:p>
            <a:r>
              <a:rPr lang="en-US" dirty="0"/>
              <a:t>First, I’d like to start with what a nuclear project looks like.</a:t>
            </a:r>
          </a:p>
          <a:p>
            <a:endParaRPr lang="en-US" dirty="0"/>
          </a:p>
          <a:p>
            <a:endParaRPr lang="en-US" dirty="0"/>
          </a:p>
          <a:p>
            <a:r>
              <a:rPr lang="en-US" dirty="0"/>
              <a:t>“Analyze the long-term economic benefits and costs of SMR deployment, comparing nuclear energy pricing to other energy sources, evaluating job creation potential, and assessing local economic impacts.”</a:t>
            </a:r>
          </a:p>
        </p:txBody>
      </p:sp>
      <p:sp>
        <p:nvSpPr>
          <p:cNvPr id="4" name="Slide Number Placeholder 3"/>
          <p:cNvSpPr>
            <a:spLocks noGrp="1"/>
          </p:cNvSpPr>
          <p:nvPr>
            <p:ph type="sldNum" sz="quarter" idx="10"/>
          </p:nvPr>
        </p:nvSpPr>
        <p:spPr/>
        <p:txBody>
          <a:bodyPr/>
          <a:lstStyle/>
          <a:p>
            <a:fld id="{DFCFC15B-9A14-B045-AA81-C764A18F8360}" type="slidenum">
              <a:rPr lang="en-US" smtClean="0"/>
              <a:t>1</a:t>
            </a:fld>
            <a:endParaRPr lang="en-US" dirty="0"/>
          </a:p>
        </p:txBody>
      </p:sp>
    </p:spTree>
    <p:extLst>
      <p:ext uri="{BB962C8B-B14F-4D97-AF65-F5344CB8AC3E}">
        <p14:creationId xmlns:p14="http://schemas.microsoft.com/office/powerpoint/2010/main" val="3024363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ranges developed. There are 3 ranges developed. Q1 is </a:t>
            </a:r>
            <a:r>
              <a:rPr lang="en-US" dirty="0" err="1"/>
              <a:t>conservaitve</a:t>
            </a:r>
            <a:r>
              <a:rPr lang="en-US" dirty="0"/>
              <a:t>, Q2 is moderate, Q3 is advanced (Q1 is the high side, Q3 is the low side, Q2 is the median)</a:t>
            </a:r>
          </a:p>
          <a:p>
            <a:r>
              <a:rPr lang="en-US" dirty="0"/>
              <a:t>It should also be noted that there is a cost reduction assumed based on deployment scenarios. The cost reductions are based on learning rates from bottom up learnings in the literature and an assumed reactor deployment mix.</a:t>
            </a:r>
            <a:endParaRPr lang="en-US" dirty="0">
              <a:ea typeface="Calibri"/>
              <a:cs typeface="Calibri"/>
            </a:endParaRPr>
          </a:p>
          <a:p>
            <a:r>
              <a:rPr lang="en-US" dirty="0"/>
              <a:t>There has been further work to look at how these cost reductions actually can happen.</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C15B-9A14-B045-AA81-C764A18F83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832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F18E5-707C-40F3-5570-6A0004624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31163-186F-8107-4A84-9056470A2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A696C-D5E1-478D-9581-1D06DF5A0008}"/>
              </a:ext>
            </a:extLst>
          </p:cNvPr>
          <p:cNvSpPr>
            <a:spLocks noGrp="1"/>
          </p:cNvSpPr>
          <p:nvPr>
            <p:ph type="body" idx="1"/>
          </p:nvPr>
        </p:nvSpPr>
        <p:spPr/>
        <p:txBody>
          <a:bodyPr/>
          <a:lstStyle/>
          <a:p>
            <a:r>
              <a:rPr lang="en-US"/>
              <a:t>Current projections for construction:</a:t>
            </a:r>
          </a:p>
          <a:p>
            <a:r>
              <a:rPr lang="en-US"/>
              <a:t>Unit 1 Construction begins in 2026, Unit 1 commercially available 2030.  Units 2-4 available by 2035.</a:t>
            </a:r>
          </a:p>
          <a:p>
            <a:r>
              <a:rPr lang="en-US"/>
              <a:t>This lines up with the Meta Analysis by the 3</a:t>
            </a:r>
            <a:r>
              <a:rPr lang="en-US" baseline="30000"/>
              <a:t>rd</a:t>
            </a:r>
            <a:r>
              <a:rPr lang="en-US"/>
              <a:t> Unit – however meta analysis does not include capital, financing, escalation, </a:t>
            </a:r>
            <a:r>
              <a:rPr lang="en-US" err="1"/>
              <a:t>etc</a:t>
            </a:r>
            <a:r>
              <a:rPr lang="en-US"/>
              <a:t> and OPG numbers do so we can’t compare costs</a:t>
            </a:r>
          </a:p>
          <a:p>
            <a:endParaRPr lang="en-US"/>
          </a:p>
          <a:p>
            <a:r>
              <a:rPr lang="en-US"/>
              <a:t>Source: </a:t>
            </a:r>
            <a:r>
              <a:rPr lang="en-US">
                <a:hlinkClick r:id="rId3"/>
              </a:rPr>
              <a:t>https://www.insauga.com/21-billion-ontario-new-nuclear-project-given-green-light/</a:t>
            </a:r>
            <a:endParaRPr lang="en-US"/>
          </a:p>
          <a:p>
            <a:endParaRPr lang="en-US"/>
          </a:p>
          <a:p>
            <a:endParaRPr lang="en-US"/>
          </a:p>
        </p:txBody>
      </p:sp>
      <p:sp>
        <p:nvSpPr>
          <p:cNvPr id="4" name="Slide Number Placeholder 3">
            <a:extLst>
              <a:ext uri="{FF2B5EF4-FFF2-40B4-BE49-F238E27FC236}">
                <a16:creationId xmlns:a16="http://schemas.microsoft.com/office/drawing/2014/main" id="{40542E05-6E2A-0FE1-BF0C-DD2B9CFD25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C15B-9A14-B045-AA81-C764A18F83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44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flowchart, we have our current path where we have high uncertainty and risk. We need to reduce risk by building, but then the first movers take longer and high risk which causes people to step back and then we fail to commercialize.</a:t>
            </a:r>
          </a:p>
          <a:p>
            <a:endParaRPr lang="en-US" dirty="0"/>
          </a:p>
          <a:p>
            <a:r>
              <a:rPr lang="en-US" dirty="0"/>
              <a:t>But if first mover risk is mitigated to allow for more widespread builds, we can get more adoption and cost reductions which will allow for more broad commercialization.</a:t>
            </a:r>
          </a:p>
          <a:p>
            <a:endParaRPr lang="en-US" dirty="0"/>
          </a:p>
          <a:p>
            <a:r>
              <a:rPr lang="en-US" dirty="0"/>
              <a:t>And building sequential builds is what has been shown in the past to work where learnings can be implemented and then drive down the future costs that allow for more widespread adoption.</a:t>
            </a:r>
          </a:p>
          <a:p>
            <a:endParaRPr lang="en-US" dirty="0"/>
          </a:p>
          <a:p>
            <a:r>
              <a:rPr lang="en-US" dirty="0"/>
              <a:t>Now a few examples of de-risking options and how they impact the projects.</a:t>
            </a:r>
          </a:p>
        </p:txBody>
      </p:sp>
      <p:sp>
        <p:nvSpPr>
          <p:cNvPr id="4" name="Slide Number Placeholder 3"/>
          <p:cNvSpPr>
            <a:spLocks noGrp="1"/>
          </p:cNvSpPr>
          <p:nvPr>
            <p:ph type="sldNum" sz="quarter" idx="5"/>
          </p:nvPr>
        </p:nvSpPr>
        <p:spPr/>
        <p:txBody>
          <a:bodyPr/>
          <a:lstStyle/>
          <a:p>
            <a:fld id="{DFCFC15B-9A14-B045-AA81-C764A18F8360}" type="slidenum">
              <a:rPr lang="en-US" smtClean="0"/>
              <a:t>13</a:t>
            </a:fld>
            <a:endParaRPr lang="en-US" dirty="0"/>
          </a:p>
        </p:txBody>
      </p:sp>
    </p:spTree>
    <p:extLst>
      <p:ext uri="{BB962C8B-B14F-4D97-AF65-F5344CB8AC3E}">
        <p14:creationId xmlns:p14="http://schemas.microsoft.com/office/powerpoint/2010/main" val="382282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06774-46FD-E4F4-E1AB-04F6D92A2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3F5A6-8DBF-2990-AC78-A34F433E3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242F1-C730-D08D-5817-D34A8AFB583E}"/>
              </a:ext>
            </a:extLst>
          </p:cNvPr>
          <p:cNvSpPr>
            <a:spLocks noGrp="1"/>
          </p:cNvSpPr>
          <p:nvPr>
            <p:ph type="body" idx="1"/>
          </p:nvPr>
        </p:nvSpPr>
        <p:spPr/>
        <p:txBody>
          <a:bodyPr/>
          <a:lstStyle/>
          <a:p>
            <a:r>
              <a:rPr lang="en-US" dirty="0"/>
              <a:t>Andrew has already talked about or will be talking about the tax credits.</a:t>
            </a:r>
          </a:p>
          <a:p>
            <a:endParaRPr lang="en-US" dirty="0"/>
          </a:p>
          <a:p>
            <a:r>
              <a:rPr lang="en-US" dirty="0"/>
              <a:t>But one way to look at this is that they offer an ITC or a PTC.</a:t>
            </a:r>
          </a:p>
          <a:p>
            <a:endParaRPr lang="en-US" dirty="0"/>
          </a:p>
          <a:p>
            <a:r>
              <a:rPr lang="en-US" dirty="0"/>
              <a:t>Scenarios have been run in various markets demonstrating the various ranges of project capital cost vs. operating costs and where these have profitable outcomes for the utility/operator.</a:t>
            </a:r>
          </a:p>
          <a:p>
            <a:endParaRPr lang="en-US" dirty="0"/>
          </a:p>
          <a:p>
            <a:r>
              <a:rPr lang="en-US" dirty="0"/>
              <a:t>The summary is that when a project is more concerned with capital costs, the company should take the ITC. But if there is more O&amp;M cost risk then a PTC may be better.</a:t>
            </a:r>
          </a:p>
          <a:p>
            <a:endParaRPr lang="en-US" dirty="0"/>
          </a:p>
          <a:p>
            <a:r>
              <a:rPr lang="en-US" dirty="0"/>
              <a:t>Now for an ITC, it also can have an impact on how a company can recover these costs.</a:t>
            </a:r>
          </a:p>
        </p:txBody>
      </p:sp>
      <p:sp>
        <p:nvSpPr>
          <p:cNvPr id="4" name="Slide Number Placeholder 3">
            <a:extLst>
              <a:ext uri="{FF2B5EF4-FFF2-40B4-BE49-F238E27FC236}">
                <a16:creationId xmlns:a16="http://schemas.microsoft.com/office/drawing/2014/main" id="{2DADEF81-6ED1-77A4-A8D8-2FE90DA52F3D}"/>
              </a:ext>
            </a:extLst>
          </p:cNvPr>
          <p:cNvSpPr>
            <a:spLocks noGrp="1"/>
          </p:cNvSpPr>
          <p:nvPr>
            <p:ph type="sldNum" sz="quarter" idx="5"/>
          </p:nvPr>
        </p:nvSpPr>
        <p:spPr/>
        <p:txBody>
          <a:bodyPr/>
          <a:lstStyle/>
          <a:p>
            <a:fld id="{DFCFC15B-9A14-B045-AA81-C764A18F8360}" type="slidenum">
              <a:rPr lang="en-US" smtClean="0"/>
              <a:t>14</a:t>
            </a:fld>
            <a:endParaRPr lang="en-US" dirty="0"/>
          </a:p>
        </p:txBody>
      </p:sp>
    </p:spTree>
    <p:extLst>
      <p:ext uri="{BB962C8B-B14F-4D97-AF65-F5344CB8AC3E}">
        <p14:creationId xmlns:p14="http://schemas.microsoft.com/office/powerpoint/2010/main" val="402813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66310-C90C-7809-7B4A-8D453A93D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EA04D-77C8-070B-C90D-7CF7AFE19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7DA74-7E37-9A3F-CE30-9C7D853562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7C2420-CD2A-2347-5D96-9E438BC84D83}"/>
              </a:ext>
            </a:extLst>
          </p:cNvPr>
          <p:cNvSpPr>
            <a:spLocks noGrp="1"/>
          </p:cNvSpPr>
          <p:nvPr>
            <p:ph type="sldNum" sz="quarter" idx="5"/>
          </p:nvPr>
        </p:nvSpPr>
        <p:spPr/>
        <p:txBody>
          <a:bodyPr/>
          <a:lstStyle/>
          <a:p>
            <a:fld id="{DFCFC15B-9A14-B045-AA81-C764A18F8360}" type="slidenum">
              <a:rPr lang="en-US" smtClean="0"/>
              <a:t>15</a:t>
            </a:fld>
            <a:endParaRPr lang="en-US"/>
          </a:p>
        </p:txBody>
      </p:sp>
    </p:spTree>
    <p:extLst>
      <p:ext uri="{BB962C8B-B14F-4D97-AF65-F5344CB8AC3E}">
        <p14:creationId xmlns:p14="http://schemas.microsoft.com/office/powerpoint/2010/main" val="526090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FC15B-9A14-B045-AA81-C764A18F8360}" type="slidenum">
              <a:rPr lang="en-US" smtClean="0"/>
              <a:t>16</a:t>
            </a:fld>
            <a:endParaRPr lang="en-US"/>
          </a:p>
        </p:txBody>
      </p:sp>
    </p:spTree>
    <p:extLst>
      <p:ext uri="{BB962C8B-B14F-4D97-AF65-F5344CB8AC3E}">
        <p14:creationId xmlns:p14="http://schemas.microsoft.com/office/powerpoint/2010/main" val="403699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A6B9B-0A64-99C2-6F2A-251615C3D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67C4D-43FD-CFF1-A2D2-FD4ED17DA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C6241-D562-A24B-8B40-D97115EC0321}"/>
              </a:ext>
            </a:extLst>
          </p:cNvPr>
          <p:cNvSpPr>
            <a:spLocks noGrp="1"/>
          </p:cNvSpPr>
          <p:nvPr>
            <p:ph type="body" idx="1"/>
          </p:nvPr>
        </p:nvSpPr>
        <p:spPr/>
        <p:txBody>
          <a:bodyPr/>
          <a:lstStyle/>
          <a:p>
            <a:r>
              <a:rPr lang="en-US" sz="800" b="0" i="0" kern="1200" dirty="0">
                <a:solidFill>
                  <a:schemeClr val="tx1"/>
                </a:solidFill>
                <a:effectLst/>
                <a:latin typeface="+mn-lt"/>
                <a:ea typeface="+mn-ea"/>
                <a:cs typeface="+mn-cs"/>
              </a:rPr>
              <a:t>Early revenue capture for projects can change the value of money reclaimed. Here this is all about having money tied up and the time value of money.</a:t>
            </a:r>
          </a:p>
          <a:p>
            <a:endParaRPr lang="en-US" sz="800" b="0" i="0" kern="1200" dirty="0">
              <a:solidFill>
                <a:schemeClr val="tx1"/>
              </a:solidFill>
              <a:effectLst/>
              <a:latin typeface="+mn-lt"/>
              <a:ea typeface="+mn-ea"/>
              <a:cs typeface="+mn-cs"/>
            </a:endParaRPr>
          </a:p>
          <a:p>
            <a:pPr marL="171450" indent="-171450">
              <a:buFontTx/>
              <a:buChar char="-"/>
            </a:pPr>
            <a:r>
              <a:rPr lang="en-US" sz="800" b="0" i="0" kern="1200" dirty="0">
                <a:solidFill>
                  <a:schemeClr val="tx1"/>
                </a:solidFill>
                <a:effectLst/>
                <a:latin typeface="+mn-lt"/>
                <a:ea typeface="+mn-ea"/>
                <a:cs typeface="+mn-cs"/>
              </a:rPr>
              <a:t>In scenario 1 (image on the left), the ITC is claimed at the start of operation. When discounted back to the start of the project, construction year 1, (assuming a 10% discount rate), the present value is just over $3.1 billion ($3,104,606,615).</a:t>
            </a:r>
            <a:br>
              <a:rPr lang="en-US" sz="800" b="0" i="0" kern="1200" dirty="0">
                <a:solidFill>
                  <a:schemeClr val="tx1"/>
                </a:solidFill>
                <a:effectLst/>
                <a:latin typeface="+mn-lt"/>
                <a:ea typeface="+mn-ea"/>
                <a:cs typeface="+mn-cs"/>
              </a:rPr>
            </a:br>
            <a:br>
              <a:rPr lang="en-US" sz="800" b="0" i="0" kern="1200" dirty="0">
                <a:solidFill>
                  <a:schemeClr val="tx1"/>
                </a:solidFill>
                <a:effectLst/>
                <a:latin typeface="+mn-lt"/>
                <a:ea typeface="+mn-ea"/>
                <a:cs typeface="+mn-cs"/>
              </a:rPr>
            </a:br>
            <a:r>
              <a:rPr lang="en-US" sz="800" b="0" i="0" kern="1200" dirty="0">
                <a:solidFill>
                  <a:schemeClr val="tx1"/>
                </a:solidFill>
                <a:effectLst/>
                <a:latin typeface="+mn-lt"/>
                <a:ea typeface="+mn-ea"/>
                <a:cs typeface="+mn-cs"/>
              </a:rPr>
              <a:t>- In scenario 2 (image on the right), the ITC is claimed throughout the construction, assuming a normal distribution and each amount discounted back to the start of the project, construction year 1, (again at a 10% discount rate). This time, the present value of the ITC is over $4.15 billion ($4,154,805,000).</a:t>
            </a:r>
            <a:br>
              <a:rPr lang="en-US" sz="800" b="0" i="0" kern="1200" dirty="0">
                <a:solidFill>
                  <a:schemeClr val="tx1"/>
                </a:solidFill>
                <a:effectLst/>
                <a:latin typeface="+mn-lt"/>
                <a:ea typeface="+mn-ea"/>
                <a:cs typeface="+mn-cs"/>
              </a:rPr>
            </a:br>
            <a:br>
              <a:rPr lang="en-US" sz="800" b="0" i="0" kern="1200" dirty="0">
                <a:solidFill>
                  <a:schemeClr val="tx1"/>
                </a:solidFill>
                <a:effectLst/>
                <a:latin typeface="+mn-lt"/>
                <a:ea typeface="+mn-ea"/>
                <a:cs typeface="+mn-cs"/>
              </a:rPr>
            </a:br>
            <a:r>
              <a:rPr lang="en-US" sz="800" b="0" i="0" kern="1200" dirty="0">
                <a:solidFill>
                  <a:schemeClr val="tx1"/>
                </a:solidFill>
                <a:effectLst/>
                <a:latin typeface="+mn-lt"/>
                <a:ea typeface="+mn-ea"/>
                <a:cs typeface="+mn-cs"/>
              </a:rPr>
              <a:t>- So the ability to claim the benefit throughout the project results in a 34% higher NPV of the ITC.</a:t>
            </a:r>
          </a:p>
          <a:p>
            <a:pPr marL="171450" indent="-171450">
              <a:buFontTx/>
              <a:buChar char="-"/>
            </a:pPr>
            <a:endParaRPr lang="en-US" sz="800" b="0" i="0" kern="1200" dirty="0">
              <a:solidFill>
                <a:schemeClr val="tx1"/>
              </a:solidFill>
              <a:effectLst/>
              <a:latin typeface="+mn-lt"/>
              <a:ea typeface="+mn-ea"/>
              <a:cs typeface="+mn-cs"/>
            </a:endParaRPr>
          </a:p>
          <a:p>
            <a:pPr marL="0" indent="0">
              <a:buFontTx/>
              <a:buNone/>
            </a:pPr>
            <a:r>
              <a:rPr lang="en-US" sz="800" b="0" i="0" kern="1200" dirty="0">
                <a:solidFill>
                  <a:schemeClr val="tx1"/>
                </a:solidFill>
                <a:effectLst/>
                <a:latin typeface="+mn-lt"/>
                <a:ea typeface="+mn-ea"/>
                <a:cs typeface="+mn-cs"/>
              </a:rPr>
              <a:t>This example is shown as an ITC, but similar values would also be seen through other cost recovery mechanisms like construction work in progress where utilities could claim early cost recovery.</a:t>
            </a:r>
          </a:p>
          <a:p>
            <a:pPr marL="0" indent="0">
              <a:buFontTx/>
              <a:buNone/>
            </a:pPr>
            <a:endParaRPr lang="en-US" sz="800" b="0" i="0" kern="1200" dirty="0">
              <a:solidFill>
                <a:schemeClr val="tx1"/>
              </a:solidFill>
              <a:effectLst/>
              <a:latin typeface="+mn-lt"/>
              <a:ea typeface="+mn-ea"/>
              <a:cs typeface="+mn-cs"/>
            </a:endParaRPr>
          </a:p>
          <a:p>
            <a:pPr marL="0" indent="0">
              <a:buFontTx/>
              <a:buNone/>
            </a:pPr>
            <a:r>
              <a:rPr lang="en-US" sz="800" b="0" i="0" kern="1200" dirty="0">
                <a:solidFill>
                  <a:schemeClr val="tx1"/>
                </a:solidFill>
                <a:effectLst/>
                <a:latin typeface="+mn-lt"/>
                <a:ea typeface="+mn-ea"/>
                <a:cs typeface="+mn-cs"/>
              </a:rPr>
              <a:t>These are examples that have been run for demonstration, but one thing I’ll leave you with is that GAIN does have a program where companies can access national laboratory expertise.</a:t>
            </a:r>
            <a:endParaRPr lang="en-US" dirty="0"/>
          </a:p>
        </p:txBody>
      </p:sp>
      <p:sp>
        <p:nvSpPr>
          <p:cNvPr id="4" name="Slide Number Placeholder 3">
            <a:extLst>
              <a:ext uri="{FF2B5EF4-FFF2-40B4-BE49-F238E27FC236}">
                <a16:creationId xmlns:a16="http://schemas.microsoft.com/office/drawing/2014/main" id="{1BD2952D-87A4-8685-7E04-17036B8BEE9F}"/>
              </a:ext>
            </a:extLst>
          </p:cNvPr>
          <p:cNvSpPr>
            <a:spLocks noGrp="1"/>
          </p:cNvSpPr>
          <p:nvPr>
            <p:ph type="sldNum" sz="quarter" idx="5"/>
          </p:nvPr>
        </p:nvSpPr>
        <p:spPr/>
        <p:txBody>
          <a:bodyPr/>
          <a:lstStyle/>
          <a:p>
            <a:fld id="{DFCFC15B-9A14-B045-AA81-C764A18F8360}" type="slidenum">
              <a:rPr lang="en-US" smtClean="0"/>
              <a:t>17</a:t>
            </a:fld>
            <a:endParaRPr lang="en-US" dirty="0"/>
          </a:p>
        </p:txBody>
      </p:sp>
    </p:spTree>
    <p:extLst>
      <p:ext uri="{BB962C8B-B14F-4D97-AF65-F5344CB8AC3E}">
        <p14:creationId xmlns:p14="http://schemas.microsoft.com/office/powerpoint/2010/main" val="2961362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FC15B-9A14-B045-AA81-C764A18F8360}" type="slidenum">
              <a:rPr lang="en-US" smtClean="0"/>
              <a:t>18</a:t>
            </a:fld>
            <a:endParaRPr lang="en-US" dirty="0"/>
          </a:p>
        </p:txBody>
      </p:sp>
    </p:spTree>
    <p:extLst>
      <p:ext uri="{BB962C8B-B14F-4D97-AF65-F5344CB8AC3E}">
        <p14:creationId xmlns:p14="http://schemas.microsoft.com/office/powerpoint/2010/main" val="123924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17F5-FE44-E763-B6FB-2BFEDE3A4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756ED-87A8-B2A7-665E-27943456A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82B1F-8954-0940-53F4-5DF3B6232376}"/>
              </a:ext>
            </a:extLst>
          </p:cNvPr>
          <p:cNvSpPr>
            <a:spLocks noGrp="1"/>
          </p:cNvSpPr>
          <p:nvPr>
            <p:ph type="body" idx="1"/>
          </p:nvPr>
        </p:nvSpPr>
        <p:spPr/>
        <p:txBody>
          <a:bodyPr/>
          <a:lstStyle/>
          <a:p>
            <a:r>
              <a:rPr lang="en-US" dirty="0">
                <a:latin typeface="Calibri"/>
                <a:ea typeface="Calibri"/>
                <a:cs typeface="Calibri"/>
              </a:rPr>
              <a:t>Source: </a:t>
            </a:r>
            <a:r>
              <a:rPr lang="en-US" dirty="0">
                <a:latin typeface="Calibri"/>
                <a:ea typeface="Calibri"/>
                <a:cs typeface="Calibri"/>
                <a:hlinkClick r:id="rId3"/>
              </a:rPr>
              <a:t>https://www.energy.gov/ne/articles/coal-nuclear-transitions-information-guide</a:t>
            </a:r>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a:p>
            <a:r>
              <a:rPr lang="en-US" dirty="0">
                <a:latin typeface="Calibri"/>
                <a:ea typeface="Calibri"/>
                <a:cs typeface="Calibri"/>
              </a:rPr>
              <a:t>Highlight how coal jobs compare to nuclear jobs</a:t>
            </a:r>
          </a:p>
        </p:txBody>
      </p:sp>
      <p:sp>
        <p:nvSpPr>
          <p:cNvPr id="4" name="Slide Number Placeholder 3">
            <a:extLst>
              <a:ext uri="{FF2B5EF4-FFF2-40B4-BE49-F238E27FC236}">
                <a16:creationId xmlns:a16="http://schemas.microsoft.com/office/drawing/2014/main" id="{631D1F95-A14D-E5A7-CD18-1DC4A18B52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02AD7-901F-468E-BE35-4FB2A9681A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46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Source: </a:t>
            </a:r>
            <a:r>
              <a:rPr lang="en-US">
                <a:latin typeface="Calibri"/>
                <a:ea typeface="Calibri"/>
                <a:cs typeface="Calibri"/>
                <a:hlinkClick r:id="rId3"/>
              </a:rPr>
              <a:t>https://www.energy.gov/ne/articles/coal-nuclear-transitions-information-guide</a:t>
            </a:r>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a:p>
            <a:r>
              <a:rPr lang="en-US">
                <a:latin typeface="Calibri"/>
                <a:ea typeface="Calibri"/>
                <a:cs typeface="Calibri"/>
              </a:rPr>
              <a:t>Highlight how coal jobs compare to nuclear jobs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02AD7-901F-468E-BE35-4FB2A9681A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769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https://www.energy.gov/ne/articles/coal-nuclear-transitions-information-guide</a:t>
            </a:r>
            <a:endParaRPr lang="en-US" dirty="0"/>
          </a:p>
          <a:p>
            <a:endParaRPr lang="en-US" dirty="0"/>
          </a:p>
          <a:p>
            <a:r>
              <a:rPr lang="en-US" dirty="0"/>
              <a:t>Add in Outages – average 25 days – additional 1500 people onsite - boost to local economies</a:t>
            </a:r>
          </a:p>
          <a:p>
            <a:r>
              <a:rPr lang="en-US" dirty="0"/>
              <a:t>Property Taxes – depends on each community/state; The average nuclear power plant pays about $16 million in state and local taxes annually. These tax dollars benefit schools, roads and other state and local infrastructure</a:t>
            </a:r>
          </a:p>
          <a:p>
            <a:endParaRPr lang="en-US" dirty="0"/>
          </a:p>
          <a:p>
            <a:r>
              <a:rPr lang="en-US" dirty="0"/>
              <a:t>Each nuclear energy facility generates about $470 million annually in sales of goods and services in the local community. Approximately $40 million is spent annually in wages at each facility. Nuclear companies procure over $10 billion each year in materials, fuel and services from domestic suppliers. Nuclear procurement takes place in all 50 states (30 states have nuclear power plants). The average procurement per state each year is over $270 million. </a:t>
            </a:r>
          </a:p>
          <a:p>
            <a:endParaRPr lang="en-US" dirty="0"/>
          </a:p>
          <a:p>
            <a:r>
              <a:rPr lang="en-US" dirty="0"/>
              <a:t>.  </a:t>
            </a:r>
            <a:endParaRPr lang="en-US" sz="800" dirty="0">
              <a:solidFill>
                <a:schemeClr val="accent5">
                  <a:lumMod val="50000"/>
                </a:schemeClr>
              </a:solidFill>
              <a:latin typeface="Apto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C15B-9A14-B045-AA81-C764A18F83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88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2023/2024 INL Published a stakeholder guide to nuclear power plant conversions.  The study looked at population tiers from 20,000 people to over 200,000 and the economic impacts on those communities when transitioning a specific amount of power from coal to nuclear.  In this case it analyzes 5 different scenarios – 100 Mwe to 900 Mwe, the </a:t>
            </a:r>
          </a:p>
          <a:p>
            <a:r>
              <a:rPr lang="en-US" dirty="0"/>
              <a:t>For economic impact analysis six communities were selected to represent each tier for a total of 30 communities.</a:t>
            </a:r>
          </a:p>
          <a:p>
            <a:endParaRPr lang="en-US" dirty="0"/>
          </a:p>
          <a:p>
            <a:r>
              <a:rPr lang="en-US" dirty="0"/>
              <a:t>Decision-makers within CPP communities considering nuclear replacements may be interested in a range of plant sizes that align with energy needs that may have changed since the CPP was initially constructed. For this purpose, economic impacts were calculated for five generating capacity increments, 100, 300, 500, 700, and 900 MWe. </a:t>
            </a:r>
          </a:p>
          <a:p>
            <a:endParaRPr lang="en-US" dirty="0"/>
          </a:p>
        </p:txBody>
      </p:sp>
      <p:sp>
        <p:nvSpPr>
          <p:cNvPr id="4" name="Slide Number Placeholder 3"/>
          <p:cNvSpPr>
            <a:spLocks noGrp="1"/>
          </p:cNvSpPr>
          <p:nvPr>
            <p:ph type="sldNum" sz="quarter" idx="5"/>
          </p:nvPr>
        </p:nvSpPr>
        <p:spPr/>
        <p:txBody>
          <a:bodyPr/>
          <a:lstStyle/>
          <a:p>
            <a:fld id="{DFCFC15B-9A14-B045-AA81-C764A18F8360}" type="slidenum">
              <a:rPr lang="en-US" smtClean="0"/>
              <a:t>6</a:t>
            </a:fld>
            <a:endParaRPr lang="en-US" dirty="0"/>
          </a:p>
        </p:txBody>
      </p:sp>
    </p:spTree>
    <p:extLst>
      <p:ext uri="{BB962C8B-B14F-4D97-AF65-F5344CB8AC3E}">
        <p14:creationId xmlns:p14="http://schemas.microsoft.com/office/powerpoint/2010/main" val="121040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F743B-D741-362A-FFDA-1465002BE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83F53-0DAB-D0A6-9D5B-5ABB3BC57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B618E-3C67-5D23-81AD-5305AD2FF083}"/>
              </a:ext>
            </a:extLst>
          </p:cNvPr>
          <p:cNvSpPr>
            <a:spLocks noGrp="1"/>
          </p:cNvSpPr>
          <p:nvPr>
            <p:ph type="body" idx="1"/>
          </p:nvPr>
        </p:nvSpPr>
        <p:spPr/>
        <p:txBody>
          <a:bodyPr/>
          <a:lstStyle/>
          <a:p>
            <a:r>
              <a:rPr lang="en-US"/>
              <a:t>This is out of the liftoff report, but is a good summary of some of the models that have been discussed and who supports various aspects of the build.</a:t>
            </a:r>
          </a:p>
          <a:p>
            <a:endParaRPr lang="en-US"/>
          </a:p>
          <a:p>
            <a:r>
              <a:rPr lang="en-US"/>
              <a:t>Levi will run through a few examples here of prior projects and how they were built as well as derisking options that could support the model.</a:t>
            </a:r>
          </a:p>
        </p:txBody>
      </p:sp>
      <p:sp>
        <p:nvSpPr>
          <p:cNvPr id="4" name="Slide Number Placeholder 3">
            <a:extLst>
              <a:ext uri="{FF2B5EF4-FFF2-40B4-BE49-F238E27FC236}">
                <a16:creationId xmlns:a16="http://schemas.microsoft.com/office/drawing/2014/main" id="{1979EA24-8B01-E12B-B3F1-F81F92811492}"/>
              </a:ext>
            </a:extLst>
          </p:cNvPr>
          <p:cNvSpPr>
            <a:spLocks noGrp="1"/>
          </p:cNvSpPr>
          <p:nvPr>
            <p:ph type="sldNum" sz="quarter" idx="5"/>
          </p:nvPr>
        </p:nvSpPr>
        <p:spPr/>
        <p:txBody>
          <a:bodyPr/>
          <a:lstStyle/>
          <a:p>
            <a:fld id="{DFCFC15B-9A14-B045-AA81-C764A18F8360}" type="slidenum">
              <a:rPr lang="en-US" smtClean="0"/>
              <a:t>7</a:t>
            </a:fld>
            <a:endParaRPr lang="en-US"/>
          </a:p>
        </p:txBody>
      </p:sp>
    </p:spTree>
    <p:extLst>
      <p:ext uri="{BB962C8B-B14F-4D97-AF65-F5344CB8AC3E}">
        <p14:creationId xmlns:p14="http://schemas.microsoft.com/office/powerpoint/2010/main" val="238296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7467D-19B1-6D06-1380-A41F46D51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895F6-7864-8EA2-9FCC-0969EA5E2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17792-ECF0-0EEA-050B-21C49E34091D}"/>
              </a:ext>
            </a:extLst>
          </p:cNvPr>
          <p:cNvSpPr>
            <a:spLocks noGrp="1"/>
          </p:cNvSpPr>
          <p:nvPr>
            <p:ph type="body" idx="1"/>
          </p:nvPr>
        </p:nvSpPr>
        <p:spPr/>
        <p:txBody>
          <a:bodyPr/>
          <a:lstStyle/>
          <a:p>
            <a:r>
              <a:rPr lang="en-US"/>
              <a:t>One or more Utilities Lead the project</a:t>
            </a:r>
          </a:p>
          <a:p>
            <a:pPr lvl="1"/>
            <a:r>
              <a:rPr lang="en-US"/>
              <a:t>Selects reactor technology</a:t>
            </a:r>
          </a:p>
          <a:p>
            <a:pPr lvl="1"/>
            <a:r>
              <a:rPr lang="en-US"/>
              <a:t>Selects AE and EPC to finish design and lead construction</a:t>
            </a:r>
          </a:p>
          <a:p>
            <a:pPr lvl="1"/>
            <a:r>
              <a:rPr lang="en-US"/>
              <a:t>Utility owns and operates</a:t>
            </a:r>
          </a:p>
          <a:p>
            <a:pPr lvl="1"/>
            <a:r>
              <a:rPr lang="en-US"/>
              <a:t>Financing</a:t>
            </a:r>
          </a:p>
          <a:p>
            <a:pPr lvl="2"/>
            <a:r>
              <a:rPr lang="en-US"/>
              <a:t>Typically done with combination of debt and equity with utility holding the debt on the project. Can use utility debt (issue notes) or work with LPO.</a:t>
            </a:r>
          </a:p>
          <a:p>
            <a:pPr lvl="2"/>
            <a:r>
              <a:rPr lang="en-US"/>
              <a:t>Cost recovery will differ based on state rules</a:t>
            </a:r>
          </a:p>
          <a:p>
            <a:pPr lvl="1"/>
            <a:r>
              <a:rPr lang="en-US"/>
              <a:t>Another example is Vogtle</a:t>
            </a:r>
          </a:p>
          <a:p>
            <a:pPr lvl="1"/>
            <a:r>
              <a:rPr lang="en-US"/>
              <a:t>Risks – Utility usually has the most risk here. Utilities right now are unwilling to take balance sheet risk and any overruns are typically placed on the rate payers</a:t>
            </a:r>
          </a:p>
          <a:p>
            <a:pPr lvl="1"/>
            <a:r>
              <a:rPr lang="en-US"/>
              <a:t>Potential facilitators – Ability to recover costs during project, investment tax credits, some form of cost backstop to limit tail risks</a:t>
            </a:r>
          </a:p>
          <a:p>
            <a:pPr lvl="2"/>
            <a:endParaRPr lang="en-US"/>
          </a:p>
          <a:p>
            <a:endParaRPr lang="en-US"/>
          </a:p>
        </p:txBody>
      </p:sp>
      <p:sp>
        <p:nvSpPr>
          <p:cNvPr id="4" name="Slide Number Placeholder 3">
            <a:extLst>
              <a:ext uri="{FF2B5EF4-FFF2-40B4-BE49-F238E27FC236}">
                <a16:creationId xmlns:a16="http://schemas.microsoft.com/office/drawing/2014/main" id="{DEEF6B5E-E055-FC13-B107-770CC7157251}"/>
              </a:ext>
            </a:extLst>
          </p:cNvPr>
          <p:cNvSpPr>
            <a:spLocks noGrp="1"/>
          </p:cNvSpPr>
          <p:nvPr>
            <p:ph type="sldNum" sz="quarter" idx="5"/>
          </p:nvPr>
        </p:nvSpPr>
        <p:spPr/>
        <p:txBody>
          <a:bodyPr/>
          <a:lstStyle/>
          <a:p>
            <a:fld id="{DFCFC15B-9A14-B045-AA81-C764A18F8360}" type="slidenum">
              <a:rPr lang="en-US" smtClean="0"/>
              <a:t>8</a:t>
            </a:fld>
            <a:endParaRPr lang="en-US"/>
          </a:p>
        </p:txBody>
      </p:sp>
    </p:spTree>
    <p:extLst>
      <p:ext uri="{BB962C8B-B14F-4D97-AF65-F5344CB8AC3E}">
        <p14:creationId xmlns:p14="http://schemas.microsoft.com/office/powerpoint/2010/main" val="367698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1AC04-A2BC-A10A-8C83-AA1305ED6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DD3C0-44C3-E2AF-E80E-FDF7E82FE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6E6FD-8453-3DE5-6177-156FFFD67794}"/>
              </a:ext>
            </a:extLst>
          </p:cNvPr>
          <p:cNvSpPr>
            <a:spLocks noGrp="1"/>
          </p:cNvSpPr>
          <p:nvPr>
            <p:ph type="body" idx="1"/>
          </p:nvPr>
        </p:nvSpPr>
        <p:spPr/>
        <p:txBody>
          <a:bodyPr/>
          <a:lstStyle/>
          <a:p>
            <a:r>
              <a:rPr lang="en-US"/>
              <a:t>An integrated project developer builds the plant with intent to sell to a utility once complete</a:t>
            </a:r>
          </a:p>
          <a:p>
            <a:pPr lvl="1"/>
            <a:r>
              <a:rPr lang="en-US"/>
              <a:t>Developer selects reactor technology and manages reactor technology company, AE and EPCs to complete project</a:t>
            </a:r>
          </a:p>
          <a:p>
            <a:pPr lvl="1"/>
            <a:r>
              <a:rPr lang="en-US"/>
              <a:t>Typically called build and transfer</a:t>
            </a:r>
          </a:p>
          <a:p>
            <a:pPr lvl="1"/>
            <a:r>
              <a:rPr lang="en-US"/>
              <a:t>Utility would be the ultimate end owner</a:t>
            </a:r>
          </a:p>
          <a:p>
            <a:pPr lvl="1"/>
            <a:r>
              <a:rPr lang="en-US"/>
              <a:t>Financing</a:t>
            </a:r>
          </a:p>
          <a:p>
            <a:pPr lvl="2"/>
            <a:r>
              <a:rPr lang="en-US"/>
              <a:t>Developer would need to raise capital to build the project. LPO may be one option.</a:t>
            </a:r>
          </a:p>
          <a:p>
            <a:pPr lvl="1"/>
            <a:r>
              <a:rPr lang="en-US"/>
              <a:t>Risks</a:t>
            </a:r>
          </a:p>
          <a:p>
            <a:pPr lvl="2"/>
            <a:r>
              <a:rPr lang="en-US"/>
              <a:t>Developer and others have construction risk as utility usually would only take ownership after completion</a:t>
            </a:r>
          </a:p>
          <a:p>
            <a:pPr lvl="2"/>
            <a:r>
              <a:rPr lang="en-US"/>
              <a:t>How would a cost overrun be handled? Who will complete the project and share in excess costs?</a:t>
            </a:r>
          </a:p>
          <a:p>
            <a:pPr lvl="1"/>
            <a:r>
              <a:rPr lang="en-US"/>
              <a:t>Examples</a:t>
            </a:r>
          </a:p>
          <a:p>
            <a:pPr lvl="2"/>
            <a:r>
              <a:rPr lang="en-US" err="1"/>
              <a:t>Elementl</a:t>
            </a:r>
            <a:endParaRPr lang="en-US"/>
          </a:p>
          <a:p>
            <a:pPr lvl="2"/>
            <a:r>
              <a:rPr lang="en-US"/>
              <a:t>The Nuclear Company</a:t>
            </a:r>
          </a:p>
          <a:p>
            <a:pPr lvl="2"/>
            <a:r>
              <a:rPr lang="en-US"/>
              <a:t>Blue Energy</a:t>
            </a:r>
          </a:p>
          <a:p>
            <a:endParaRPr lang="en-US"/>
          </a:p>
        </p:txBody>
      </p:sp>
      <p:sp>
        <p:nvSpPr>
          <p:cNvPr id="4" name="Slide Number Placeholder 3">
            <a:extLst>
              <a:ext uri="{FF2B5EF4-FFF2-40B4-BE49-F238E27FC236}">
                <a16:creationId xmlns:a16="http://schemas.microsoft.com/office/drawing/2014/main" id="{7F26ED8A-EFCF-8A2C-80C8-B1CAD6D9A09A}"/>
              </a:ext>
            </a:extLst>
          </p:cNvPr>
          <p:cNvSpPr>
            <a:spLocks noGrp="1"/>
          </p:cNvSpPr>
          <p:nvPr>
            <p:ph type="sldNum" sz="quarter" idx="5"/>
          </p:nvPr>
        </p:nvSpPr>
        <p:spPr/>
        <p:txBody>
          <a:bodyPr/>
          <a:lstStyle/>
          <a:p>
            <a:fld id="{DFCFC15B-9A14-B045-AA81-C764A18F8360}" type="slidenum">
              <a:rPr lang="en-US" smtClean="0"/>
              <a:t>9</a:t>
            </a:fld>
            <a:endParaRPr lang="en-US"/>
          </a:p>
        </p:txBody>
      </p:sp>
    </p:spTree>
    <p:extLst>
      <p:ext uri="{BB962C8B-B14F-4D97-AF65-F5344CB8AC3E}">
        <p14:creationId xmlns:p14="http://schemas.microsoft.com/office/powerpoint/2010/main" val="327092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249D9-DB9F-F927-52E3-EF12684B2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12E6A-6FE5-64A8-7997-1FD12FC7A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CD411-9CD1-5EF3-830A-381BB67903C7}"/>
              </a:ext>
            </a:extLst>
          </p:cNvPr>
          <p:cNvSpPr>
            <a:spLocks noGrp="1"/>
          </p:cNvSpPr>
          <p:nvPr>
            <p:ph type="body" idx="1"/>
          </p:nvPr>
        </p:nvSpPr>
        <p:spPr/>
        <p:txBody>
          <a:bodyPr/>
          <a:lstStyle/>
          <a:p>
            <a:r>
              <a:rPr lang="en-US"/>
              <a:t>An integrated project developer builds the plant with intent to sell to a utility once complete</a:t>
            </a:r>
          </a:p>
          <a:p>
            <a:pPr lvl="1"/>
            <a:r>
              <a:rPr lang="en-US"/>
              <a:t>Developer selects reactor technology and manages reactor technology company, AE and EPCs to complete project</a:t>
            </a:r>
          </a:p>
          <a:p>
            <a:pPr lvl="1"/>
            <a:r>
              <a:rPr lang="en-US"/>
              <a:t>Typically called build and transfer</a:t>
            </a:r>
          </a:p>
          <a:p>
            <a:pPr lvl="1"/>
            <a:r>
              <a:rPr lang="en-US"/>
              <a:t>Utility would be the ultimate end owner</a:t>
            </a:r>
          </a:p>
          <a:p>
            <a:pPr lvl="1"/>
            <a:r>
              <a:rPr lang="en-US"/>
              <a:t>Financing</a:t>
            </a:r>
          </a:p>
          <a:p>
            <a:pPr lvl="2"/>
            <a:r>
              <a:rPr lang="en-US"/>
              <a:t>Developer would need to raise capital to build the project. LPO may be one option.</a:t>
            </a:r>
          </a:p>
          <a:p>
            <a:pPr lvl="1"/>
            <a:r>
              <a:rPr lang="en-US"/>
              <a:t>Risks</a:t>
            </a:r>
          </a:p>
          <a:p>
            <a:pPr lvl="2"/>
            <a:r>
              <a:rPr lang="en-US"/>
              <a:t>Developer and others have construction risk as utility usually would only take ownership after completion</a:t>
            </a:r>
          </a:p>
          <a:p>
            <a:pPr lvl="2"/>
            <a:r>
              <a:rPr lang="en-US"/>
              <a:t>How would a cost overrun be handled? Who will complete the project and share in excess costs?</a:t>
            </a:r>
          </a:p>
          <a:p>
            <a:pPr lvl="1"/>
            <a:r>
              <a:rPr lang="en-US"/>
              <a:t>Examples</a:t>
            </a:r>
          </a:p>
          <a:p>
            <a:pPr lvl="2"/>
            <a:r>
              <a:rPr lang="en-US" err="1"/>
              <a:t>Elementl</a:t>
            </a:r>
            <a:endParaRPr lang="en-US"/>
          </a:p>
          <a:p>
            <a:pPr lvl="2"/>
            <a:r>
              <a:rPr lang="en-US"/>
              <a:t>The Nuclear Company</a:t>
            </a:r>
          </a:p>
          <a:p>
            <a:pPr lvl="2"/>
            <a:r>
              <a:rPr lang="en-US"/>
              <a:t>Blue Energy</a:t>
            </a:r>
          </a:p>
          <a:p>
            <a:pPr lvl="2"/>
            <a:endParaRPr lang="en-US"/>
          </a:p>
          <a:p>
            <a:pPr lvl="2"/>
            <a:endParaRPr lang="en-US"/>
          </a:p>
          <a:p>
            <a:pPr lvl="2"/>
            <a:r>
              <a:rPr lang="en-US"/>
              <a:t>PAUSE – Questions about the models??????</a:t>
            </a:r>
          </a:p>
          <a:p>
            <a:endParaRPr lang="en-US"/>
          </a:p>
        </p:txBody>
      </p:sp>
      <p:sp>
        <p:nvSpPr>
          <p:cNvPr id="4" name="Slide Number Placeholder 3">
            <a:extLst>
              <a:ext uri="{FF2B5EF4-FFF2-40B4-BE49-F238E27FC236}">
                <a16:creationId xmlns:a16="http://schemas.microsoft.com/office/drawing/2014/main" id="{2CD0E882-1619-894C-A1DC-EDA339105D28}"/>
              </a:ext>
            </a:extLst>
          </p:cNvPr>
          <p:cNvSpPr>
            <a:spLocks noGrp="1"/>
          </p:cNvSpPr>
          <p:nvPr>
            <p:ph type="sldNum" sz="quarter" idx="5"/>
          </p:nvPr>
        </p:nvSpPr>
        <p:spPr/>
        <p:txBody>
          <a:bodyPr/>
          <a:lstStyle/>
          <a:p>
            <a:fld id="{DFCFC15B-9A14-B045-AA81-C764A18F8360}" type="slidenum">
              <a:rPr lang="en-US" smtClean="0"/>
              <a:t>10</a:t>
            </a:fld>
            <a:endParaRPr lang="en-US"/>
          </a:p>
        </p:txBody>
      </p:sp>
    </p:spTree>
    <p:extLst>
      <p:ext uri="{BB962C8B-B14F-4D97-AF65-F5344CB8AC3E}">
        <p14:creationId xmlns:p14="http://schemas.microsoft.com/office/powerpoint/2010/main" val="739635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0C73E6B7-D59B-BF4B-B69A-6F17790827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13314" name="Rectangle 2"/>
          <p:cNvSpPr>
            <a:spLocks noGrp="1" noChangeArrowheads="1"/>
          </p:cNvSpPr>
          <p:nvPr>
            <p:ph type="ctrTitle"/>
          </p:nvPr>
        </p:nvSpPr>
        <p:spPr>
          <a:xfrm>
            <a:off x="2606887" y="1445788"/>
            <a:ext cx="7730067" cy="470898"/>
          </a:xfrm>
        </p:spPr>
        <p:txBody>
          <a:bodyPr anchor="b"/>
          <a:lstStyle>
            <a:lvl1pPr>
              <a:spcBef>
                <a:spcPct val="40000"/>
              </a:spcBef>
              <a:defRPr sz="3600">
                <a:solidFill>
                  <a:srgbClr val="7CBF26"/>
                </a:solidFill>
              </a:defRPr>
            </a:lvl1pPr>
          </a:lstStyle>
          <a:p>
            <a:r>
              <a:rPr lang="en-US"/>
              <a:t>Click to edit Master title style</a:t>
            </a:r>
          </a:p>
        </p:txBody>
      </p:sp>
      <p:sp>
        <p:nvSpPr>
          <p:cNvPr id="13435" name="Rectangle 123"/>
          <p:cNvSpPr>
            <a:spLocks noGrp="1" noChangeArrowheads="1"/>
          </p:cNvSpPr>
          <p:nvPr>
            <p:ph type="subTitle" sz="quarter" idx="1"/>
          </p:nvPr>
        </p:nvSpPr>
        <p:spPr>
          <a:xfrm>
            <a:off x="2890521" y="2283398"/>
            <a:ext cx="7700433" cy="762000"/>
          </a:xfrm>
        </p:spPr>
        <p:txBody>
          <a:bodyPr/>
          <a:lstStyle>
            <a:lvl1pPr marL="0" indent="0">
              <a:spcBef>
                <a:spcPct val="20000"/>
              </a:spcBef>
              <a:buFontTx/>
              <a:buNone/>
              <a:defRPr sz="2400" b="1">
                <a:solidFill>
                  <a:schemeClr val="bg1">
                    <a:lumMod val="75000"/>
                  </a:schemeClr>
                </a:solidFill>
              </a:defRPr>
            </a:lvl1pPr>
          </a:lstStyle>
          <a:p>
            <a:r>
              <a:rPr lang="en-US"/>
              <a:t>Click to edit Master subtitle style</a:t>
            </a:r>
          </a:p>
        </p:txBody>
      </p:sp>
      <p:sp>
        <p:nvSpPr>
          <p:cNvPr id="41" name="Rectangle 124"/>
          <p:cNvSpPr>
            <a:spLocks noGrp="1" noChangeArrowheads="1"/>
          </p:cNvSpPr>
          <p:nvPr>
            <p:ph type="dt" sz="quarter" idx="10"/>
          </p:nvPr>
        </p:nvSpPr>
        <p:spPr bwMode="auto">
          <a:xfrm>
            <a:off x="3215641" y="3205736"/>
            <a:ext cx="7700433" cy="457200"/>
          </a:xfrm>
          <a:prstGeom prst="rect">
            <a:avLst/>
          </a:prstGeom>
          <a:ln>
            <a:miter lim="800000"/>
            <a:headEnd/>
            <a:tailEnd/>
          </a:ln>
        </p:spPr>
        <p:txBody>
          <a:bodyPr vert="horz" wrap="square" lIns="0" tIns="0" rIns="0" bIns="0" numCol="1" anchor="t" anchorCtr="0" compatLnSpc="1">
            <a:prstTxWarp prst="textNoShape">
              <a:avLst/>
            </a:prstTxWarp>
          </a:bodyPr>
          <a:lstStyle>
            <a:lvl1pPr>
              <a:lnSpc>
                <a:spcPct val="85000"/>
              </a:lnSpc>
              <a:spcBef>
                <a:spcPct val="40000"/>
              </a:spcBef>
              <a:defRPr sz="1600">
                <a:solidFill>
                  <a:schemeClr val="bg1">
                    <a:lumMod val="75000"/>
                  </a:schemeClr>
                </a:solidFill>
                <a:latin typeface="+mn-lt"/>
                <a:ea typeface="+mn-ea"/>
              </a:defRPr>
            </a:lvl1pPr>
          </a:lstStyle>
          <a:p>
            <a:fld id="{303E1434-89D5-4136-B205-27008AA1FB2D}" type="datetimeFigureOut">
              <a:rPr lang="en-US" smtClean="0"/>
              <a:pPr/>
              <a:t>4/3/2026</a:t>
            </a:fld>
            <a:endParaRPr lang="en-US" dirty="0"/>
          </a:p>
        </p:txBody>
      </p:sp>
      <p:sp>
        <p:nvSpPr>
          <p:cNvPr id="3" name="Rectangle 2"/>
          <p:cNvSpPr/>
          <p:nvPr userDrawn="1"/>
        </p:nvSpPr>
        <p:spPr>
          <a:xfrm>
            <a:off x="10590954" y="6457016"/>
            <a:ext cx="1226618" cy="246221"/>
          </a:xfrm>
          <a:prstGeom prst="rect">
            <a:avLst/>
          </a:prstGeom>
        </p:spPr>
        <p:txBody>
          <a:bodyPr wrap="none">
            <a:spAutoFit/>
          </a:bodyPr>
          <a:lstStyle/>
          <a:p>
            <a:r>
              <a:rPr lang="nl-NL" sz="1000" dirty="0">
                <a:solidFill>
                  <a:schemeClr val="bg1">
                    <a:lumMod val="65000"/>
                  </a:schemeClr>
                </a:solidFill>
              </a:rPr>
              <a:t>INL/MIS-25-87135</a:t>
            </a:r>
            <a:endParaRPr lang="en-US" sz="1000" dirty="0">
              <a:solidFill>
                <a:schemeClr val="bg1">
                  <a:lumMod val="65000"/>
                </a:schemeClr>
              </a:solidFill>
            </a:endParaRPr>
          </a:p>
        </p:txBody>
      </p:sp>
    </p:spTree>
    <p:extLst>
      <p:ext uri="{BB962C8B-B14F-4D97-AF65-F5344CB8AC3E}">
        <p14:creationId xmlns:p14="http://schemas.microsoft.com/office/powerpoint/2010/main" val="274523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180105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130575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938213" y="1739901"/>
            <a:ext cx="10415587" cy="432752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a:p>
            <a:endParaRPr lang="en-US" dirty="0"/>
          </a:p>
        </p:txBody>
      </p:sp>
    </p:spTree>
    <p:extLst>
      <p:ext uri="{BB962C8B-B14F-4D97-AF65-F5344CB8AC3E}">
        <p14:creationId xmlns:p14="http://schemas.microsoft.com/office/powerpoint/2010/main" val="717562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149529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340345" y="1739901"/>
            <a:ext cx="5013454"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938150"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19861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50" y="1739901"/>
            <a:ext cx="5013454"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272149"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385143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 Box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938151" y="558602"/>
            <a:ext cx="6704151" cy="1005229"/>
          </a:xfrm>
        </p:spPr>
        <p:txBody>
          <a:bodyPr/>
          <a:lstStyle/>
          <a:p>
            <a:r>
              <a:rPr lang="en-US"/>
              <a:t>Click to edit title</a:t>
            </a:r>
            <a:br>
              <a:rPr lang="en-US"/>
            </a:br>
            <a:r>
              <a:rPr lang="en-US"/>
              <a:t>(2 lines max)</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414502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2EFBD4CC-FEFF-654C-B1A3-229DA69D10FE}"/>
              </a:ext>
            </a:extLst>
          </p:cNvPr>
          <p:cNvSpPr>
            <a:spLocks noGrp="1"/>
          </p:cNvSpPr>
          <p:nvPr>
            <p:ph type="title" hasCustomPrompt="1"/>
          </p:nvPr>
        </p:nvSpPr>
        <p:spPr>
          <a:xfrm>
            <a:off x="938151" y="558602"/>
            <a:ext cx="6704151" cy="1005229"/>
          </a:xfrm>
        </p:spPr>
        <p:txBody>
          <a:bodyPr/>
          <a:lstStyle/>
          <a:p>
            <a:r>
              <a:rPr lang="en-US"/>
              <a:t>Click to edit title</a:t>
            </a:r>
            <a:br>
              <a:rPr lang="en-US"/>
            </a:br>
            <a:r>
              <a:rPr lang="en-US"/>
              <a:t>(2 lines max)</a:t>
            </a:r>
          </a:p>
        </p:txBody>
      </p:sp>
    </p:spTree>
    <p:extLst>
      <p:ext uri="{BB962C8B-B14F-4D97-AF65-F5344CB8AC3E}">
        <p14:creationId xmlns:p14="http://schemas.microsoft.com/office/powerpoint/2010/main" val="2419966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tx1">
                    <a:lumMod val="65000"/>
                    <a:lumOff val="3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080018A3-14FE-A04B-A3B4-D9AA55483B48}"/>
              </a:ext>
            </a:extLst>
          </p:cNvPr>
          <p:cNvSpPr>
            <a:spLocks noGrp="1"/>
          </p:cNvSpPr>
          <p:nvPr>
            <p:ph type="title" hasCustomPrompt="1"/>
          </p:nvPr>
        </p:nvSpPr>
        <p:spPr>
          <a:xfrm>
            <a:off x="938151" y="558602"/>
            <a:ext cx="6704151" cy="1005229"/>
          </a:xfrm>
        </p:spPr>
        <p:txBody>
          <a:bodyPr/>
          <a:lstStyle/>
          <a:p>
            <a:r>
              <a:rPr lang="en-US"/>
              <a:t>Click to edit title</a:t>
            </a:r>
            <a:br>
              <a:rPr lang="en-US"/>
            </a:br>
            <a:r>
              <a:rPr lang="en-US"/>
              <a:t>(2 lines max)</a:t>
            </a:r>
          </a:p>
        </p:txBody>
      </p:sp>
    </p:spTree>
    <p:extLst>
      <p:ext uri="{BB962C8B-B14F-4D97-AF65-F5344CB8AC3E}">
        <p14:creationId xmlns:p14="http://schemas.microsoft.com/office/powerpoint/2010/main" val="231059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g Blue Box Bullets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B96BB-242F-BC47-80BF-E45DB97245BA}"/>
              </a:ext>
            </a:extLst>
          </p:cNvPr>
          <p:cNvSpPr/>
          <p:nvPr userDrawn="1"/>
        </p:nvSpPr>
        <p:spPr>
          <a:xfrm>
            <a:off x="6843714" y="0"/>
            <a:ext cx="5346699" cy="6237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72FA9CB-507A-AA48-963A-8D5E37B7CF5B}"/>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79016F-99B0-6B40-B3F7-87F0068FC0E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IDAHO NATIONAL LABORATORY">
            <a:extLst>
              <a:ext uri="{FF2B5EF4-FFF2-40B4-BE49-F238E27FC236}">
                <a16:creationId xmlns:a16="http://schemas.microsoft.com/office/drawing/2014/main" id="{BD942965-6C07-5D4A-809D-5FC754D5902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14" name="Title Placeholder BIG box blue right">
            <a:extLst>
              <a:ext uri="{FF2B5EF4-FFF2-40B4-BE49-F238E27FC236}">
                <a16:creationId xmlns:a16="http://schemas.microsoft.com/office/drawing/2014/main" id="{AB7EA1D9-8A57-3143-9688-4BB8599F986F}"/>
              </a:ext>
            </a:extLst>
          </p:cNvPr>
          <p:cNvSpPr>
            <a:spLocks noGrp="1"/>
          </p:cNvSpPr>
          <p:nvPr>
            <p:ph type="body" sz="quarter" idx="14" hasCustomPrompt="1"/>
          </p:nvPr>
        </p:nvSpPr>
        <p:spPr>
          <a:xfrm>
            <a:off x="6850063" y="0"/>
            <a:ext cx="5340350" cy="907549"/>
          </a:xfrm>
          <a:prstGeom prst="rect">
            <a:avLst/>
          </a:prstGeom>
          <a:noFill/>
        </p:spPr>
        <p:txBody>
          <a:bodyPr lIns="274320" tIns="365760" rIns="274320">
            <a:normAutofit/>
          </a:bodyPr>
          <a:lstStyle>
            <a:lvl1pPr marL="0" indent="0">
              <a:buFontTx/>
              <a:buNone/>
              <a:defRPr sz="3200" b="1" i="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box title</a:t>
            </a:r>
          </a:p>
        </p:txBody>
      </p:sp>
      <p:sp>
        <p:nvSpPr>
          <p:cNvPr id="15" name="Text Placeholder 2">
            <a:extLst>
              <a:ext uri="{FF2B5EF4-FFF2-40B4-BE49-F238E27FC236}">
                <a16:creationId xmlns:a16="http://schemas.microsoft.com/office/drawing/2014/main" id="{538B584E-1ECA-5646-9DA7-61B8110256F2}"/>
              </a:ext>
            </a:extLst>
          </p:cNvPr>
          <p:cNvSpPr>
            <a:spLocks noGrp="1"/>
          </p:cNvSpPr>
          <p:nvPr>
            <p:ph type="body" sz="quarter" idx="15" hasCustomPrompt="1"/>
          </p:nvPr>
        </p:nvSpPr>
        <p:spPr>
          <a:xfrm>
            <a:off x="7116947" y="1064712"/>
            <a:ext cx="4598987" cy="4515349"/>
          </a:xfrm>
          <a:prstGeom prst="rect">
            <a:avLst/>
          </a:prstGeom>
        </p:spPr>
        <p:txBody>
          <a:bodyPr lIns="0">
            <a:normAutofit/>
          </a:bodyPr>
          <a:lstStyle>
            <a:lvl1pPr marL="347663" indent="-342900">
              <a:buClr>
                <a:schemeClr val="bg1"/>
              </a:buClr>
              <a:tabLst/>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bullet list</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16" name="Picture Placeholder">
            <a:extLst>
              <a:ext uri="{FF2B5EF4-FFF2-40B4-BE49-F238E27FC236}">
                <a16:creationId xmlns:a16="http://schemas.microsoft.com/office/drawing/2014/main" id="{6EF42CC7-103E-EA4C-89A2-543032DA331C}"/>
              </a:ext>
            </a:extLst>
          </p:cNvPr>
          <p:cNvSpPr>
            <a:spLocks noGrp="1"/>
          </p:cNvSpPr>
          <p:nvPr>
            <p:ph type="pic" sz="quarter" idx="13" hasCustomPrompt="1"/>
          </p:nvPr>
        </p:nvSpPr>
        <p:spPr>
          <a:xfrm>
            <a:off x="0" y="0"/>
            <a:ext cx="6843714" cy="6228267"/>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59015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501333">
              <a:defRPr/>
            </a:lvl2pPr>
            <a:lvl3pPr marL="960120">
              <a:defRPr/>
            </a:lvl3pPr>
            <a:lvl4pPr marL="1417320">
              <a:defRPr/>
            </a:lvl4pPr>
            <a:lvl5pPr marL="18745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dirty="0"/>
          </a:p>
        </p:txBody>
      </p:sp>
      <p:sp>
        <p:nvSpPr>
          <p:cNvPr id="8" name="Rectangle 84"/>
          <p:cNvSpPr>
            <a:spLocks noGrp="1" noChangeArrowheads="1"/>
          </p:cNvSpPr>
          <p:nvPr>
            <p:ph type="ftr" sz="quarter" idx="3"/>
          </p:nvPr>
        </p:nvSpPr>
        <p:spPr bwMode="auto">
          <a:xfrm>
            <a:off x="9211733" y="6553201"/>
            <a:ext cx="2406651" cy="12311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endParaRPr lang="en-US" dirty="0"/>
          </a:p>
        </p:txBody>
      </p:sp>
    </p:spTree>
    <p:extLst>
      <p:ext uri="{BB962C8B-B14F-4D97-AF65-F5344CB8AC3E}">
        <p14:creationId xmlns:p14="http://schemas.microsoft.com/office/powerpoint/2010/main" val="639802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38"/>
            <a:ext cx="10409299" cy="2852737"/>
          </a:xfrm>
        </p:spPr>
        <p:txBody>
          <a:bodyPr anchor="ctr" anchorCtr="0"/>
          <a:lstStyle>
            <a:lvl1pPr>
              <a:defRPr sz="4800"/>
            </a:lvl1pPr>
          </a:lstStyle>
          <a:p>
            <a:r>
              <a:rPr lang="en-US"/>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2009559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1739901"/>
            <a:ext cx="508165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1739901"/>
            <a:ext cx="5081651"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400881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2412999"/>
            <a:ext cx="5081650" cy="3763963"/>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2412999"/>
            <a:ext cx="5081651" cy="3763963"/>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27CD4A3B-E186-AB40-96C6-355AF9A6FE76}" type="datetimeFigureOut">
              <a:rPr lang="en-US" smtClean="0"/>
              <a:t>4/3/2026</a:t>
            </a:fld>
            <a:endParaRPr lang="en-US" dirty="0"/>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9" name="Text Placeholder 2">
            <a:extLst>
              <a:ext uri="{FF2B5EF4-FFF2-40B4-BE49-F238E27FC236}">
                <a16:creationId xmlns:a16="http://schemas.microsoft.com/office/drawing/2014/main" id="{172D795B-85F6-1F49-922A-F41317873070}"/>
              </a:ext>
            </a:extLst>
          </p:cNvPr>
          <p:cNvSpPr>
            <a:spLocks noGrp="1"/>
          </p:cNvSpPr>
          <p:nvPr>
            <p:ph type="body" idx="13" hasCustomPrompt="1"/>
          </p:nvPr>
        </p:nvSpPr>
        <p:spPr>
          <a:xfrm>
            <a:off x="938213"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 1</a:t>
            </a:r>
          </a:p>
        </p:txBody>
      </p:sp>
      <p:sp>
        <p:nvSpPr>
          <p:cNvPr id="10" name="Text Placeholder 4">
            <a:extLst>
              <a:ext uri="{FF2B5EF4-FFF2-40B4-BE49-F238E27FC236}">
                <a16:creationId xmlns:a16="http://schemas.microsoft.com/office/drawing/2014/main" id="{B4E34B4F-F908-104C-90F3-5135E2E8C74D}"/>
              </a:ext>
            </a:extLst>
          </p:cNvPr>
          <p:cNvSpPr>
            <a:spLocks noGrp="1"/>
          </p:cNvSpPr>
          <p:nvPr>
            <p:ph type="body" sz="quarter" idx="3" hasCustomPrompt="1"/>
          </p:nvPr>
        </p:nvSpPr>
        <p:spPr>
          <a:xfrm>
            <a:off x="6270625"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 2 </a:t>
            </a:r>
          </a:p>
        </p:txBody>
      </p:sp>
    </p:spTree>
    <p:extLst>
      <p:ext uri="{BB962C8B-B14F-4D97-AF65-F5344CB8AC3E}">
        <p14:creationId xmlns:p14="http://schemas.microsoft.com/office/powerpoint/2010/main" val="619193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Static">
    <p:spTree>
      <p:nvGrpSpPr>
        <p:cNvPr id="1" name=""/>
        <p:cNvGrpSpPr/>
        <p:nvPr/>
      </p:nvGrpSpPr>
      <p:grpSpPr>
        <a:xfrm>
          <a:off x="0" y="0"/>
          <a:ext cx="0" cy="0"/>
          <a:chOff x="0" y="0"/>
          <a:chExt cx="0" cy="0"/>
        </a:xfrm>
      </p:grpSpPr>
      <p:pic>
        <p:nvPicPr>
          <p:cNvPr id="10" name="07">
            <a:extLst>
              <a:ext uri="{FF2B5EF4-FFF2-40B4-BE49-F238E27FC236}">
                <a16:creationId xmlns:a16="http://schemas.microsoft.com/office/drawing/2014/main" id="{4647A912-5093-6043-8161-0D98167F24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36550"/>
            <a:ext cx="12192000" cy="6858000"/>
          </a:xfrm>
          <a:prstGeom prst="rect">
            <a:avLst/>
          </a:prstGeom>
        </p:spPr>
      </p:pic>
      <p:grpSp>
        <p:nvGrpSpPr>
          <p:cNvPr id="11" name="Bottom Bar">
            <a:extLst>
              <a:ext uri="{FF2B5EF4-FFF2-40B4-BE49-F238E27FC236}">
                <a16:creationId xmlns:a16="http://schemas.microsoft.com/office/drawing/2014/main" id="{DC935C4B-E372-E04B-8493-E90A79CBC7F4}"/>
              </a:ext>
            </a:extLst>
          </p:cNvPr>
          <p:cNvGrpSpPr/>
          <p:nvPr userDrawn="1"/>
        </p:nvGrpSpPr>
        <p:grpSpPr>
          <a:xfrm>
            <a:off x="0" y="6247747"/>
            <a:ext cx="12192000" cy="610252"/>
            <a:chOff x="0" y="6247747"/>
            <a:chExt cx="12192000" cy="610252"/>
          </a:xfrm>
        </p:grpSpPr>
        <p:sp>
          <p:nvSpPr>
            <p:cNvPr id="12" name="Rectangle 11">
              <a:extLst>
                <a:ext uri="{FF2B5EF4-FFF2-40B4-BE49-F238E27FC236}">
                  <a16:creationId xmlns:a16="http://schemas.microsoft.com/office/drawing/2014/main" id="{9A574F32-F3B5-224E-B6D3-DC767B30A5BE}"/>
                </a:ext>
              </a:extLst>
            </p:cNvPr>
            <p:cNvSpPr/>
            <p:nvPr/>
          </p:nvSpPr>
          <p:spPr>
            <a:xfrm>
              <a:off x="0" y="6334125"/>
              <a:ext cx="12192000" cy="523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8EE050A-3114-2641-96C8-48D281A062A0}"/>
                </a:ext>
              </a:extLst>
            </p:cNvPr>
            <p:cNvSpPr/>
            <p:nvPr/>
          </p:nvSpPr>
          <p:spPr>
            <a:xfrm>
              <a:off x="0" y="6247747"/>
              <a:ext cx="12192000" cy="86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7F59F24B-A93D-B046-B78A-2C31137D1AC5}"/>
              </a:ext>
            </a:extLst>
          </p:cNvPr>
          <p:cNvSpPr txBox="1"/>
          <p:nvPr userDrawn="1"/>
        </p:nvSpPr>
        <p:spPr>
          <a:xfrm>
            <a:off x="2872408" y="5178483"/>
            <a:ext cx="6447184" cy="577081"/>
          </a:xfrm>
          <a:prstGeom prst="rect">
            <a:avLst/>
          </a:prstGeom>
          <a:noFill/>
        </p:spPr>
        <p:txBody>
          <a:bodyPr wrap="square" rtlCol="0">
            <a:spAutoFit/>
          </a:bodyPr>
          <a:lstStyle/>
          <a:p>
            <a:pPr algn="ctr"/>
            <a:r>
              <a:rPr lang="en-US" sz="1050" i="1" dirty="0">
                <a:solidFill>
                  <a:schemeClr val="bg1">
                    <a:lumMod val="65000"/>
                  </a:schemeClr>
                </a:solidFill>
              </a:rPr>
              <a:t>Battelle Energy Alliance manages INL for the U.S. Department of Energy’s Office of Nuclear Energy. </a:t>
            </a:r>
            <a:br>
              <a:rPr lang="en-US" sz="1050" i="1" dirty="0">
                <a:solidFill>
                  <a:schemeClr val="bg1">
                    <a:lumMod val="65000"/>
                  </a:schemeClr>
                </a:solidFill>
              </a:rPr>
            </a:br>
            <a:r>
              <a:rPr lang="en-US" sz="1050" i="1" dirty="0">
                <a:solidFill>
                  <a:schemeClr val="bg1">
                    <a:lumMod val="65000"/>
                  </a:schemeClr>
                </a:solidFill>
              </a:rPr>
              <a:t>INL is the nation’s center for nuclear energy research and development, and also performs research </a:t>
            </a:r>
            <a:br>
              <a:rPr lang="en-US" sz="1050" i="1" dirty="0">
                <a:solidFill>
                  <a:schemeClr val="bg1">
                    <a:lumMod val="65000"/>
                  </a:schemeClr>
                </a:solidFill>
              </a:rPr>
            </a:br>
            <a:r>
              <a:rPr lang="en-US" sz="1050" i="1" dirty="0">
                <a:solidFill>
                  <a:schemeClr val="bg1">
                    <a:lumMod val="65000"/>
                  </a:schemeClr>
                </a:solidFill>
              </a:rPr>
              <a:t>in each of DOE’s strategic goal areas: energy, national security, science and the environment.</a:t>
            </a:r>
            <a:endParaRPr lang="en-US" sz="1050" dirty="0">
              <a:solidFill>
                <a:schemeClr val="bg1">
                  <a:lumMod val="65000"/>
                </a:schemeClr>
              </a:solidFill>
            </a:endParaRPr>
          </a:p>
        </p:txBody>
      </p:sp>
      <p:sp>
        <p:nvSpPr>
          <p:cNvPr id="15" name="Web Address">
            <a:extLst>
              <a:ext uri="{FF2B5EF4-FFF2-40B4-BE49-F238E27FC236}">
                <a16:creationId xmlns:a16="http://schemas.microsoft.com/office/drawing/2014/main" id="{53FCC0DF-9440-B040-A076-DF507B404D83}"/>
              </a:ext>
            </a:extLst>
          </p:cNvPr>
          <p:cNvSpPr txBox="1"/>
          <p:nvPr userDrawn="1"/>
        </p:nvSpPr>
        <p:spPr>
          <a:xfrm>
            <a:off x="4100945" y="6417425"/>
            <a:ext cx="3990109" cy="369332"/>
          </a:xfrm>
          <a:prstGeom prst="rect">
            <a:avLst/>
          </a:prstGeom>
          <a:noFill/>
        </p:spPr>
        <p:txBody>
          <a:bodyPr wrap="square" rtlCol="0">
            <a:spAutoFit/>
          </a:bodyPr>
          <a:lstStyle/>
          <a:p>
            <a:pPr algn="ctr"/>
            <a:r>
              <a:rPr lang="en-US" spc="600" dirty="0">
                <a:solidFill>
                  <a:schemeClr val="bg1">
                    <a:alpha val="50000"/>
                  </a:schemeClr>
                </a:solidFill>
                <a:latin typeface="Arial Narrow" panose="020B0604020202020204" pitchFamily="34" charset="0"/>
                <a:cs typeface="Arial Narrow" panose="020B0604020202020204" pitchFamily="34" charset="0"/>
              </a:rPr>
              <a:t>WWW.INL.GOV</a:t>
            </a:r>
          </a:p>
        </p:txBody>
      </p:sp>
    </p:spTree>
    <p:extLst>
      <p:ext uri="{BB962C8B-B14F-4D97-AF65-F5344CB8AC3E}">
        <p14:creationId xmlns:p14="http://schemas.microsoft.com/office/powerpoint/2010/main" val="1392772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0C73E6B7-D59B-BF4B-B69A-6F17790827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13314" name="Rectangle 2"/>
          <p:cNvSpPr>
            <a:spLocks noGrp="1" noChangeArrowheads="1"/>
          </p:cNvSpPr>
          <p:nvPr>
            <p:ph type="ctrTitle"/>
          </p:nvPr>
        </p:nvSpPr>
        <p:spPr>
          <a:xfrm>
            <a:off x="3422030" y="1945362"/>
            <a:ext cx="6914924" cy="553998"/>
          </a:xfrm>
        </p:spPr>
        <p:txBody>
          <a:bodyPr anchor="b"/>
          <a:lstStyle>
            <a:lvl1pPr>
              <a:lnSpc>
                <a:spcPct val="100000"/>
              </a:lnSpc>
              <a:spcBef>
                <a:spcPct val="40000"/>
              </a:spcBef>
              <a:defRPr sz="3600">
                <a:solidFill>
                  <a:schemeClr val="bg1"/>
                </a:solidFill>
              </a:defRPr>
            </a:lvl1pPr>
          </a:lstStyle>
          <a:p>
            <a:r>
              <a:rPr lang="en-US"/>
              <a:t>Click to edit Master title style</a:t>
            </a:r>
          </a:p>
        </p:txBody>
      </p:sp>
      <p:sp>
        <p:nvSpPr>
          <p:cNvPr id="13435" name="Rectangle 123"/>
          <p:cNvSpPr>
            <a:spLocks noGrp="1" noChangeArrowheads="1"/>
          </p:cNvSpPr>
          <p:nvPr>
            <p:ph type="subTitle" sz="quarter" idx="1"/>
          </p:nvPr>
        </p:nvSpPr>
        <p:spPr>
          <a:xfrm>
            <a:off x="3422030" y="2811718"/>
            <a:ext cx="7139290" cy="762000"/>
          </a:xfrm>
        </p:spPr>
        <p:txBody>
          <a:bodyPr/>
          <a:lstStyle>
            <a:lvl1pPr marL="0" indent="0">
              <a:spcBef>
                <a:spcPct val="20000"/>
              </a:spcBef>
              <a:buFontTx/>
              <a:buNone/>
              <a:defRPr sz="2400" b="1">
                <a:solidFill>
                  <a:schemeClr val="bg1">
                    <a:lumMod val="75000"/>
                  </a:schemeClr>
                </a:solidFill>
              </a:defRPr>
            </a:lvl1pPr>
          </a:lstStyle>
          <a:p>
            <a:r>
              <a:rPr lang="en-US"/>
              <a:t>Click to edit Master subtitle style</a:t>
            </a:r>
          </a:p>
        </p:txBody>
      </p:sp>
      <p:sp>
        <p:nvSpPr>
          <p:cNvPr id="41" name="Rectangle 124"/>
          <p:cNvSpPr>
            <a:spLocks noGrp="1" noChangeArrowheads="1"/>
          </p:cNvSpPr>
          <p:nvPr>
            <p:ph type="dt" sz="quarter" idx="10"/>
          </p:nvPr>
        </p:nvSpPr>
        <p:spPr bwMode="auto">
          <a:xfrm>
            <a:off x="3422030" y="3734056"/>
            <a:ext cx="7494044" cy="457200"/>
          </a:xfrm>
          <a:prstGeom prst="rect">
            <a:avLst/>
          </a:prstGeom>
          <a:ln>
            <a:miter lim="800000"/>
            <a:headEnd/>
            <a:tailEnd/>
          </a:ln>
        </p:spPr>
        <p:txBody>
          <a:bodyPr vert="horz" wrap="square" lIns="0" tIns="0" rIns="0" bIns="0" numCol="1" anchor="t" anchorCtr="0" compatLnSpc="1">
            <a:prstTxWarp prst="textNoShape">
              <a:avLst/>
            </a:prstTxWarp>
          </a:bodyPr>
          <a:lstStyle>
            <a:lvl1pPr>
              <a:lnSpc>
                <a:spcPct val="85000"/>
              </a:lnSpc>
              <a:spcBef>
                <a:spcPct val="40000"/>
              </a:spcBef>
              <a:defRPr sz="1600">
                <a:solidFill>
                  <a:schemeClr val="bg1">
                    <a:lumMod val="75000"/>
                  </a:schemeClr>
                </a:solidFill>
                <a:latin typeface="+mn-lt"/>
                <a:ea typeface="+mn-ea"/>
              </a:defRPr>
            </a:lvl1pPr>
          </a:lstStyle>
          <a:p>
            <a:fld id="{303E1434-89D5-4136-B205-27008AA1FB2D}" type="datetimeFigureOut">
              <a:rPr lang="en-US" smtClean="0"/>
              <a:pPr/>
              <a:t>4/3/2026</a:t>
            </a:fld>
            <a:endParaRPr lang="en-US"/>
          </a:p>
        </p:txBody>
      </p:sp>
    </p:spTree>
    <p:extLst>
      <p:ext uri="{BB962C8B-B14F-4D97-AF65-F5344CB8AC3E}">
        <p14:creationId xmlns:p14="http://schemas.microsoft.com/office/powerpoint/2010/main" val="3967206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501333">
              <a:defRPr/>
            </a:lvl2pPr>
            <a:lvl3pPr marL="960120">
              <a:defRPr/>
            </a:lvl3pPr>
            <a:lvl4pPr marL="1417320">
              <a:defRPr/>
            </a:lvl4pPr>
            <a:lvl5pPr marL="18745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
        <p:nvSpPr>
          <p:cNvPr id="8" name="Rectangle 84"/>
          <p:cNvSpPr>
            <a:spLocks noGrp="1" noChangeArrowheads="1"/>
          </p:cNvSpPr>
          <p:nvPr>
            <p:ph type="ftr" sz="quarter" idx="3"/>
          </p:nvPr>
        </p:nvSpPr>
        <p:spPr bwMode="auto">
          <a:xfrm>
            <a:off x="9211733" y="6553201"/>
            <a:ext cx="2406651" cy="12311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endParaRPr lang="en-US"/>
          </a:p>
        </p:txBody>
      </p:sp>
    </p:spTree>
    <p:extLst>
      <p:ext uri="{BB962C8B-B14F-4D97-AF65-F5344CB8AC3E}">
        <p14:creationId xmlns:p14="http://schemas.microsoft.com/office/powerpoint/2010/main" val="684605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4" y="1598614"/>
            <a:ext cx="5384800"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5" y="1598614"/>
            <a:ext cx="5386916"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2270533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a:p>
        </p:txBody>
      </p:sp>
      <p:sp>
        <p:nvSpPr>
          <p:cNvPr id="4"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082599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a:p>
        </p:txBody>
      </p:sp>
      <p:sp>
        <p:nvSpPr>
          <p:cNvPr id="3"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2155220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9493"/>
            <a:ext cx="4011084" cy="732508"/>
          </a:xfrm>
        </p:spPr>
        <p:txBody>
          <a:bodyPr anchor="t" anchorCtr="0"/>
          <a:lstStyle>
            <a:lvl1pPr algn="l">
              <a:defRPr sz="2800" b="1"/>
            </a:lvl1pPr>
          </a:lstStyle>
          <a:p>
            <a:r>
              <a:rPr lang="en-US"/>
              <a:t>Click to edit Master title style</a:t>
            </a:r>
          </a:p>
        </p:txBody>
      </p:sp>
      <p:sp>
        <p:nvSpPr>
          <p:cNvPr id="3" name="Content Placeholder 2"/>
          <p:cNvSpPr>
            <a:spLocks noGrp="1"/>
          </p:cNvSpPr>
          <p:nvPr>
            <p:ph idx="1"/>
          </p:nvPr>
        </p:nvSpPr>
        <p:spPr>
          <a:xfrm>
            <a:off x="4766733" y="1039493"/>
            <a:ext cx="6815667" cy="5211182"/>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95182"/>
            <a:ext cx="4011084" cy="3855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38851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4" y="1598614"/>
            <a:ext cx="5384800"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5" y="1598614"/>
            <a:ext cx="5386916"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dirty="0"/>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dirty="0"/>
          </a:p>
        </p:txBody>
      </p:sp>
    </p:spTree>
    <p:extLst>
      <p:ext uri="{BB962C8B-B14F-4D97-AF65-F5344CB8AC3E}">
        <p14:creationId xmlns:p14="http://schemas.microsoft.com/office/powerpoint/2010/main" val="3247796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98724"/>
            <a:ext cx="7315200" cy="366254"/>
          </a:xfrm>
        </p:spPr>
        <p:txBody>
          <a:bodyPr anchor="t" anchorCtr="0"/>
          <a:lstStyle>
            <a:lvl1pPr algn="l">
              <a:defRPr sz="2800" b="1"/>
            </a:lvl1pPr>
          </a:lstStyle>
          <a:p>
            <a:r>
              <a:rPr lang="en-US"/>
              <a:t>Click to edit Master title style</a:t>
            </a:r>
          </a:p>
        </p:txBody>
      </p:sp>
      <p:sp>
        <p:nvSpPr>
          <p:cNvPr id="3" name="Picture Placeholder 2"/>
          <p:cNvSpPr>
            <a:spLocks noGrp="1"/>
          </p:cNvSpPr>
          <p:nvPr>
            <p:ph type="pic" idx="1"/>
          </p:nvPr>
        </p:nvSpPr>
        <p:spPr>
          <a:xfrm>
            <a:off x="2389717" y="1105469"/>
            <a:ext cx="7315200" cy="3622106"/>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
        <p:nvSpPr>
          <p:cNvPr id="5"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a:p>
        </p:txBody>
      </p:sp>
    </p:spTree>
    <p:extLst>
      <p:ext uri="{BB962C8B-B14F-4D97-AF65-F5344CB8AC3E}">
        <p14:creationId xmlns:p14="http://schemas.microsoft.com/office/powerpoint/2010/main" val="3605576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sp>
        <p:nvSpPr>
          <p:cNvPr id="2"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a:p>
        </p:txBody>
      </p:sp>
      <p:sp>
        <p:nvSpPr>
          <p:cNvPr id="3"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6A32785D-E611-D043-9DC8-5361B5ADDE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5088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Open Area">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72B45B8-28D5-A513-DCF6-9AFAFEB1A207}"/>
              </a:ext>
            </a:extLst>
          </p:cNvPr>
          <p:cNvSpPr>
            <a:spLocks noGrp="1"/>
          </p:cNvSpPr>
          <p:nvPr>
            <p:ph type="title" hasCustomPrompt="1"/>
          </p:nvPr>
        </p:nvSpPr>
        <p:spPr>
          <a:xfrm>
            <a:off x="421217" y="1"/>
            <a:ext cx="10972800" cy="952244"/>
          </a:xfrm>
          <a:prstGeom prst="rect">
            <a:avLst/>
          </a:prstGeom>
        </p:spPr>
        <p:txBody>
          <a:bodyPr tIns="274320">
            <a:noAutofit/>
          </a:bodyPr>
          <a:lstStyle/>
          <a:p>
            <a:r>
              <a:rPr lang="en-US" sz="3733">
                <a:solidFill>
                  <a:schemeClr val="accent1"/>
                </a:solidFill>
              </a:rPr>
              <a:t>Click to edit text</a:t>
            </a:r>
          </a:p>
        </p:txBody>
      </p:sp>
      <p:sp>
        <p:nvSpPr>
          <p:cNvPr id="2" name="TextBox 1">
            <a:extLst>
              <a:ext uri="{FF2B5EF4-FFF2-40B4-BE49-F238E27FC236}">
                <a16:creationId xmlns:a16="http://schemas.microsoft.com/office/drawing/2014/main" id="{CC3C520D-EE19-4F16-9F62-AE9DE26C2EEA}"/>
              </a:ext>
            </a:extLst>
          </p:cNvPr>
          <p:cNvSpPr txBox="1">
            <a:spLocks noChangeArrowheads="1"/>
          </p:cNvSpPr>
          <p:nvPr userDrawn="1"/>
        </p:nvSpPr>
        <p:spPr bwMode="auto">
          <a:xfrm>
            <a:off x="9135787" y="6366183"/>
            <a:ext cx="2723220" cy="28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7" rIns="0" bIns="60947">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lvl="0" indent="0" algn="r" defTabSz="607469" rtl="0" eaLnBrk="1" fontAlgn="base" latinLnBrk="0" hangingPunct="1">
              <a:lnSpc>
                <a:spcPct val="100000"/>
              </a:lnSpc>
              <a:spcBef>
                <a:spcPct val="0"/>
              </a:spcBef>
              <a:spcAft>
                <a:spcPct val="0"/>
              </a:spcAft>
              <a:buClrTx/>
              <a:buSzTx/>
              <a:buFontTx/>
              <a:buNone/>
              <a:tabLst/>
              <a:defRPr/>
            </a:pPr>
            <a:r>
              <a:rPr lang="en-US" sz="1067">
                <a:solidFill>
                  <a:schemeClr val="accent4"/>
                </a:solidFill>
                <a:latin typeface="Arial" charset="0"/>
                <a:cs typeface="Arial" charset="0"/>
              </a:rPr>
              <a:t>©</a:t>
            </a:r>
            <a:fld id="{C08BCB78-85A0-B24F-995D-EC942C967EFE}" type="datetimeyyyy">
              <a:rPr lang="en-US" sz="1067" smtClean="0">
                <a:solidFill>
                  <a:schemeClr val="accent4"/>
                </a:solidFill>
                <a:latin typeface="Arial" charset="0"/>
                <a:cs typeface="Arial" charset="0"/>
              </a:rPr>
              <a:pPr marL="0" marR="0" lvl="0" indent="0" algn="r" defTabSz="607469" rtl="0" eaLnBrk="1" fontAlgn="base" latinLnBrk="0" hangingPunct="1">
                <a:lnSpc>
                  <a:spcPct val="100000"/>
                </a:lnSpc>
                <a:spcBef>
                  <a:spcPct val="0"/>
                </a:spcBef>
                <a:spcAft>
                  <a:spcPct val="0"/>
                </a:spcAft>
                <a:buClrTx/>
                <a:buSzTx/>
                <a:buFontTx/>
                <a:buNone/>
                <a:tabLst/>
                <a:defRPr/>
              </a:pPr>
              <a:t>2026</a:t>
            </a:fld>
            <a:r>
              <a:rPr lang="en-US" sz="1067">
                <a:solidFill>
                  <a:schemeClr val="accent4"/>
                </a:solidFill>
                <a:latin typeface="Arial" charset="0"/>
                <a:cs typeface="Arial" charset="0"/>
              </a:rPr>
              <a:t> Nuclear Energy Institute </a:t>
            </a:r>
            <a:r>
              <a:rPr lang="en-US" sz="1067" b="1">
                <a:solidFill>
                  <a:schemeClr val="accent1"/>
                </a:solidFill>
                <a:latin typeface="Arial" charset="0"/>
                <a:cs typeface="Arial" charset="0"/>
              </a:rPr>
              <a:t> |  </a:t>
            </a:r>
            <a:fld id="{D519FB55-72DC-5348-8F65-89A86754C178}" type="slidenum">
              <a:rPr lang="en-US" sz="1067" smtClean="0">
                <a:solidFill>
                  <a:schemeClr val="accent4"/>
                </a:solidFill>
                <a:latin typeface="Arial" charset="0"/>
                <a:cs typeface="Arial" charset="0"/>
              </a:rPr>
              <a:pPr marL="0" marR="0" lvl="0" indent="0" algn="r" defTabSz="607469" rtl="0" eaLnBrk="1" fontAlgn="base" latinLnBrk="0" hangingPunct="1">
                <a:lnSpc>
                  <a:spcPct val="100000"/>
                </a:lnSpc>
                <a:spcBef>
                  <a:spcPct val="0"/>
                </a:spcBef>
                <a:spcAft>
                  <a:spcPct val="0"/>
                </a:spcAft>
                <a:buClrTx/>
                <a:buSzTx/>
                <a:buFontTx/>
                <a:buNone/>
                <a:tabLst/>
                <a:defRPr/>
              </a:pPr>
              <a:t>‹#›</a:t>
            </a:fld>
            <a:endParaRPr lang="en-US" sz="1067">
              <a:solidFill>
                <a:schemeClr val="accent4"/>
              </a:solidFill>
              <a:latin typeface="Arial" charset="0"/>
              <a:cs typeface="Arial" charset="0"/>
            </a:endParaRPr>
          </a:p>
        </p:txBody>
      </p:sp>
      <p:pic>
        <p:nvPicPr>
          <p:cNvPr id="4" name="Graphic 3">
            <a:extLst>
              <a:ext uri="{FF2B5EF4-FFF2-40B4-BE49-F238E27FC236}">
                <a16:creationId xmlns:a16="http://schemas.microsoft.com/office/drawing/2014/main" id="{BC608F63-AB6A-0E0D-B99D-4EB147D37C8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7530" y="6187870"/>
            <a:ext cx="746373" cy="576743"/>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895372B7-F922-3DA4-A2C1-1A0B325346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0117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64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dirty="0"/>
          </a:p>
        </p:txBody>
      </p:sp>
      <p:sp>
        <p:nvSpPr>
          <p:cNvPr id="4"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dirty="0"/>
          </a:p>
        </p:txBody>
      </p:sp>
    </p:spTree>
    <p:extLst>
      <p:ext uri="{BB962C8B-B14F-4D97-AF65-F5344CB8AC3E}">
        <p14:creationId xmlns:p14="http://schemas.microsoft.com/office/powerpoint/2010/main" val="186503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dirty="0"/>
          </a:p>
        </p:txBody>
      </p:sp>
      <p:sp>
        <p:nvSpPr>
          <p:cNvPr id="3"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dirty="0"/>
          </a:p>
        </p:txBody>
      </p:sp>
    </p:spTree>
    <p:extLst>
      <p:ext uri="{BB962C8B-B14F-4D97-AF65-F5344CB8AC3E}">
        <p14:creationId xmlns:p14="http://schemas.microsoft.com/office/powerpoint/2010/main" val="15546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9493"/>
            <a:ext cx="4011084" cy="732508"/>
          </a:xfrm>
        </p:spPr>
        <p:txBody>
          <a:bodyPr anchor="t" anchorCtr="0"/>
          <a:lstStyle>
            <a:lvl1pPr algn="l">
              <a:defRPr sz="2800" b="1"/>
            </a:lvl1pPr>
          </a:lstStyle>
          <a:p>
            <a:r>
              <a:rPr lang="en-US"/>
              <a:t>Click to edit Master title style</a:t>
            </a:r>
          </a:p>
        </p:txBody>
      </p:sp>
      <p:sp>
        <p:nvSpPr>
          <p:cNvPr id="3" name="Content Placeholder 2"/>
          <p:cNvSpPr>
            <a:spLocks noGrp="1"/>
          </p:cNvSpPr>
          <p:nvPr>
            <p:ph idx="1"/>
          </p:nvPr>
        </p:nvSpPr>
        <p:spPr>
          <a:xfrm>
            <a:off x="4766733" y="1039493"/>
            <a:ext cx="6815667" cy="5211182"/>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95182"/>
            <a:ext cx="4011084" cy="3855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dirty="0"/>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dirty="0"/>
          </a:p>
        </p:txBody>
      </p:sp>
    </p:spTree>
    <p:extLst>
      <p:ext uri="{BB962C8B-B14F-4D97-AF65-F5344CB8AC3E}">
        <p14:creationId xmlns:p14="http://schemas.microsoft.com/office/powerpoint/2010/main" val="873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98724"/>
            <a:ext cx="7315200" cy="366254"/>
          </a:xfrm>
        </p:spPr>
        <p:txBody>
          <a:bodyPr anchor="t" anchorCtr="0"/>
          <a:lstStyle>
            <a:lvl1pPr algn="l">
              <a:defRPr sz="2800" b="1"/>
            </a:lvl1pPr>
          </a:lstStyle>
          <a:p>
            <a:r>
              <a:rPr lang="en-US"/>
              <a:t>Click to edit Master title style</a:t>
            </a:r>
          </a:p>
        </p:txBody>
      </p:sp>
      <p:sp>
        <p:nvSpPr>
          <p:cNvPr id="3" name="Picture Placeholder 2"/>
          <p:cNvSpPr>
            <a:spLocks noGrp="1"/>
          </p:cNvSpPr>
          <p:nvPr>
            <p:ph type="pic" idx="1"/>
          </p:nvPr>
        </p:nvSpPr>
        <p:spPr>
          <a:xfrm>
            <a:off x="2389717" y="1105469"/>
            <a:ext cx="7315200" cy="3622106"/>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dirty="0"/>
          </a:p>
        </p:txBody>
      </p:sp>
      <p:sp>
        <p:nvSpPr>
          <p:cNvPr id="5"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dirty="0"/>
          </a:p>
        </p:txBody>
      </p:sp>
    </p:spTree>
    <p:extLst>
      <p:ext uri="{BB962C8B-B14F-4D97-AF65-F5344CB8AC3E}">
        <p14:creationId xmlns:p14="http://schemas.microsoft.com/office/powerpoint/2010/main" val="394327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sp>
        <p:nvSpPr>
          <p:cNvPr id="2" name="Rectangle 84"/>
          <p:cNvSpPr>
            <a:spLocks noGrp="1" noChangeArrowheads="1"/>
          </p:cNvSpPr>
          <p:nvPr>
            <p:ph type="ftr" sz="quarter" idx="10"/>
          </p:nvPr>
        </p:nvSpPr>
        <p:spPr>
          <a:xfrm>
            <a:off x="9211733" y="6553201"/>
            <a:ext cx="2406651" cy="123111"/>
          </a:xfrm>
          <a:ln/>
        </p:spPr>
        <p:txBody>
          <a:bodyPr/>
          <a:lstStyle>
            <a:lvl1pPr>
              <a:defRPr/>
            </a:lvl1pPr>
          </a:lstStyle>
          <a:p>
            <a:endParaRPr lang="en-US" dirty="0"/>
          </a:p>
        </p:txBody>
      </p:sp>
      <p:sp>
        <p:nvSpPr>
          <p:cNvPr id="3"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dirty="0"/>
          </a:p>
        </p:txBody>
      </p:sp>
      <p:pic>
        <p:nvPicPr>
          <p:cNvPr id="5" name="Picture 4" descr="Logo&#10;&#10;Description automatically generated">
            <a:extLst>
              <a:ext uri="{FF2B5EF4-FFF2-40B4-BE49-F238E27FC236}">
                <a16:creationId xmlns:a16="http://schemas.microsoft.com/office/drawing/2014/main" id="{6A32785D-E611-D043-9DC8-5361B5ADDE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513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5 image">
    <p:bg>
      <p:bgPr>
        <a:solidFill>
          <a:schemeClr val="bg1"/>
        </a:solidFill>
        <a:effectLst/>
      </p:bgPr>
    </p:bg>
    <p:spTree>
      <p:nvGrpSpPr>
        <p:cNvPr id="1" name=""/>
        <p:cNvGrpSpPr/>
        <p:nvPr/>
      </p:nvGrpSpPr>
      <p:grpSpPr>
        <a:xfrm>
          <a:off x="0" y="0"/>
          <a:ext cx="0" cy="0"/>
          <a:chOff x="0" y="0"/>
          <a:chExt cx="0" cy="0"/>
        </a:xfrm>
      </p:grpSpPr>
      <p:sp>
        <p:nvSpPr>
          <p:cNvPr id="23" name="Picture Placeholder 5">
            <a:extLst>
              <a:ext uri="{FF2B5EF4-FFF2-40B4-BE49-F238E27FC236}">
                <a16:creationId xmlns:a16="http://schemas.microsoft.com/office/drawing/2014/main" id="{2AC4C69B-9B36-3C4E-8338-B960738E03F5}"/>
              </a:ext>
            </a:extLst>
          </p:cNvPr>
          <p:cNvSpPr>
            <a:spLocks noGrp="1"/>
          </p:cNvSpPr>
          <p:nvPr>
            <p:ph type="pic" sz="quarter" idx="21" hasCustomPrompt="1"/>
          </p:nvPr>
        </p:nvSpPr>
        <p:spPr>
          <a:xfrm>
            <a:off x="-1" y="1"/>
            <a:ext cx="8136501" cy="5340349"/>
          </a:xfrm>
        </p:spPr>
        <p:txBody>
          <a:bodyPr>
            <a:normAutofit/>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1800">
                <a:solidFill>
                  <a:schemeClr val="bg1">
                    <a:lumMod val="65000"/>
                  </a:schemeClr>
                </a:solidFill>
              </a:defRPr>
            </a:lvl1pPr>
          </a:lstStyle>
          <a:p>
            <a:pPr lvl="0"/>
            <a:r>
              <a:rPr lang="en-US" dirty="0"/>
              <a:t>Click photo icon below to insert picture</a:t>
            </a:r>
            <a:br>
              <a:rPr lang="en-US" dirty="0"/>
            </a:br>
            <a:r>
              <a:rPr lang="en-US" dirty="0"/>
              <a:t>(if replacing picture, you will have to reset your crop area)</a:t>
            </a:r>
          </a:p>
          <a:p>
            <a:endParaRPr lang="en-US" dirty="0"/>
          </a:p>
        </p:txBody>
      </p:sp>
      <p:pic>
        <p:nvPicPr>
          <p:cNvPr id="35" name="Picture 34">
            <a:extLst>
              <a:ext uri="{FF2B5EF4-FFF2-40B4-BE49-F238E27FC236}">
                <a16:creationId xmlns:a16="http://schemas.microsoft.com/office/drawing/2014/main" id="{F1A9CEB5-4DCA-2549-B149-80C6AFE7CA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6501" y="0"/>
            <a:ext cx="4055498" cy="3048000"/>
          </a:xfrm>
          <a:prstGeom prst="rect">
            <a:avLst/>
          </a:prstGeom>
        </p:spPr>
      </p:pic>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12192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sp>
        <p:nvSpPr>
          <p:cNvPr id="41" name="Rectangle 40">
            <a:extLst>
              <a:ext uri="{FF2B5EF4-FFF2-40B4-BE49-F238E27FC236}">
                <a16:creationId xmlns:a16="http://schemas.microsoft.com/office/drawing/2014/main" id="{1CEF456F-8BC0-384F-83F0-E5A07493A1DB}"/>
              </a:ext>
            </a:extLst>
          </p:cNvPr>
          <p:cNvSpPr/>
          <p:nvPr userDrawn="1"/>
        </p:nvSpPr>
        <p:spPr>
          <a:xfrm>
            <a:off x="8127999" y="3048000"/>
            <a:ext cx="4064001" cy="2292350"/>
          </a:xfrm>
          <a:prstGeom prst="rect">
            <a:avLst/>
          </a:prstGeom>
          <a:solidFill>
            <a:srgbClr val="2D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DE6E80B-AE42-7F4B-8C4C-ACBD3261A904}"/>
              </a:ext>
            </a:extLst>
          </p:cNvPr>
          <p:cNvSpPr/>
          <p:nvPr userDrawn="1"/>
        </p:nvSpPr>
        <p:spPr>
          <a:xfrm>
            <a:off x="4063999" y="3048000"/>
            <a:ext cx="8136503" cy="2292350"/>
          </a:xfrm>
          <a:prstGeom prst="rect">
            <a:avLst/>
          </a:prstGeom>
          <a:gradFill>
            <a:gsLst>
              <a:gs pos="50000">
                <a:srgbClr val="2DA9E1"/>
              </a:gs>
              <a:gs pos="0">
                <a:srgbClr val="2DA9E1">
                  <a:alpha val="0"/>
                </a:srgbClr>
              </a:gs>
              <a:gs pos="100000">
                <a:srgbClr val="2DA9E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4063999" y="3048000"/>
            <a:ext cx="8128000" cy="2292350"/>
          </a:xfrm>
          <a:solidFill>
            <a:srgbClr val="2DA9E1">
              <a:alpha val="89000"/>
            </a:srgbClr>
          </a:solidFill>
        </p:spPr>
        <p:txBody>
          <a:bodyPr wrap="square" lIns="365760" tIns="822960" rIns="274320" bIns="822960" anchor="ctr" anchorCtr="0">
            <a:noAutofit/>
          </a:bodyPr>
          <a:lstStyle>
            <a:lvl1pPr marL="0" indent="0">
              <a:buFont typeface="Arial" panose="020B0604020202020204" pitchFamily="34" charset="0"/>
              <a:buNone/>
              <a:tabLst/>
              <a:defRPr sz="3600" b="1" i="0">
                <a:solidFill>
                  <a:schemeClr val="bg1"/>
                </a:solidFill>
                <a:latin typeface="Arial" panose="020B0604020202020204" pitchFamily="34" charset="0"/>
                <a:cs typeface="Arial" panose="020B0604020202020204" pitchFamily="34" charset="0"/>
              </a:defRPr>
            </a:lvl1pPr>
            <a:lvl2pPr marL="9525" indent="0">
              <a:buFontTx/>
              <a:buNone/>
              <a:tabLst/>
              <a:defRPr sz="2400">
                <a:solidFill>
                  <a:schemeClr val="bg1"/>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a:t>Click to edit title</a:t>
            </a:r>
          </a:p>
          <a:p>
            <a:pPr lvl="1"/>
            <a:r>
              <a:rPr lang="en-US"/>
              <a:t>Click to edit subtitle</a:t>
            </a:r>
          </a:p>
        </p:txBody>
      </p:sp>
      <p:pic>
        <p:nvPicPr>
          <p:cNvPr id="19" name="Picture 18">
            <a:extLst>
              <a:ext uri="{FF2B5EF4-FFF2-40B4-BE49-F238E27FC236}">
                <a16:creationId xmlns:a16="http://schemas.microsoft.com/office/drawing/2014/main" id="{6FA9D549-6B4F-954D-AF3C-275B28F7C7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455024" y="5910196"/>
            <a:ext cx="3191255" cy="473702"/>
          </a:xfrm>
          <a:prstGeom prst="rect">
            <a:avLst/>
          </a:prstGeom>
        </p:spPr>
      </p:pic>
      <p:sp>
        <p:nvSpPr>
          <p:cNvPr id="20" name="Text Placeholder 46">
            <a:extLst>
              <a:ext uri="{FF2B5EF4-FFF2-40B4-BE49-F238E27FC236}">
                <a16:creationId xmlns:a16="http://schemas.microsoft.com/office/drawing/2014/main" id="{885C2393-A49E-404D-B096-F9ADA920F578}"/>
              </a:ext>
            </a:extLst>
          </p:cNvPr>
          <p:cNvSpPr>
            <a:spLocks noGrp="1"/>
          </p:cNvSpPr>
          <p:nvPr>
            <p:ph type="body" sz="quarter" idx="25"/>
          </p:nvPr>
        </p:nvSpPr>
        <p:spPr>
          <a:xfrm>
            <a:off x="8630118" y="1209585"/>
            <a:ext cx="3267075" cy="1392237"/>
          </a:xfrm>
          <a:effectLst>
            <a:outerShdw blurRad="50800" dist="38100" dir="2700000" algn="tl" rotWithShape="0">
              <a:prstClr val="black">
                <a:alpha val="40000"/>
              </a:prstClr>
            </a:outerShdw>
          </a:effectLst>
        </p:spPr>
        <p:txBody>
          <a:bodyPr lIns="0" rIns="0" bIns="0" anchor="b" anchorCtr="0">
            <a:noAutofit/>
          </a:bodyPr>
          <a:lstStyle>
            <a:lvl1pPr marL="7938" indent="0">
              <a:buFontTx/>
              <a:buNone/>
              <a:tabLst/>
              <a:defRPr sz="1600" b="1" i="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 panose="020B0506030403020204" pitchFamily="34" charset="0"/>
              </a:defRPr>
            </a:lvl2pPr>
            <a:lvl3pPr marL="7938" indent="0">
              <a:buFontTx/>
              <a:buNone/>
              <a:tabLst/>
              <a:defRPr sz="1400"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 panose="020B0506030403020204" pitchFamily="34" charset="0"/>
              </a:defRPr>
            </a:lvl4pPr>
            <a:lvl5pPr marL="1828800" indent="0">
              <a:buFontTx/>
              <a:buNone/>
              <a:defRPr b="0" i="0">
                <a:solidFill>
                  <a:schemeClr val="bg1"/>
                </a:solidFill>
                <a:latin typeface="Myriad Pro Cond" panose="020B0506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AE7F2B2-AA5D-B893-930D-D080849F8B65}"/>
              </a:ext>
            </a:extLst>
          </p:cNvPr>
          <p:cNvPicPr>
            <a:picLocks noChangeAspect="1"/>
          </p:cNvPicPr>
          <p:nvPr userDrawn="1"/>
        </p:nvPicPr>
        <p:blipFill>
          <a:blip r:embed="rId4">
            <a:alphaModFix amt="50000"/>
          </a:blip>
          <a:stretch>
            <a:fillRect/>
          </a:stretch>
        </p:blipFill>
        <p:spPr>
          <a:xfrm>
            <a:off x="6234422" y="6027702"/>
            <a:ext cx="1968500" cy="317500"/>
          </a:xfrm>
          <a:prstGeom prst="rect">
            <a:avLst/>
          </a:prstGeom>
        </p:spPr>
      </p:pic>
      <p:cxnSp>
        <p:nvCxnSpPr>
          <p:cNvPr id="15" name="Straight Connector 14">
            <a:extLst>
              <a:ext uri="{FF2B5EF4-FFF2-40B4-BE49-F238E27FC236}">
                <a16:creationId xmlns:a16="http://schemas.microsoft.com/office/drawing/2014/main" id="{D4F99CE5-B098-57F9-0B9E-25CE11D2EFC8}"/>
              </a:ext>
            </a:extLst>
          </p:cNvPr>
          <p:cNvCxnSpPr>
            <a:cxnSpLocks/>
          </p:cNvCxnSpPr>
          <p:nvPr userDrawn="1"/>
        </p:nvCxnSpPr>
        <p:spPr>
          <a:xfrm>
            <a:off x="8352766" y="6008183"/>
            <a:ext cx="0" cy="35560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0639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4.emf"/><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91962E25-7596-944F-9A96-5842AC5C703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607485" y="1004888"/>
            <a:ext cx="10974916"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607485" y="1598614"/>
            <a:ext cx="10974916"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09" name="Rectangle 85"/>
          <p:cNvSpPr>
            <a:spLocks noGrp="1" noChangeArrowheads="1"/>
          </p:cNvSpPr>
          <p:nvPr>
            <p:ph type="sldNum" sz="quarter" idx="4"/>
          </p:nvPr>
        </p:nvSpPr>
        <p:spPr bwMode="auto">
          <a:xfrm>
            <a:off x="11620500" y="6553200"/>
            <a:ext cx="347133"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Arial" charset="0"/>
              </a:defRPr>
            </a:lvl1pPr>
          </a:lstStyle>
          <a:p>
            <a:fld id="{5F868368-EC15-444D-9EFB-42436E21986C}" type="slidenum">
              <a:rPr lang="en-US" smtClean="0"/>
              <a:t>‹#›</a:t>
            </a:fld>
            <a:endParaRPr lang="en-US" dirty="0"/>
          </a:p>
        </p:txBody>
      </p:sp>
      <p:sp>
        <p:nvSpPr>
          <p:cNvPr id="1108" name="Rectangle 84"/>
          <p:cNvSpPr>
            <a:spLocks noGrp="1" noChangeArrowheads="1"/>
          </p:cNvSpPr>
          <p:nvPr>
            <p:ph type="ftr" sz="quarter" idx="3"/>
          </p:nvPr>
        </p:nvSpPr>
        <p:spPr bwMode="auto">
          <a:xfrm>
            <a:off x="9211733" y="6553201"/>
            <a:ext cx="2406651" cy="12311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endParaRPr lang="en-US" dirty="0"/>
          </a:p>
        </p:txBody>
      </p:sp>
    </p:spTree>
    <p:extLst>
      <p:ext uri="{BB962C8B-B14F-4D97-AF65-F5344CB8AC3E}">
        <p14:creationId xmlns:p14="http://schemas.microsoft.com/office/powerpoint/2010/main" val="1868289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rtl="0" eaLnBrk="1" fontAlgn="base" hangingPunct="1">
        <a:lnSpc>
          <a:spcPct val="85000"/>
        </a:lnSpc>
        <a:spcBef>
          <a:spcPct val="0"/>
        </a:spcBef>
        <a:spcAft>
          <a:spcPct val="0"/>
        </a:spcAft>
        <a:defRPr sz="2800" b="1" i="1">
          <a:solidFill>
            <a:srgbClr val="022170"/>
          </a:solidFill>
          <a:latin typeface="+mj-lt"/>
          <a:ea typeface="ＭＳ Ｐゴシック" charset="0"/>
          <a:cs typeface="+mj-cs"/>
        </a:defRPr>
      </a:lvl1pPr>
      <a:lvl2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2pPr>
      <a:lvl3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3pPr>
      <a:lvl4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4pPr>
      <a:lvl5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5pPr>
      <a:lvl6pPr marL="457200" algn="l" rtl="0" eaLnBrk="1" fontAlgn="base" hangingPunct="1">
        <a:lnSpc>
          <a:spcPct val="85000"/>
        </a:lnSpc>
        <a:spcBef>
          <a:spcPct val="0"/>
        </a:spcBef>
        <a:spcAft>
          <a:spcPct val="0"/>
        </a:spcAft>
        <a:defRPr sz="2800" b="1" i="1">
          <a:solidFill>
            <a:srgbClr val="003663"/>
          </a:solidFill>
          <a:latin typeface="Arial" charset="0"/>
        </a:defRPr>
      </a:lvl6pPr>
      <a:lvl7pPr marL="914400" algn="l" rtl="0" eaLnBrk="1" fontAlgn="base" hangingPunct="1">
        <a:lnSpc>
          <a:spcPct val="85000"/>
        </a:lnSpc>
        <a:spcBef>
          <a:spcPct val="0"/>
        </a:spcBef>
        <a:spcAft>
          <a:spcPct val="0"/>
        </a:spcAft>
        <a:defRPr sz="2800" b="1" i="1">
          <a:solidFill>
            <a:srgbClr val="003663"/>
          </a:solidFill>
          <a:latin typeface="Arial" charset="0"/>
        </a:defRPr>
      </a:lvl7pPr>
      <a:lvl8pPr marL="1371600" algn="l" rtl="0" eaLnBrk="1" fontAlgn="base" hangingPunct="1">
        <a:lnSpc>
          <a:spcPct val="85000"/>
        </a:lnSpc>
        <a:spcBef>
          <a:spcPct val="0"/>
        </a:spcBef>
        <a:spcAft>
          <a:spcPct val="0"/>
        </a:spcAft>
        <a:defRPr sz="2800" b="1" i="1">
          <a:solidFill>
            <a:srgbClr val="003663"/>
          </a:solidFill>
          <a:latin typeface="Arial" charset="0"/>
        </a:defRPr>
      </a:lvl8pPr>
      <a:lvl9pPr marL="1828800" algn="l" rtl="0" eaLnBrk="1" fontAlgn="base" hangingPunct="1">
        <a:lnSpc>
          <a:spcPct val="85000"/>
        </a:lnSpc>
        <a:spcBef>
          <a:spcPct val="0"/>
        </a:spcBef>
        <a:spcAft>
          <a:spcPct val="0"/>
        </a:spcAft>
        <a:defRPr sz="2800" b="1" i="1">
          <a:solidFill>
            <a:srgbClr val="003663"/>
          </a:solidFill>
          <a:latin typeface="Arial" charset="0"/>
        </a:defRPr>
      </a:lvl9pPr>
    </p:titleStyle>
    <p:bodyStyle>
      <a:lvl1pPr marL="230188" indent="-230188" algn="l" rtl="0" eaLnBrk="1" fontAlgn="base" hangingPunct="1">
        <a:lnSpc>
          <a:spcPct val="85000"/>
        </a:lnSpc>
        <a:spcBef>
          <a:spcPct val="40000"/>
        </a:spcBef>
        <a:spcAft>
          <a:spcPct val="0"/>
        </a:spcAft>
        <a:buClr>
          <a:srgbClr val="005875"/>
        </a:buClr>
        <a:buChar char="•"/>
        <a:defRPr sz="2000">
          <a:solidFill>
            <a:schemeClr val="tx1">
              <a:lumMod val="50000"/>
              <a:lumOff val="50000"/>
            </a:schemeClr>
          </a:solidFill>
          <a:latin typeface="+mn-lt"/>
          <a:ea typeface="ＭＳ Ｐゴシック" charset="0"/>
          <a:cs typeface="+mn-cs"/>
        </a:defRPr>
      </a:lvl1pPr>
      <a:lvl2pPr marL="684213" indent="-227013" algn="l" rtl="0" eaLnBrk="1" fontAlgn="base" hangingPunct="1">
        <a:lnSpc>
          <a:spcPct val="85000"/>
        </a:lnSpc>
        <a:spcBef>
          <a:spcPct val="20000"/>
        </a:spcBef>
        <a:spcAft>
          <a:spcPct val="0"/>
        </a:spcAft>
        <a:buClr>
          <a:srgbClr val="005875"/>
        </a:buClr>
        <a:buFont typeface="Times New Roman" charset="0"/>
        <a:buChar char="–"/>
        <a:defRPr sz="2000">
          <a:solidFill>
            <a:schemeClr val="tx1">
              <a:lumMod val="50000"/>
              <a:lumOff val="50000"/>
            </a:schemeClr>
          </a:solidFill>
          <a:latin typeface="+mn-lt"/>
          <a:ea typeface="ＭＳ Ｐゴシック" charset="0"/>
        </a:defRPr>
      </a:lvl2pPr>
      <a:lvl3pPr marL="1143000" indent="-228600" algn="l" rtl="0" eaLnBrk="1" fontAlgn="base" hangingPunct="1">
        <a:lnSpc>
          <a:spcPct val="85000"/>
        </a:lnSpc>
        <a:spcBef>
          <a:spcPct val="20000"/>
        </a:spcBef>
        <a:spcAft>
          <a:spcPct val="0"/>
        </a:spcAft>
        <a:buClr>
          <a:srgbClr val="005875"/>
        </a:buClr>
        <a:buChar char="•"/>
        <a:defRPr sz="2000">
          <a:solidFill>
            <a:schemeClr val="tx1">
              <a:lumMod val="50000"/>
              <a:lumOff val="50000"/>
            </a:schemeClr>
          </a:solidFill>
          <a:latin typeface="+mn-lt"/>
          <a:ea typeface="ＭＳ Ｐゴシック" charset="0"/>
        </a:defRPr>
      </a:lvl3pPr>
      <a:lvl4pPr marL="1600200" indent="-228600" algn="l" rtl="0" eaLnBrk="1" fontAlgn="base" hangingPunct="1">
        <a:lnSpc>
          <a:spcPct val="85000"/>
        </a:lnSpc>
        <a:spcBef>
          <a:spcPct val="20000"/>
        </a:spcBef>
        <a:spcAft>
          <a:spcPct val="0"/>
        </a:spcAft>
        <a:buClr>
          <a:srgbClr val="005875"/>
        </a:buClr>
        <a:buFont typeface="Times New Roman" charset="0"/>
        <a:buChar char="–"/>
        <a:defRPr sz="2000">
          <a:solidFill>
            <a:schemeClr val="tx1">
              <a:lumMod val="50000"/>
              <a:lumOff val="50000"/>
            </a:schemeClr>
          </a:solidFill>
          <a:latin typeface="+mn-lt"/>
          <a:ea typeface="ＭＳ Ｐゴシック" charset="0"/>
        </a:defRPr>
      </a:lvl4pPr>
      <a:lvl5pPr marL="2057400" indent="-228600" algn="l" rtl="0" eaLnBrk="1" fontAlgn="base" hangingPunct="1">
        <a:lnSpc>
          <a:spcPct val="85000"/>
        </a:lnSpc>
        <a:spcBef>
          <a:spcPct val="20000"/>
        </a:spcBef>
        <a:spcAft>
          <a:spcPct val="0"/>
        </a:spcAft>
        <a:buClr>
          <a:srgbClr val="005875"/>
        </a:buClr>
        <a:buChar char="•"/>
        <a:defRPr sz="2000">
          <a:solidFill>
            <a:schemeClr val="tx1">
              <a:lumMod val="50000"/>
              <a:lumOff val="50000"/>
            </a:schemeClr>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3FEC5-4760-DC48-B91E-CFC0C33F63A9}"/>
              </a:ext>
            </a:extLst>
          </p:cNvPr>
          <p:cNvSpPr/>
          <p:nvPr userDrawn="1"/>
        </p:nvSpPr>
        <p:spPr>
          <a:xfrm>
            <a:off x="8465769" y="6335712"/>
            <a:ext cx="3726231"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AEAE68D-24FC-6749-A309-042231DB68DA}"/>
              </a:ext>
            </a:extLst>
          </p:cNvPr>
          <p:cNvSpPr/>
          <p:nvPr userDrawn="1"/>
        </p:nvSpPr>
        <p:spPr>
          <a:xfrm>
            <a:off x="8465769" y="6237795"/>
            <a:ext cx="3726231"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DAHO NATIONAL LABORATORY">
            <a:extLst>
              <a:ext uri="{FF2B5EF4-FFF2-40B4-BE49-F238E27FC236}">
                <a16:creationId xmlns:a16="http://schemas.microsoft.com/office/drawing/2014/main" id="{C491F914-E346-2146-A51D-D37D67DBC113}"/>
              </a:ext>
            </a:extLst>
          </p:cNvPr>
          <p:cNvPicPr>
            <a:picLocks noChangeAspect="1"/>
          </p:cNvPicPr>
          <p:nvPr userDrawn="1"/>
        </p:nvPicPr>
        <p:blipFill>
          <a:blip r:embed="rId17"/>
          <a:stretch>
            <a:fillRect/>
          </a:stretch>
        </p:blipFill>
        <p:spPr>
          <a:xfrm>
            <a:off x="8944584" y="6543675"/>
            <a:ext cx="2768600" cy="1270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938151" y="558602"/>
            <a:ext cx="10415648" cy="1008797"/>
          </a:xfrm>
          <a:prstGeom prst="rect">
            <a:avLst/>
          </a:prstGeom>
        </p:spPr>
        <p:txBody>
          <a:bodyPr vert="horz" lIns="0" tIns="0" rIns="91440" bIns="45720" rtlCol="0" anchor="t" anchorCtr="0">
            <a:noAutofit/>
          </a:bodyPr>
          <a:lstStyle/>
          <a:p>
            <a:r>
              <a:rPr lang="en-US"/>
              <a:t>Click to edit Master title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938150" y="1739901"/>
            <a:ext cx="10415649" cy="4351338"/>
          </a:xfrm>
          <a:prstGeom prst="rect">
            <a:avLst/>
          </a:prstGeom>
        </p:spPr>
        <p:txBody>
          <a:bodyPr vert="horz" lIns="0" tIns="0" rIns="91440" bIns="4572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6096001" y="6492875"/>
            <a:ext cx="1546302" cy="365125"/>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27CD4A3B-E186-AB40-96C6-355AF9A6FE76}" type="datetimeFigureOut">
              <a:rPr lang="en-US" smtClean="0"/>
              <a:pPr/>
              <a:t>4/3/2026</a:t>
            </a:fld>
            <a:endParaRPr lang="en-US" dirty="0"/>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92875"/>
            <a:ext cx="5060066" cy="365125"/>
          </a:xfrm>
          <a:prstGeom prst="rect">
            <a:avLst/>
          </a:prstGeom>
        </p:spPr>
        <p:txBody>
          <a:bodyPr vert="horz" lIns="91440" tIns="45720" rIns="91440" bIns="155448" rtlCol="0" anchor="ctr"/>
          <a:lstStyle>
            <a:lvl1pPr algn="ctr">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92875"/>
            <a:ext cx="434428" cy="365125"/>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dirty="0"/>
          </a:p>
        </p:txBody>
      </p:sp>
      <p:grpSp>
        <p:nvGrpSpPr>
          <p:cNvPr id="15" name="blue/green box top">
            <a:extLst>
              <a:ext uri="{FF2B5EF4-FFF2-40B4-BE49-F238E27FC236}">
                <a16:creationId xmlns:a16="http://schemas.microsoft.com/office/drawing/2014/main" id="{2FE8E780-1DE8-B245-8215-3ECC2513C073}"/>
              </a:ext>
            </a:extLst>
          </p:cNvPr>
          <p:cNvGrpSpPr/>
          <p:nvPr userDrawn="1"/>
        </p:nvGrpSpPr>
        <p:grpSpPr>
          <a:xfrm>
            <a:off x="0" y="522288"/>
            <a:ext cx="744467" cy="547190"/>
            <a:chOff x="0" y="711956"/>
            <a:chExt cx="3721100" cy="620205"/>
          </a:xfrm>
        </p:grpSpPr>
        <p:sp>
          <p:nvSpPr>
            <p:cNvPr id="16" name="Rectangle 15">
              <a:extLst>
                <a:ext uri="{FF2B5EF4-FFF2-40B4-BE49-F238E27FC236}">
                  <a16:creationId xmlns:a16="http://schemas.microsoft.com/office/drawing/2014/main" id="{20A2A1D5-CB4B-1A40-8711-4F412AA9927B}"/>
                </a:ext>
              </a:extLst>
            </p:cNvPr>
            <p:cNvSpPr/>
            <p:nvPr userDrawn="1"/>
          </p:nvSpPr>
          <p:spPr>
            <a:xfrm rot="10800000">
              <a:off x="0" y="711956"/>
              <a:ext cx="37211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B5F476-DD08-5B45-A331-21193BD3472A}"/>
                </a:ext>
              </a:extLst>
            </p:cNvPr>
            <p:cNvSpPr/>
            <p:nvPr userDrawn="1"/>
          </p:nvSpPr>
          <p:spPr>
            <a:xfrm rot="10800000">
              <a:off x="0" y="1234244"/>
              <a:ext cx="37211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57035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2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91962E25-7596-944F-9A96-5842AC5C703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607485" y="1004888"/>
            <a:ext cx="10974916"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607485" y="1598614"/>
            <a:ext cx="10974916"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09" name="Rectangle 85"/>
          <p:cNvSpPr>
            <a:spLocks noGrp="1" noChangeArrowheads="1"/>
          </p:cNvSpPr>
          <p:nvPr>
            <p:ph type="sldNum" sz="quarter" idx="4"/>
          </p:nvPr>
        </p:nvSpPr>
        <p:spPr bwMode="auto">
          <a:xfrm>
            <a:off x="11620500" y="6553200"/>
            <a:ext cx="347133"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Arial" charset="0"/>
              </a:defRPr>
            </a:lvl1pPr>
          </a:lstStyle>
          <a:p>
            <a:fld id="{5F868368-EC15-444D-9EFB-42436E21986C}" type="slidenum">
              <a:rPr lang="en-US" smtClean="0"/>
              <a:t>‹#›</a:t>
            </a:fld>
            <a:endParaRPr lang="en-US"/>
          </a:p>
        </p:txBody>
      </p:sp>
      <p:sp>
        <p:nvSpPr>
          <p:cNvPr id="1108" name="Rectangle 84"/>
          <p:cNvSpPr>
            <a:spLocks noGrp="1" noChangeArrowheads="1"/>
          </p:cNvSpPr>
          <p:nvPr>
            <p:ph type="ftr" sz="quarter" idx="3"/>
          </p:nvPr>
        </p:nvSpPr>
        <p:spPr bwMode="auto">
          <a:xfrm>
            <a:off x="9211733" y="6553201"/>
            <a:ext cx="2406651" cy="12311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endParaRPr lang="en-US"/>
          </a:p>
        </p:txBody>
      </p:sp>
    </p:spTree>
    <p:extLst>
      <p:ext uri="{BB962C8B-B14F-4D97-AF65-F5344CB8AC3E}">
        <p14:creationId xmlns:p14="http://schemas.microsoft.com/office/powerpoint/2010/main" val="19504124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xStyles>
    <p:titleStyle>
      <a:lvl1pPr algn="l" rtl="0" eaLnBrk="1" fontAlgn="base" hangingPunct="1">
        <a:lnSpc>
          <a:spcPct val="85000"/>
        </a:lnSpc>
        <a:spcBef>
          <a:spcPct val="0"/>
        </a:spcBef>
        <a:spcAft>
          <a:spcPct val="0"/>
        </a:spcAft>
        <a:defRPr sz="2800" b="1" i="1">
          <a:solidFill>
            <a:srgbClr val="022170"/>
          </a:solidFill>
          <a:latin typeface="+mj-lt"/>
          <a:ea typeface="ＭＳ Ｐゴシック" charset="0"/>
          <a:cs typeface="+mj-cs"/>
        </a:defRPr>
      </a:lvl1pPr>
      <a:lvl2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2pPr>
      <a:lvl3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3pPr>
      <a:lvl4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4pPr>
      <a:lvl5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5pPr>
      <a:lvl6pPr marL="457200" algn="l" rtl="0" eaLnBrk="1" fontAlgn="base" hangingPunct="1">
        <a:lnSpc>
          <a:spcPct val="85000"/>
        </a:lnSpc>
        <a:spcBef>
          <a:spcPct val="0"/>
        </a:spcBef>
        <a:spcAft>
          <a:spcPct val="0"/>
        </a:spcAft>
        <a:defRPr sz="2800" b="1" i="1">
          <a:solidFill>
            <a:srgbClr val="003663"/>
          </a:solidFill>
          <a:latin typeface="Arial" charset="0"/>
        </a:defRPr>
      </a:lvl6pPr>
      <a:lvl7pPr marL="914400" algn="l" rtl="0" eaLnBrk="1" fontAlgn="base" hangingPunct="1">
        <a:lnSpc>
          <a:spcPct val="85000"/>
        </a:lnSpc>
        <a:spcBef>
          <a:spcPct val="0"/>
        </a:spcBef>
        <a:spcAft>
          <a:spcPct val="0"/>
        </a:spcAft>
        <a:defRPr sz="2800" b="1" i="1">
          <a:solidFill>
            <a:srgbClr val="003663"/>
          </a:solidFill>
          <a:latin typeface="Arial" charset="0"/>
        </a:defRPr>
      </a:lvl7pPr>
      <a:lvl8pPr marL="1371600" algn="l" rtl="0" eaLnBrk="1" fontAlgn="base" hangingPunct="1">
        <a:lnSpc>
          <a:spcPct val="85000"/>
        </a:lnSpc>
        <a:spcBef>
          <a:spcPct val="0"/>
        </a:spcBef>
        <a:spcAft>
          <a:spcPct val="0"/>
        </a:spcAft>
        <a:defRPr sz="2800" b="1" i="1">
          <a:solidFill>
            <a:srgbClr val="003663"/>
          </a:solidFill>
          <a:latin typeface="Arial" charset="0"/>
        </a:defRPr>
      </a:lvl8pPr>
      <a:lvl9pPr marL="1828800" algn="l" rtl="0" eaLnBrk="1" fontAlgn="base" hangingPunct="1">
        <a:lnSpc>
          <a:spcPct val="85000"/>
        </a:lnSpc>
        <a:spcBef>
          <a:spcPct val="0"/>
        </a:spcBef>
        <a:spcAft>
          <a:spcPct val="0"/>
        </a:spcAft>
        <a:defRPr sz="2800" b="1" i="1">
          <a:solidFill>
            <a:srgbClr val="003663"/>
          </a:solidFill>
          <a:latin typeface="Arial" charset="0"/>
        </a:defRPr>
      </a:lvl9pPr>
    </p:titleStyle>
    <p:bodyStyle>
      <a:lvl1pPr marL="230188" indent="-230188" algn="l" rtl="0" eaLnBrk="1" fontAlgn="base" hangingPunct="1">
        <a:lnSpc>
          <a:spcPct val="85000"/>
        </a:lnSpc>
        <a:spcBef>
          <a:spcPct val="40000"/>
        </a:spcBef>
        <a:spcAft>
          <a:spcPct val="0"/>
        </a:spcAft>
        <a:buClr>
          <a:schemeClr val="tx1"/>
        </a:buClr>
        <a:buFont typeface="Arial" panose="020B0604020202020204" pitchFamily="34" charset="0"/>
        <a:buChar char="•"/>
        <a:defRPr sz="2000">
          <a:solidFill>
            <a:srgbClr val="808285"/>
          </a:solidFill>
          <a:latin typeface="+mn-lt"/>
          <a:ea typeface="ＭＳ Ｐゴシック" charset="0"/>
          <a:cs typeface="+mn-cs"/>
        </a:defRPr>
      </a:lvl1pPr>
      <a:lvl2pPr marL="684213" indent="-227013" algn="l" rtl="0" eaLnBrk="1" fontAlgn="base" hangingPunct="1">
        <a:lnSpc>
          <a:spcPct val="85000"/>
        </a:lnSpc>
        <a:spcBef>
          <a:spcPct val="20000"/>
        </a:spcBef>
        <a:spcAft>
          <a:spcPct val="0"/>
        </a:spcAft>
        <a:buClr>
          <a:schemeClr val="tx1"/>
        </a:buClr>
        <a:buFont typeface="Arial" panose="020B0604020202020204" pitchFamily="34" charset="0"/>
        <a:buChar char="•"/>
        <a:defRPr sz="2000">
          <a:solidFill>
            <a:srgbClr val="808285"/>
          </a:solidFill>
          <a:latin typeface="+mn-lt"/>
          <a:ea typeface="ＭＳ Ｐゴシック" charset="0"/>
        </a:defRPr>
      </a:lvl2pPr>
      <a:lvl3pPr marL="1143000" indent="-228600" algn="l" rtl="0" eaLnBrk="1" fontAlgn="base" hangingPunct="1">
        <a:lnSpc>
          <a:spcPct val="85000"/>
        </a:lnSpc>
        <a:spcBef>
          <a:spcPct val="20000"/>
        </a:spcBef>
        <a:spcAft>
          <a:spcPct val="0"/>
        </a:spcAft>
        <a:buClr>
          <a:schemeClr val="tx1"/>
        </a:buClr>
        <a:buFont typeface="Arial" panose="020B0604020202020204" pitchFamily="34" charset="0"/>
        <a:buChar char="•"/>
        <a:defRPr sz="2000">
          <a:solidFill>
            <a:srgbClr val="808285"/>
          </a:solidFill>
          <a:latin typeface="+mn-lt"/>
          <a:ea typeface="ＭＳ Ｐゴシック" charset="0"/>
        </a:defRPr>
      </a:lvl3pPr>
      <a:lvl4pPr marL="1600200" indent="-228600" algn="l" rtl="0" eaLnBrk="1" fontAlgn="base" hangingPunct="1">
        <a:lnSpc>
          <a:spcPct val="85000"/>
        </a:lnSpc>
        <a:spcBef>
          <a:spcPct val="20000"/>
        </a:spcBef>
        <a:spcAft>
          <a:spcPct val="0"/>
        </a:spcAft>
        <a:buClr>
          <a:schemeClr val="tx1"/>
        </a:buClr>
        <a:buFont typeface="Arial" panose="020B0604020202020204" pitchFamily="34" charset="0"/>
        <a:buChar char="•"/>
        <a:defRPr sz="2000">
          <a:solidFill>
            <a:srgbClr val="808285"/>
          </a:solidFill>
          <a:latin typeface="+mn-lt"/>
          <a:ea typeface="ＭＳ Ｐゴシック" charset="0"/>
        </a:defRPr>
      </a:lvl4pPr>
      <a:lvl5pPr marL="2057400" indent="-228600" algn="l" rtl="0" eaLnBrk="1" fontAlgn="base" hangingPunct="1">
        <a:lnSpc>
          <a:spcPct val="85000"/>
        </a:lnSpc>
        <a:spcBef>
          <a:spcPct val="20000"/>
        </a:spcBef>
        <a:spcAft>
          <a:spcPct val="0"/>
        </a:spcAft>
        <a:buClr>
          <a:schemeClr val="tx1"/>
        </a:buClr>
        <a:buFont typeface="Arial" panose="020B0604020202020204" pitchFamily="34" charset="0"/>
        <a:buChar char="•"/>
        <a:defRPr sz="2000">
          <a:solidFill>
            <a:srgbClr val="808285"/>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www.thenuclearcompany.com/posts/the-nuclear-company-announces-plans-to-develop-fleet-scale-nuclear-power-in-the-u-s-the-nuclear-company-announces-plans-to-develop-fleet-scale-nuclear-power-in-the-u-s" TargetMode="External"/><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1950" y="2559543"/>
            <a:ext cx="8661748" cy="470898"/>
          </a:xfrm>
        </p:spPr>
        <p:txBody>
          <a:bodyPr/>
          <a:lstStyle/>
          <a:p>
            <a:pPr lvl="0"/>
            <a:r>
              <a:rPr lang="en-US" dirty="0">
                <a:solidFill>
                  <a:schemeClr val="bg1"/>
                </a:solidFill>
              </a:rPr>
              <a:t>Nuclear Costs and Economic Impact</a:t>
            </a:r>
          </a:p>
        </p:txBody>
      </p:sp>
      <p:sp>
        <p:nvSpPr>
          <p:cNvPr id="4" name="Subtitle 3">
            <a:extLst>
              <a:ext uri="{FF2B5EF4-FFF2-40B4-BE49-F238E27FC236}">
                <a16:creationId xmlns:a16="http://schemas.microsoft.com/office/drawing/2014/main" id="{0D9B21E0-F073-A103-C267-CEA9D85F074B}"/>
              </a:ext>
            </a:extLst>
          </p:cNvPr>
          <p:cNvSpPr>
            <a:spLocks noGrp="1"/>
          </p:cNvSpPr>
          <p:nvPr>
            <p:ph type="subTitle" sz="quarter" idx="1"/>
          </p:nvPr>
        </p:nvSpPr>
        <p:spPr>
          <a:xfrm>
            <a:off x="2366646" y="3340673"/>
            <a:ext cx="7700433" cy="762000"/>
          </a:xfrm>
        </p:spPr>
        <p:txBody>
          <a:bodyPr/>
          <a:lstStyle/>
          <a:p>
            <a:r>
              <a:rPr lang="en-US" dirty="0"/>
              <a:t>Michelle Zietlow-Miller – GAIN Public Engagement Manager</a:t>
            </a:r>
          </a:p>
          <a:p>
            <a:endParaRPr lang="en-US" dirty="0"/>
          </a:p>
          <a:p>
            <a:r>
              <a:rPr lang="en-US" dirty="0"/>
              <a:t>April 6, 2026</a:t>
            </a:r>
          </a:p>
        </p:txBody>
      </p:sp>
    </p:spTree>
    <p:extLst>
      <p:ext uri="{BB962C8B-B14F-4D97-AF65-F5344CB8AC3E}">
        <p14:creationId xmlns:p14="http://schemas.microsoft.com/office/powerpoint/2010/main" val="363090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4AB49-D607-619C-EF2B-E9290C45B48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459BEC-3EB6-FE03-019D-9B053666CFAD}"/>
              </a:ext>
            </a:extLst>
          </p:cNvPr>
          <p:cNvSpPr/>
          <p:nvPr/>
        </p:nvSpPr>
        <p:spPr bwMode="auto">
          <a:xfrm>
            <a:off x="181223" y="5467542"/>
            <a:ext cx="2611617" cy="1050449"/>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9" name="Picture 2" descr="Vogtle Units 3 &amp; 4 Nuclear Plant Construction [2916 x 1946 :  r/InfrastructurePorn">
            <a:extLst>
              <a:ext uri="{FF2B5EF4-FFF2-40B4-BE49-F238E27FC236}">
                <a16:creationId xmlns:a16="http://schemas.microsoft.com/office/drawing/2014/main" id="{E6B326B1-2AA1-511B-92F1-0C9FD02BB4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39" t="15245" b="17550"/>
          <a:stretch>
            <a:fillRect/>
          </a:stretch>
        </p:blipFill>
        <p:spPr bwMode="auto">
          <a:xfrm>
            <a:off x="3224843" y="5467542"/>
            <a:ext cx="2104602" cy="105044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046096-B6E6-BB64-6E3A-0D8B887EB5A6}"/>
              </a:ext>
            </a:extLst>
          </p:cNvPr>
          <p:cNvSpPr>
            <a:spLocks noGrp="1"/>
          </p:cNvSpPr>
          <p:nvPr>
            <p:ph type="title"/>
          </p:nvPr>
        </p:nvSpPr>
        <p:spPr/>
        <p:txBody>
          <a:bodyPr/>
          <a:lstStyle/>
          <a:p>
            <a:r>
              <a:rPr lang="en-US"/>
              <a:t>New Independent Power Producers – New Nuclear Model</a:t>
            </a:r>
          </a:p>
        </p:txBody>
      </p:sp>
      <p:sp>
        <p:nvSpPr>
          <p:cNvPr id="5" name="TextBox 4">
            <a:extLst>
              <a:ext uri="{FF2B5EF4-FFF2-40B4-BE49-F238E27FC236}">
                <a16:creationId xmlns:a16="http://schemas.microsoft.com/office/drawing/2014/main" id="{487AC855-083C-ABB1-107E-F2D38B129E95}"/>
              </a:ext>
            </a:extLst>
          </p:cNvPr>
          <p:cNvSpPr txBox="1"/>
          <p:nvPr/>
        </p:nvSpPr>
        <p:spPr>
          <a:xfrm>
            <a:off x="764424" y="1529876"/>
            <a:ext cx="4330791" cy="646331"/>
          </a:xfrm>
          <a:prstGeom prst="rect">
            <a:avLst/>
          </a:prstGeom>
          <a:noFill/>
        </p:spPr>
        <p:txBody>
          <a:bodyPr wrap="square">
            <a:spAutoFit/>
          </a:bodyPr>
          <a:lstStyle/>
          <a:p>
            <a:pPr algn="ctr"/>
            <a:r>
              <a:rPr lang="en-US">
                <a:solidFill>
                  <a:srgbClr val="022170"/>
                </a:solidFill>
              </a:rPr>
              <a:t>Nuclear technology developer </a:t>
            </a:r>
          </a:p>
          <a:p>
            <a:pPr algn="ctr"/>
            <a:r>
              <a:rPr lang="en-US">
                <a:solidFill>
                  <a:srgbClr val="022170"/>
                </a:solidFill>
              </a:rPr>
              <a:t>builds, owns and operates the plant</a:t>
            </a:r>
          </a:p>
        </p:txBody>
      </p:sp>
      <p:sp>
        <p:nvSpPr>
          <p:cNvPr id="6" name="Left Brace 5">
            <a:extLst>
              <a:ext uri="{FF2B5EF4-FFF2-40B4-BE49-F238E27FC236}">
                <a16:creationId xmlns:a16="http://schemas.microsoft.com/office/drawing/2014/main" id="{470B3E0C-8F2C-FCC4-F163-7C83630F2AB7}"/>
              </a:ext>
            </a:extLst>
          </p:cNvPr>
          <p:cNvSpPr/>
          <p:nvPr/>
        </p:nvSpPr>
        <p:spPr bwMode="auto">
          <a:xfrm rot="5400000">
            <a:off x="2503424" y="3240293"/>
            <a:ext cx="852787" cy="2514214"/>
          </a:xfrm>
          <a:prstGeom prst="leftBrace">
            <a:avLst>
              <a:gd name="adj1" fmla="val 8333"/>
              <a:gd name="adj2" fmla="val 50644"/>
            </a:avLst>
          </a:prstGeom>
          <a:noFill/>
          <a:ln w="9525" cap="flat" cmpd="sng" algn="ctr">
            <a:solidFill>
              <a:srgbClr val="02217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2ADE2A9A-6395-4566-9731-9388E7D8FA22}"/>
              </a:ext>
            </a:extLst>
          </p:cNvPr>
          <p:cNvSpPr txBox="1"/>
          <p:nvPr/>
        </p:nvSpPr>
        <p:spPr>
          <a:xfrm>
            <a:off x="95250" y="4976807"/>
            <a:ext cx="2769437" cy="523220"/>
          </a:xfrm>
          <a:prstGeom prst="rect">
            <a:avLst/>
          </a:prstGeom>
          <a:noFill/>
        </p:spPr>
        <p:txBody>
          <a:bodyPr wrap="square" rtlCol="0">
            <a:spAutoFit/>
          </a:bodyPr>
          <a:lstStyle/>
          <a:p>
            <a:pPr algn="ctr"/>
            <a:r>
              <a:rPr lang="en-US" sz="1400">
                <a:solidFill>
                  <a:srgbClr val="022170"/>
                </a:solidFill>
              </a:rPr>
              <a:t>Nuclear technology developer  </a:t>
            </a:r>
            <a:r>
              <a:rPr lang="en-US" sz="1400" b="1">
                <a:solidFill>
                  <a:srgbClr val="022170"/>
                </a:solidFill>
              </a:rPr>
              <a:t>uses own reactor technology</a:t>
            </a:r>
          </a:p>
        </p:txBody>
      </p:sp>
      <p:sp>
        <p:nvSpPr>
          <p:cNvPr id="8" name="TextBox 7">
            <a:extLst>
              <a:ext uri="{FF2B5EF4-FFF2-40B4-BE49-F238E27FC236}">
                <a16:creationId xmlns:a16="http://schemas.microsoft.com/office/drawing/2014/main" id="{13FC3260-B35E-FE5B-6E4D-B33FCBDBBE89}"/>
              </a:ext>
            </a:extLst>
          </p:cNvPr>
          <p:cNvSpPr txBox="1"/>
          <p:nvPr/>
        </p:nvSpPr>
        <p:spPr>
          <a:xfrm>
            <a:off x="3065215" y="4976807"/>
            <a:ext cx="2423858" cy="523220"/>
          </a:xfrm>
          <a:prstGeom prst="rect">
            <a:avLst/>
          </a:prstGeom>
          <a:noFill/>
        </p:spPr>
        <p:txBody>
          <a:bodyPr wrap="square" rtlCol="0">
            <a:spAutoFit/>
          </a:bodyPr>
          <a:lstStyle/>
          <a:p>
            <a:pPr algn="ctr"/>
            <a:r>
              <a:rPr lang="en-US" sz="1400">
                <a:solidFill>
                  <a:srgbClr val="022170"/>
                </a:solidFill>
              </a:rPr>
              <a:t>Partner with all firms (EPC or AE) to complete project</a:t>
            </a:r>
          </a:p>
        </p:txBody>
      </p:sp>
      <p:cxnSp>
        <p:nvCxnSpPr>
          <p:cNvPr id="29" name="Straight Connector 28">
            <a:extLst>
              <a:ext uri="{FF2B5EF4-FFF2-40B4-BE49-F238E27FC236}">
                <a16:creationId xmlns:a16="http://schemas.microsoft.com/office/drawing/2014/main" id="{BE6F302A-F1C8-411B-ACDA-EC3F0FB3D982}"/>
              </a:ext>
            </a:extLst>
          </p:cNvPr>
          <p:cNvCxnSpPr/>
          <p:nvPr/>
        </p:nvCxnSpPr>
        <p:spPr bwMode="auto">
          <a:xfrm flipV="1">
            <a:off x="5689600" y="1675858"/>
            <a:ext cx="0" cy="4993274"/>
          </a:xfrm>
          <a:prstGeom prst="line">
            <a:avLst/>
          </a:prstGeom>
          <a:solidFill>
            <a:schemeClr val="accent1"/>
          </a:solidFill>
          <a:ln w="9525" cap="flat" cmpd="sng" algn="ctr">
            <a:solidFill>
              <a:srgbClr val="022170"/>
            </a:solidFill>
            <a:prstDash val="solid"/>
            <a:round/>
            <a:headEnd type="none" w="med" len="med"/>
            <a:tailEnd type="none" w="med" len="med"/>
          </a:ln>
          <a:effectLst/>
        </p:spPr>
      </p:cxnSp>
      <p:sp>
        <p:nvSpPr>
          <p:cNvPr id="31" name="Content Placeholder 2">
            <a:extLst>
              <a:ext uri="{FF2B5EF4-FFF2-40B4-BE49-F238E27FC236}">
                <a16:creationId xmlns:a16="http://schemas.microsoft.com/office/drawing/2014/main" id="{EDBBDF25-FCCA-BB63-40EA-934D4480797F}"/>
              </a:ext>
            </a:extLst>
          </p:cNvPr>
          <p:cNvSpPr txBox="1">
            <a:spLocks/>
          </p:cNvSpPr>
          <p:nvPr/>
        </p:nvSpPr>
        <p:spPr bwMode="auto">
          <a:xfrm>
            <a:off x="5825599" y="1923272"/>
            <a:ext cx="6366402" cy="348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30188" indent="-230188" algn="l" rtl="0" eaLnBrk="1" fontAlgn="base" hangingPunct="1">
              <a:lnSpc>
                <a:spcPct val="85000"/>
              </a:lnSpc>
              <a:spcBef>
                <a:spcPct val="40000"/>
              </a:spcBef>
              <a:spcAft>
                <a:spcPct val="0"/>
              </a:spcAft>
              <a:buClr>
                <a:srgbClr val="005875"/>
              </a:buClr>
              <a:buChar char="•"/>
              <a:defRPr sz="2000">
                <a:solidFill>
                  <a:schemeClr val="tx1">
                    <a:lumMod val="50000"/>
                    <a:lumOff val="50000"/>
                  </a:schemeClr>
                </a:solidFill>
                <a:latin typeface="+mn-lt"/>
                <a:ea typeface="ＭＳ Ｐゴシック" charset="0"/>
                <a:cs typeface="+mn-cs"/>
              </a:defRPr>
            </a:lvl1pPr>
            <a:lvl2pPr marL="501333" indent="-227013" algn="l" rtl="0" eaLnBrk="1" fontAlgn="base" hangingPunct="1">
              <a:lnSpc>
                <a:spcPct val="85000"/>
              </a:lnSpc>
              <a:spcBef>
                <a:spcPct val="20000"/>
              </a:spcBef>
              <a:spcAft>
                <a:spcPct val="0"/>
              </a:spcAft>
              <a:buClr>
                <a:srgbClr val="005875"/>
              </a:buClr>
              <a:buFont typeface="Times New Roman" charset="0"/>
              <a:buChar char="–"/>
              <a:defRPr sz="2000">
                <a:solidFill>
                  <a:schemeClr val="tx1">
                    <a:lumMod val="50000"/>
                    <a:lumOff val="50000"/>
                  </a:schemeClr>
                </a:solidFill>
                <a:latin typeface="+mn-lt"/>
                <a:ea typeface="ＭＳ Ｐゴシック" charset="0"/>
              </a:defRPr>
            </a:lvl2pPr>
            <a:lvl3pPr marL="960120" indent="-228600" algn="l" rtl="0" eaLnBrk="1" fontAlgn="base" hangingPunct="1">
              <a:lnSpc>
                <a:spcPct val="85000"/>
              </a:lnSpc>
              <a:spcBef>
                <a:spcPct val="20000"/>
              </a:spcBef>
              <a:spcAft>
                <a:spcPct val="0"/>
              </a:spcAft>
              <a:buClr>
                <a:srgbClr val="005875"/>
              </a:buClr>
              <a:buChar char="•"/>
              <a:defRPr sz="2000">
                <a:solidFill>
                  <a:schemeClr val="tx1">
                    <a:lumMod val="50000"/>
                    <a:lumOff val="50000"/>
                  </a:schemeClr>
                </a:solidFill>
                <a:latin typeface="+mn-lt"/>
                <a:ea typeface="ＭＳ Ｐゴシック" charset="0"/>
              </a:defRPr>
            </a:lvl3pPr>
            <a:lvl4pPr marL="1417320" indent="-228600" algn="l" rtl="0" eaLnBrk="1" fontAlgn="base" hangingPunct="1">
              <a:lnSpc>
                <a:spcPct val="85000"/>
              </a:lnSpc>
              <a:spcBef>
                <a:spcPct val="20000"/>
              </a:spcBef>
              <a:spcAft>
                <a:spcPct val="0"/>
              </a:spcAft>
              <a:buClr>
                <a:srgbClr val="005875"/>
              </a:buClr>
              <a:buFont typeface="Times New Roman" charset="0"/>
              <a:buChar char="–"/>
              <a:defRPr sz="2000">
                <a:solidFill>
                  <a:schemeClr val="tx1">
                    <a:lumMod val="50000"/>
                    <a:lumOff val="50000"/>
                  </a:schemeClr>
                </a:solidFill>
                <a:latin typeface="+mn-lt"/>
                <a:ea typeface="ＭＳ Ｐゴシック" charset="0"/>
              </a:defRPr>
            </a:lvl4pPr>
            <a:lvl5pPr marL="1874520" indent="-228600" algn="l" rtl="0" eaLnBrk="1" fontAlgn="base" hangingPunct="1">
              <a:lnSpc>
                <a:spcPct val="85000"/>
              </a:lnSpc>
              <a:spcBef>
                <a:spcPct val="20000"/>
              </a:spcBef>
              <a:spcAft>
                <a:spcPct val="0"/>
              </a:spcAft>
              <a:buClr>
                <a:srgbClr val="005875"/>
              </a:buClr>
              <a:buChar char="•"/>
              <a:defRPr sz="2000">
                <a:solidFill>
                  <a:schemeClr val="tx1">
                    <a:lumMod val="50000"/>
                    <a:lumOff val="50000"/>
                  </a:schemeClr>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a:lstStyle>
          <a:p>
            <a:r>
              <a:rPr lang="en-US" sz="1800" kern="0"/>
              <a:t>Nuclear technology developer raises all capital and debt to build project</a:t>
            </a:r>
          </a:p>
          <a:p>
            <a:pPr lvl="1"/>
            <a:r>
              <a:rPr lang="en-US" sz="1800" kern="0"/>
              <a:t>May utilize equity markets, but similar debt mechanisms</a:t>
            </a:r>
          </a:p>
          <a:p>
            <a:r>
              <a:rPr lang="en-US" sz="1800" kern="0"/>
              <a:t>Nuclear technology developer carries all the risk since they will own and operate. </a:t>
            </a:r>
          </a:p>
          <a:p>
            <a:pPr lvl="1"/>
            <a:r>
              <a:rPr lang="en-US" sz="1800" kern="0"/>
              <a:t>Ability to mitigate risk will be based on their supply chain and other contractors that are supporting the reactor build. </a:t>
            </a:r>
          </a:p>
          <a:p>
            <a:pPr lvl="1"/>
            <a:r>
              <a:rPr lang="en-US" sz="1800" kern="0"/>
              <a:t>Also incur power market risk as they will be signing PPAs for offtake.</a:t>
            </a:r>
          </a:p>
          <a:p>
            <a:r>
              <a:rPr lang="en-US" sz="1800" kern="0"/>
              <a:t>Derisking options that could be used:</a:t>
            </a:r>
          </a:p>
          <a:p>
            <a:pPr lvl="1"/>
            <a:r>
              <a:rPr lang="en-US" sz="1800" kern="0"/>
              <a:t>Investment tax credits</a:t>
            </a:r>
          </a:p>
          <a:p>
            <a:pPr lvl="1"/>
            <a:r>
              <a:rPr lang="en-US" sz="1800" kern="0"/>
              <a:t>Production tax credits</a:t>
            </a:r>
          </a:p>
          <a:p>
            <a:pPr lvl="1"/>
            <a:r>
              <a:rPr lang="en-US" sz="1800" kern="0"/>
              <a:t>Overrun insurance</a:t>
            </a:r>
          </a:p>
        </p:txBody>
      </p:sp>
      <p:sp>
        <p:nvSpPr>
          <p:cNvPr id="32" name="TextBox 31">
            <a:extLst>
              <a:ext uri="{FF2B5EF4-FFF2-40B4-BE49-F238E27FC236}">
                <a16:creationId xmlns:a16="http://schemas.microsoft.com/office/drawing/2014/main" id="{BD1F6AD1-C142-2FA0-490B-9D0016E89CBB}"/>
              </a:ext>
            </a:extLst>
          </p:cNvPr>
          <p:cNvSpPr txBox="1"/>
          <p:nvPr/>
        </p:nvSpPr>
        <p:spPr>
          <a:xfrm>
            <a:off x="5896754" y="1452538"/>
            <a:ext cx="5424389" cy="400110"/>
          </a:xfrm>
          <a:prstGeom prst="rect">
            <a:avLst/>
          </a:prstGeom>
          <a:noFill/>
        </p:spPr>
        <p:txBody>
          <a:bodyPr wrap="square" rtlCol="0">
            <a:spAutoFit/>
          </a:bodyPr>
          <a:lstStyle/>
          <a:p>
            <a:r>
              <a:rPr lang="en-US" sz="2000" b="1">
                <a:solidFill>
                  <a:srgbClr val="022170"/>
                </a:solidFill>
              </a:rPr>
              <a:t>Financing &amp; Risk Considerations</a:t>
            </a:r>
          </a:p>
        </p:txBody>
      </p:sp>
      <p:pic>
        <p:nvPicPr>
          <p:cNvPr id="1026" name="Picture 2" descr="Oklo Selected as Intended Awardee to Provide Clean, Reliable Power to Eielson Air Force Base in Alaska">
            <a:extLst>
              <a:ext uri="{FF2B5EF4-FFF2-40B4-BE49-F238E27FC236}">
                <a16:creationId xmlns:a16="http://schemas.microsoft.com/office/drawing/2014/main" id="{4C0ACAA4-89A6-3197-FB5F-1E2A1691C9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033" y="2176207"/>
            <a:ext cx="3683571" cy="184178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descr="Oklo - Products, Competitors ...">
            <a:extLst>
              <a:ext uri="{FF2B5EF4-FFF2-40B4-BE49-F238E27FC236}">
                <a16:creationId xmlns:a16="http://schemas.microsoft.com/office/drawing/2014/main" id="{69FE1FAD-F493-66AD-02A0-5ABA45AF8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595" y="5639584"/>
            <a:ext cx="2456871" cy="68954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6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3F77-38B0-B638-7727-911DC2E05600}"/>
              </a:ext>
            </a:extLst>
          </p:cNvPr>
          <p:cNvSpPr>
            <a:spLocks noGrp="1"/>
          </p:cNvSpPr>
          <p:nvPr>
            <p:ph type="title"/>
          </p:nvPr>
        </p:nvSpPr>
        <p:spPr/>
        <p:txBody>
          <a:bodyPr/>
          <a:lstStyle/>
          <a:p>
            <a:r>
              <a:rPr lang="en-US"/>
              <a:t>Reference cost ranges for large and small modular reactors</a:t>
            </a:r>
          </a:p>
        </p:txBody>
      </p:sp>
      <p:sp>
        <p:nvSpPr>
          <p:cNvPr id="3" name="Content Placeholder 2">
            <a:extLst>
              <a:ext uri="{FF2B5EF4-FFF2-40B4-BE49-F238E27FC236}">
                <a16:creationId xmlns:a16="http://schemas.microsoft.com/office/drawing/2014/main" id="{5D5C6ABB-5037-713A-E3E2-9B38D80FC369}"/>
              </a:ext>
            </a:extLst>
          </p:cNvPr>
          <p:cNvSpPr>
            <a:spLocks noGrp="1"/>
          </p:cNvSpPr>
          <p:nvPr>
            <p:ph idx="1"/>
          </p:nvPr>
        </p:nvSpPr>
        <p:spPr>
          <a:xfrm>
            <a:off x="607485" y="1598614"/>
            <a:ext cx="11215060" cy="1768041"/>
          </a:xfrm>
        </p:spPr>
        <p:txBody>
          <a:bodyPr/>
          <a:lstStyle/>
          <a:p>
            <a:r>
              <a:rPr lang="en-US"/>
              <a:t>Costs are shown as between-of-a-kind (BOAK) or costs after first-of-a-kind demonstrations have taken place, but before n</a:t>
            </a:r>
            <a:r>
              <a:rPr lang="en-US" baseline="30000"/>
              <a:t>th</a:t>
            </a:r>
            <a:r>
              <a:rPr lang="en-US"/>
              <a:t>-of-a-kind learning as materialized</a:t>
            </a:r>
          </a:p>
          <a:p>
            <a:r>
              <a:rPr lang="en-US"/>
              <a:t>The INL report behind these values includes important information to energy mix planners about how to adequately capture advanced nuclear technology (e.g., capital costs, construction times, ramp rates)</a:t>
            </a:r>
          </a:p>
        </p:txBody>
      </p:sp>
      <p:sp>
        <p:nvSpPr>
          <p:cNvPr id="4" name="TextBox 3">
            <a:extLst>
              <a:ext uri="{FF2B5EF4-FFF2-40B4-BE49-F238E27FC236}">
                <a16:creationId xmlns:a16="http://schemas.microsoft.com/office/drawing/2014/main" id="{8596C295-C9E4-5000-30F8-17E8F917D229}"/>
              </a:ext>
            </a:extLst>
          </p:cNvPr>
          <p:cNvSpPr txBox="1"/>
          <p:nvPr/>
        </p:nvSpPr>
        <p:spPr>
          <a:xfrm>
            <a:off x="8100291" y="6319971"/>
            <a:ext cx="3801160" cy="261610"/>
          </a:xfrm>
          <a:prstGeom prst="rect">
            <a:avLst/>
          </a:prstGeom>
          <a:noFill/>
        </p:spPr>
        <p:txBody>
          <a:bodyPr wrap="square" numCol="1">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11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a:sym typeface="Arial"/>
              </a:rPr>
              <a:t>Reference overnight capital costs (OCC) for large reactors and SMRs</a:t>
            </a:r>
          </a:p>
        </p:txBody>
      </p:sp>
      <p:graphicFrame>
        <p:nvGraphicFramePr>
          <p:cNvPr id="5" name="Table 4">
            <a:extLst>
              <a:ext uri="{FF2B5EF4-FFF2-40B4-BE49-F238E27FC236}">
                <a16:creationId xmlns:a16="http://schemas.microsoft.com/office/drawing/2014/main" id="{C7AC826E-0C95-C154-1845-D236458AC954}"/>
              </a:ext>
            </a:extLst>
          </p:cNvPr>
          <p:cNvGraphicFramePr>
            <a:graphicFrameLocks noGrp="1"/>
          </p:cNvGraphicFramePr>
          <p:nvPr/>
        </p:nvGraphicFramePr>
        <p:xfrm>
          <a:off x="244764" y="3738980"/>
          <a:ext cx="7536872" cy="2397761"/>
        </p:xfrm>
        <a:graphic>
          <a:graphicData uri="http://schemas.openxmlformats.org/drawingml/2006/table">
            <a:tbl>
              <a:tblPr firstRow="1" firstCol="1" bandRow="1">
                <a:tableStyleId>{5C22544A-7EE6-4342-B048-85BDC9FD1C3A}</a:tableStyleId>
              </a:tblPr>
              <a:tblGrid>
                <a:gridCol w="1731817">
                  <a:extLst>
                    <a:ext uri="{9D8B030D-6E8A-4147-A177-3AD203B41FA5}">
                      <a16:colId xmlns:a16="http://schemas.microsoft.com/office/drawing/2014/main" val="2493932384"/>
                    </a:ext>
                  </a:extLst>
                </a:gridCol>
                <a:gridCol w="882073">
                  <a:extLst>
                    <a:ext uri="{9D8B030D-6E8A-4147-A177-3AD203B41FA5}">
                      <a16:colId xmlns:a16="http://schemas.microsoft.com/office/drawing/2014/main" val="2506254359"/>
                    </a:ext>
                  </a:extLst>
                </a:gridCol>
                <a:gridCol w="849746">
                  <a:extLst>
                    <a:ext uri="{9D8B030D-6E8A-4147-A177-3AD203B41FA5}">
                      <a16:colId xmlns:a16="http://schemas.microsoft.com/office/drawing/2014/main" val="3634767105"/>
                    </a:ext>
                  </a:extLst>
                </a:gridCol>
                <a:gridCol w="1034472">
                  <a:extLst>
                    <a:ext uri="{9D8B030D-6E8A-4147-A177-3AD203B41FA5}">
                      <a16:colId xmlns:a16="http://schemas.microsoft.com/office/drawing/2014/main" val="1243539179"/>
                    </a:ext>
                  </a:extLst>
                </a:gridCol>
                <a:gridCol w="919018">
                  <a:extLst>
                    <a:ext uri="{9D8B030D-6E8A-4147-A177-3AD203B41FA5}">
                      <a16:colId xmlns:a16="http://schemas.microsoft.com/office/drawing/2014/main" val="3521223313"/>
                    </a:ext>
                  </a:extLst>
                </a:gridCol>
                <a:gridCol w="826655">
                  <a:extLst>
                    <a:ext uri="{9D8B030D-6E8A-4147-A177-3AD203B41FA5}">
                      <a16:colId xmlns:a16="http://schemas.microsoft.com/office/drawing/2014/main" val="776980147"/>
                    </a:ext>
                  </a:extLst>
                </a:gridCol>
                <a:gridCol w="1293091">
                  <a:extLst>
                    <a:ext uri="{9D8B030D-6E8A-4147-A177-3AD203B41FA5}">
                      <a16:colId xmlns:a16="http://schemas.microsoft.com/office/drawing/2014/main" val="328075478"/>
                    </a:ext>
                  </a:extLst>
                </a:gridCol>
              </a:tblGrid>
              <a:tr h="211328">
                <a:tc>
                  <a:txBody>
                    <a:bodyPr/>
                    <a:lstStyle/>
                    <a:p>
                      <a:pPr marL="0" marR="0" algn="ctr">
                        <a:spcBef>
                          <a:spcPts val="300"/>
                        </a:spcBef>
                        <a:spcAft>
                          <a:spcPts val="0"/>
                        </a:spcAft>
                      </a:pPr>
                      <a:endParaRPr lang="en-US" sz="1100">
                        <a:effectLst/>
                        <a:highlight>
                          <a:srgbClr val="F2F2F2"/>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Large Reactor</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22170"/>
                    </a:solidFill>
                  </a:tcPr>
                </a:tc>
                <a:tc hMerge="1">
                  <a:txBody>
                    <a:bodyPr/>
                    <a:lstStyle/>
                    <a:p>
                      <a:pPr marL="0" marR="0" algn="ctr">
                        <a:spcBef>
                          <a:spcPts val="300"/>
                        </a:spcBef>
                        <a:spcAft>
                          <a:spcPts val="0"/>
                        </a:spcAft>
                      </a:pPr>
                      <a:endParaRPr lang="en-US" sz="11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spcBef>
                          <a:spcPts val="300"/>
                        </a:spcBef>
                        <a:spcAft>
                          <a:spcPts val="0"/>
                        </a:spcAft>
                      </a:pPr>
                      <a:endParaRPr lang="en-US" sz="110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SMR</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22170"/>
                    </a:solidFill>
                  </a:tcPr>
                </a:tc>
                <a:tc hMerge="1">
                  <a:txBody>
                    <a:bodyPr/>
                    <a:lstStyle/>
                    <a:p>
                      <a:pPr marL="0" marR="0" algn="ctr">
                        <a:spcBef>
                          <a:spcPts val="300"/>
                        </a:spcBef>
                        <a:spcAft>
                          <a:spcPts val="0"/>
                        </a:spcAft>
                      </a:pPr>
                      <a:endParaRPr lang="en-US" sz="11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spcBef>
                          <a:spcPts val="300"/>
                        </a:spcBef>
                        <a:spcAft>
                          <a:spcPts val="0"/>
                        </a:spcAft>
                      </a:pP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31232963"/>
                  </a:ext>
                </a:extLst>
              </a:tr>
              <a:tr h="211328">
                <a:tc>
                  <a:txBody>
                    <a:bodyPr/>
                    <a:lstStyle/>
                    <a:p>
                      <a:pPr marL="0" marR="0" algn="ctr">
                        <a:spcBef>
                          <a:spcPts val="300"/>
                        </a:spcBef>
                        <a:spcAft>
                          <a:spcPts val="0"/>
                        </a:spcAft>
                      </a:pPr>
                      <a:r>
                        <a:rPr lang="en-US" sz="1100">
                          <a:effectLst/>
                          <a:highlight>
                            <a:srgbClr val="F2F2F2"/>
                          </a:highlight>
                        </a:rPr>
                        <a:t> </a:t>
                      </a:r>
                      <a:endParaRPr lang="en-US" sz="1100">
                        <a:effectLst/>
                        <a:highlight>
                          <a:srgbClr val="F2F2F2"/>
                        </a:highligh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b="1">
                          <a:effectLst/>
                        </a:rPr>
                        <a:t>Advanced</a:t>
                      </a:r>
                      <a:endParaRPr lang="en-US" sz="1100" b="1">
                        <a:effectLst/>
                        <a:latin typeface="Times New Roman" panose="02020603050405020304" pitchFamily="18" charset="0"/>
                        <a:ea typeface="Times New Roman" panose="02020603050405020304" pitchFamily="18" charset="0"/>
                      </a:endParaRPr>
                    </a:p>
                  </a:txBody>
                  <a:tcPr marL="68580" marR="68580" marT="0" marB="0" anchor="ctr">
                    <a:lnL w="12700" cmpd="sng">
                      <a:noFill/>
                    </a:lnL>
                    <a:lnT w="38100" cmpd="sng">
                      <a:noFill/>
                    </a:lnT>
                    <a:lnB w="12700" cmpd="sng">
                      <a:noFill/>
                    </a:lnB>
                    <a:solidFill>
                      <a:schemeClr val="accent5"/>
                    </a:solidFill>
                  </a:tcPr>
                </a:tc>
                <a:tc>
                  <a:txBody>
                    <a:bodyPr/>
                    <a:lstStyle/>
                    <a:p>
                      <a:pPr marL="0" marR="0" algn="ctr">
                        <a:spcBef>
                          <a:spcPts val="300"/>
                        </a:spcBef>
                        <a:spcAft>
                          <a:spcPts val="0"/>
                        </a:spcAft>
                      </a:pPr>
                      <a:r>
                        <a:rPr lang="en-US" sz="1100" b="1">
                          <a:effectLst/>
                        </a:rPr>
                        <a:t>Moderate</a:t>
                      </a:r>
                      <a:endParaRPr lang="en-US" sz="1100" b="1">
                        <a:effectLst/>
                        <a:latin typeface="Times New Roman" panose="02020603050405020304" pitchFamily="18" charset="0"/>
                        <a:ea typeface="Times New Roman" panose="02020603050405020304" pitchFamily="18" charset="0"/>
                      </a:endParaRPr>
                    </a:p>
                  </a:txBody>
                  <a:tcPr marL="68580" marR="68580" marT="0" marB="0" anchor="ctr">
                    <a:lnR w="12700" cmpd="sng">
                      <a:noFill/>
                    </a:lnR>
                    <a:lnT w="38100" cmpd="sng">
                      <a:noFill/>
                    </a:lnT>
                    <a:lnB w="12700" cmpd="sng">
                      <a:noFill/>
                    </a:lnB>
                    <a:solidFill>
                      <a:schemeClr val="accent5"/>
                    </a:solidFill>
                  </a:tcPr>
                </a:tc>
                <a:tc>
                  <a:txBody>
                    <a:bodyPr/>
                    <a:lstStyle/>
                    <a:p>
                      <a:pPr marL="0" marR="0" algn="ctr">
                        <a:spcBef>
                          <a:spcPts val="300"/>
                        </a:spcBef>
                        <a:spcAft>
                          <a:spcPts val="0"/>
                        </a:spcAft>
                      </a:pPr>
                      <a:r>
                        <a:rPr lang="en-US" sz="1100" b="1">
                          <a:effectLst/>
                        </a:rPr>
                        <a:t>Conservative</a:t>
                      </a:r>
                      <a:endParaRPr lang="en-US" sz="1100" b="1">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b="1">
                          <a:effectLst/>
                        </a:rPr>
                        <a:t>Advanced</a:t>
                      </a:r>
                      <a:endParaRPr lang="en-US" sz="11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b="1">
                          <a:effectLst/>
                        </a:rPr>
                        <a:t>Moderate</a:t>
                      </a:r>
                      <a:endParaRPr lang="en-US" sz="1100" b="1">
                        <a:effectLst/>
                        <a:latin typeface="Times New Roman" panose="02020603050405020304" pitchFamily="18" charset="0"/>
                        <a:ea typeface="Times New Roman" panose="02020603050405020304" pitchFamily="18" charset="0"/>
                      </a:endParaRPr>
                    </a:p>
                  </a:txBody>
                  <a:tcPr marL="68580" marR="68580" marT="0" marB="0" anchor="ctr">
                    <a:lnL w="12700" cmpd="sng">
                      <a:noFill/>
                    </a:lnL>
                    <a:lnT w="38100" cmpd="sng">
                      <a:noFill/>
                    </a:lnT>
                    <a:lnB w="12700" cmpd="sng">
                      <a:noFill/>
                    </a:lnB>
                    <a:solidFill>
                      <a:schemeClr val="accent5"/>
                    </a:solidFill>
                  </a:tcPr>
                </a:tc>
                <a:tc>
                  <a:txBody>
                    <a:bodyPr/>
                    <a:lstStyle/>
                    <a:p>
                      <a:pPr marL="0" marR="0" algn="ctr">
                        <a:spcBef>
                          <a:spcPts val="300"/>
                        </a:spcBef>
                        <a:spcAft>
                          <a:spcPts val="0"/>
                        </a:spcAft>
                      </a:pPr>
                      <a:r>
                        <a:rPr lang="en-US" sz="1100" b="1">
                          <a:effectLst/>
                        </a:rPr>
                        <a:t>Conservative</a:t>
                      </a:r>
                      <a:endParaRPr lang="en-US" sz="1100" b="1">
                        <a:effectLst/>
                        <a:latin typeface="Times New Roman" panose="02020603050405020304" pitchFamily="18" charset="0"/>
                        <a:ea typeface="Times New Roman" panose="02020603050405020304" pitchFamily="18" charset="0"/>
                      </a:endParaRPr>
                    </a:p>
                  </a:txBody>
                  <a:tcPr marL="68580" marR="68580" marT="0" marB="0" anchor="ctr">
                    <a:lnT w="38100" cmpd="sng">
                      <a:noFill/>
                    </a:lnT>
                    <a:lnB w="12700" cmpd="sng">
                      <a:noFill/>
                    </a:lnB>
                    <a:solidFill>
                      <a:schemeClr val="accent5"/>
                    </a:solidFill>
                  </a:tcPr>
                </a:tc>
                <a:extLst>
                  <a:ext uri="{0D108BD9-81ED-4DB2-BD59-A6C34878D82A}">
                    <a16:rowId xmlns:a16="http://schemas.microsoft.com/office/drawing/2014/main" val="2687516524"/>
                  </a:ext>
                </a:extLst>
              </a:tr>
              <a:tr h="211328">
                <a:tc>
                  <a:txBody>
                    <a:bodyPr/>
                    <a:lstStyle/>
                    <a:p>
                      <a:pPr marL="0" marR="0" algn="r">
                        <a:spcBef>
                          <a:spcPts val="300"/>
                        </a:spcBef>
                        <a:spcAft>
                          <a:spcPts val="0"/>
                        </a:spcAft>
                      </a:pPr>
                      <a:r>
                        <a:rPr lang="en-US" sz="1100">
                          <a:effectLst/>
                        </a:rPr>
                        <a:t>Nuclear Fuel Costs ($/MWh)</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22170"/>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9.1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10.3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11.3</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rPr>
                        <a:t>10.0</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rPr>
                        <a:t>11.0</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rPr>
                        <a:t>12.1</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5885958"/>
                  </a:ext>
                </a:extLst>
              </a:tr>
              <a:tr h="211328">
                <a:tc>
                  <a:txBody>
                    <a:bodyPr/>
                    <a:lstStyle/>
                    <a:p>
                      <a:pPr marL="0" marR="0" algn="r">
                        <a:spcBef>
                          <a:spcPts val="300"/>
                        </a:spcBef>
                        <a:spcAft>
                          <a:spcPts val="0"/>
                        </a:spcAft>
                      </a:pPr>
                      <a:r>
                        <a:rPr lang="en-US" sz="1100">
                          <a:effectLst/>
                        </a:rPr>
                        <a:t>Nuclear Fuel Costs ($/MBTU)</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22170"/>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0.88</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0.99</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1.09</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rPr>
                        <a:t>0.97</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rPr>
                        <a:t>1.06</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rPr>
                        <a:t>1.17</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163784624"/>
                  </a:ext>
                </a:extLst>
              </a:tr>
              <a:tr h="211328">
                <a:tc>
                  <a:txBody>
                    <a:bodyPr/>
                    <a:lstStyle/>
                    <a:p>
                      <a:pPr marL="0" marR="0" algn="r">
                        <a:spcBef>
                          <a:spcPts val="300"/>
                        </a:spcBef>
                        <a:spcAft>
                          <a:spcPts val="0"/>
                        </a:spcAft>
                      </a:pPr>
                      <a:r>
                        <a:rPr lang="en-US" sz="1100">
                          <a:effectLst/>
                        </a:rPr>
                        <a:t>Fixed non-fuel O&amp;M ($/</a:t>
                      </a:r>
                      <a:r>
                        <a:rPr lang="en-US" sz="1100" err="1">
                          <a:effectLst/>
                        </a:rPr>
                        <a:t>kWe</a:t>
                      </a:r>
                      <a:r>
                        <a:rPr lang="en-US" sz="1100">
                          <a:effectLst/>
                        </a:rPr>
                        <a:t>-yr)</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22170"/>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126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175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204</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rPr>
                        <a:t>118</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rPr>
                        <a:t>136</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rPr>
                        <a:t>216</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3493430"/>
                  </a:ext>
                </a:extLst>
              </a:tr>
              <a:tr h="422657">
                <a:tc>
                  <a:txBody>
                    <a:bodyPr/>
                    <a:lstStyle/>
                    <a:p>
                      <a:pPr marL="0" marR="0" algn="r">
                        <a:spcBef>
                          <a:spcPts val="300"/>
                        </a:spcBef>
                        <a:spcAft>
                          <a:spcPts val="0"/>
                        </a:spcAft>
                      </a:pPr>
                      <a:r>
                        <a:rPr lang="en-US" sz="1100">
                          <a:effectLst/>
                        </a:rPr>
                        <a:t>Fixed O&amp;M ($/MWh) @ 93% capacity factor</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22170"/>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15.5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21.5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25.1</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rPr>
                        <a:t>14.5</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rPr>
                        <a:t>16.6</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rPr>
                        <a:t>26.5</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48051281"/>
                  </a:ext>
                </a:extLst>
              </a:tr>
              <a:tr h="211328">
                <a:tc>
                  <a:txBody>
                    <a:bodyPr/>
                    <a:lstStyle/>
                    <a:p>
                      <a:pPr marL="0" marR="0" algn="r">
                        <a:spcBef>
                          <a:spcPts val="300"/>
                        </a:spcBef>
                        <a:spcAft>
                          <a:spcPts val="0"/>
                        </a:spcAft>
                      </a:pPr>
                      <a:r>
                        <a:rPr lang="en-US" sz="1100">
                          <a:effectLst/>
                        </a:rPr>
                        <a:t>Variable non-fuel O&amp;M ($/MWh)</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22170"/>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1.9</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2.8</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3.4</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rPr>
                        <a:t>2.2</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rPr>
                        <a:t>2.6</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100">
                          <a:effectLst/>
                        </a:rPr>
                        <a:t>2.8</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9465747"/>
                  </a:ext>
                </a:extLst>
              </a:tr>
              <a:tr h="211328">
                <a:tc>
                  <a:txBody>
                    <a:bodyPr/>
                    <a:lstStyle/>
                    <a:p>
                      <a:pPr marL="0" marR="0" algn="r">
                        <a:spcBef>
                          <a:spcPts val="300"/>
                        </a:spcBef>
                        <a:spcAft>
                          <a:spcPts val="0"/>
                        </a:spcAft>
                      </a:pPr>
                      <a:r>
                        <a:rPr lang="en-US" sz="1100">
                          <a:effectLst/>
                        </a:rPr>
                        <a:t>Total O&amp;M ($/MWh)</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22170"/>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26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35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40</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rPr>
                        <a:t>27</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rPr>
                        <a:t>30</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algn="ctr">
                        <a:spcBef>
                          <a:spcPts val="300"/>
                        </a:spcBef>
                        <a:spcAft>
                          <a:spcPts val="0"/>
                        </a:spcAft>
                      </a:pPr>
                      <a:r>
                        <a:rPr lang="en-US" sz="1100">
                          <a:effectLst/>
                        </a:rPr>
                        <a:t>41</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378767678"/>
                  </a:ext>
                </a:extLst>
              </a:tr>
            </a:tbl>
          </a:graphicData>
        </a:graphic>
      </p:graphicFrame>
      <p:sp>
        <p:nvSpPr>
          <p:cNvPr id="6" name="TextBox 5">
            <a:extLst>
              <a:ext uri="{FF2B5EF4-FFF2-40B4-BE49-F238E27FC236}">
                <a16:creationId xmlns:a16="http://schemas.microsoft.com/office/drawing/2014/main" id="{459E979B-472B-63AE-3962-0F2DC237C53B}"/>
              </a:ext>
            </a:extLst>
          </p:cNvPr>
          <p:cNvSpPr txBox="1"/>
          <p:nvPr/>
        </p:nvSpPr>
        <p:spPr>
          <a:xfrm>
            <a:off x="2619572" y="6136741"/>
            <a:ext cx="3399692" cy="261610"/>
          </a:xfrm>
          <a:prstGeom prst="rect">
            <a:avLst/>
          </a:prstGeom>
          <a:noFill/>
        </p:spPr>
        <p:txBody>
          <a:bodyPr wrap="square" numCol="1">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11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a:sym typeface="Arial"/>
              </a:rPr>
              <a:t>Reference O&amp;M costs for large reactors and SMRs</a:t>
            </a:r>
          </a:p>
        </p:txBody>
      </p:sp>
      <p:graphicFrame>
        <p:nvGraphicFramePr>
          <p:cNvPr id="7" name="Chart 6">
            <a:extLst>
              <a:ext uri="{FF2B5EF4-FFF2-40B4-BE49-F238E27FC236}">
                <a16:creationId xmlns:a16="http://schemas.microsoft.com/office/drawing/2014/main" id="{13BEE322-2119-5BA4-09BD-64B6D9C9B367}"/>
              </a:ext>
            </a:extLst>
          </p:cNvPr>
          <p:cNvGraphicFramePr>
            <a:graphicFrameLocks/>
          </p:cNvGraphicFramePr>
          <p:nvPr/>
        </p:nvGraphicFramePr>
        <p:xfrm>
          <a:off x="7941689" y="3366655"/>
          <a:ext cx="3919469" cy="2981298"/>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73928AB2-244F-6DDC-FA70-9EF69071C5E8}"/>
              </a:ext>
            </a:extLst>
          </p:cNvPr>
          <p:cNvGrpSpPr/>
          <p:nvPr/>
        </p:nvGrpSpPr>
        <p:grpSpPr>
          <a:xfrm>
            <a:off x="875852" y="3091694"/>
            <a:ext cx="10286823" cy="461123"/>
            <a:chOff x="817502" y="2469465"/>
            <a:chExt cx="10286823" cy="461123"/>
          </a:xfrm>
        </p:grpSpPr>
        <p:cxnSp>
          <p:nvCxnSpPr>
            <p:cNvPr id="9" name="Straight Connector 8">
              <a:extLst>
                <a:ext uri="{FF2B5EF4-FFF2-40B4-BE49-F238E27FC236}">
                  <a16:creationId xmlns:a16="http://schemas.microsoft.com/office/drawing/2014/main" id="{2342D96C-C890-1943-C798-4135263886F4}"/>
                </a:ext>
              </a:extLst>
            </p:cNvPr>
            <p:cNvCxnSpPr>
              <a:cxnSpLocks/>
            </p:cNvCxnSpPr>
            <p:nvPr/>
          </p:nvCxnSpPr>
          <p:spPr bwMode="auto">
            <a:xfrm>
              <a:off x="6303725" y="2680933"/>
              <a:ext cx="4800600"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pSp>
          <p:nvGrpSpPr>
            <p:cNvPr id="10" name="Group 9">
              <a:extLst>
                <a:ext uri="{FF2B5EF4-FFF2-40B4-BE49-F238E27FC236}">
                  <a16:creationId xmlns:a16="http://schemas.microsoft.com/office/drawing/2014/main" id="{65234624-6A17-6A45-799E-D22A637F16DC}"/>
                </a:ext>
              </a:extLst>
            </p:cNvPr>
            <p:cNvGrpSpPr/>
            <p:nvPr/>
          </p:nvGrpSpPr>
          <p:grpSpPr>
            <a:xfrm>
              <a:off x="817502" y="2469465"/>
              <a:ext cx="5417523" cy="461123"/>
              <a:chOff x="817502" y="2469465"/>
              <a:chExt cx="5417523" cy="461123"/>
            </a:xfrm>
          </p:grpSpPr>
          <p:cxnSp>
            <p:nvCxnSpPr>
              <p:cNvPr id="11" name="Straight Connector 10">
                <a:extLst>
                  <a:ext uri="{FF2B5EF4-FFF2-40B4-BE49-F238E27FC236}">
                    <a16:creationId xmlns:a16="http://schemas.microsoft.com/office/drawing/2014/main" id="{287E682E-AFA3-70EF-B079-625FD03F781F}"/>
                  </a:ext>
                </a:extLst>
              </p:cNvPr>
              <p:cNvCxnSpPr>
                <a:cxnSpLocks/>
              </p:cNvCxnSpPr>
              <p:nvPr/>
            </p:nvCxnSpPr>
            <p:spPr bwMode="auto">
              <a:xfrm>
                <a:off x="817502" y="2680933"/>
                <a:ext cx="4800600"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pic>
            <p:nvPicPr>
              <p:cNvPr id="12" name="Picture 11" descr="Icon&#10;&#10;Description automatically generated">
                <a:extLst>
                  <a:ext uri="{FF2B5EF4-FFF2-40B4-BE49-F238E27FC236}">
                    <a16:creationId xmlns:a16="http://schemas.microsoft.com/office/drawing/2014/main" id="{51A24330-F19C-0F69-B6D2-2666D589EC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6801" y="2469465"/>
                <a:ext cx="548224" cy="461123"/>
              </a:xfrm>
              <a:prstGeom prst="rect">
                <a:avLst/>
              </a:prstGeom>
            </p:spPr>
          </p:pic>
        </p:grpSp>
      </p:grpSp>
    </p:spTree>
    <p:extLst>
      <p:ext uri="{BB962C8B-B14F-4D97-AF65-F5344CB8AC3E}">
        <p14:creationId xmlns:p14="http://schemas.microsoft.com/office/powerpoint/2010/main" val="359421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BD151-086E-074C-B25B-B66CAB1BE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06F1E-03ED-D3C5-D3D3-FEB1D61035B6}"/>
              </a:ext>
            </a:extLst>
          </p:cNvPr>
          <p:cNvSpPr>
            <a:spLocks noGrp="1"/>
          </p:cNvSpPr>
          <p:nvPr>
            <p:ph type="title"/>
          </p:nvPr>
        </p:nvSpPr>
        <p:spPr>
          <a:xfrm>
            <a:off x="607485" y="1004888"/>
            <a:ext cx="10974916" cy="377026"/>
          </a:xfrm>
        </p:spPr>
        <p:txBody>
          <a:bodyPr/>
          <a:lstStyle/>
          <a:p>
            <a:r>
              <a:rPr lang="en-US"/>
              <a:t>What’s the cost of new nuclear?</a:t>
            </a:r>
          </a:p>
        </p:txBody>
      </p:sp>
      <p:sp>
        <p:nvSpPr>
          <p:cNvPr id="3" name="Content Placeholder 2">
            <a:extLst>
              <a:ext uri="{FF2B5EF4-FFF2-40B4-BE49-F238E27FC236}">
                <a16:creationId xmlns:a16="http://schemas.microsoft.com/office/drawing/2014/main" id="{CE59A060-81A7-257E-1BBD-9BA2D2A9F2DC}"/>
              </a:ext>
            </a:extLst>
          </p:cNvPr>
          <p:cNvSpPr>
            <a:spLocks noGrp="1"/>
          </p:cNvSpPr>
          <p:nvPr>
            <p:ph idx="1"/>
          </p:nvPr>
        </p:nvSpPr>
        <p:spPr>
          <a:xfrm>
            <a:off x="607488" y="1381914"/>
            <a:ext cx="5096324" cy="5245028"/>
          </a:xfrm>
        </p:spPr>
        <p:txBody>
          <a:bodyPr/>
          <a:lstStyle/>
          <a:p>
            <a:pPr marL="229870" indent="-229870">
              <a:spcBef>
                <a:spcPts val="0"/>
              </a:spcBef>
            </a:pPr>
            <a:r>
              <a:rPr lang="en-US" sz="1600" dirty="0">
                <a:ea typeface="ＭＳ Ｐゴシック"/>
              </a:rPr>
              <a:t>OPG and GE Announced Green Light to proceed on Darlington Project</a:t>
            </a:r>
            <a:endParaRPr lang="en-US" dirty="0">
              <a:ea typeface="ＭＳ Ｐゴシック"/>
            </a:endParaRPr>
          </a:p>
          <a:p>
            <a:pPr marL="229870" indent="-229870">
              <a:spcBef>
                <a:spcPts val="0"/>
              </a:spcBef>
            </a:pPr>
            <a:endParaRPr lang="en-US" sz="1600" dirty="0">
              <a:cs typeface="Arial"/>
            </a:endParaRPr>
          </a:p>
          <a:p>
            <a:pPr marL="229870" indent="-229870">
              <a:spcBef>
                <a:spcPts val="0"/>
              </a:spcBef>
            </a:pPr>
            <a:r>
              <a:rPr lang="en-US" sz="1600" dirty="0">
                <a:ea typeface="ＭＳ Ｐゴシック"/>
              </a:rPr>
              <a:t>4 GE BWRX-300 Units, 1200 MW total</a:t>
            </a:r>
            <a:endParaRPr lang="en-US" sz="1600" dirty="0">
              <a:ea typeface="ＭＳ Ｐゴシック"/>
              <a:cs typeface="Arial"/>
            </a:endParaRPr>
          </a:p>
          <a:p>
            <a:pPr marL="229870" indent="-229870">
              <a:spcBef>
                <a:spcPts val="0"/>
              </a:spcBef>
            </a:pPr>
            <a:endParaRPr lang="en-US" sz="1600" dirty="0">
              <a:cs typeface="Arial"/>
            </a:endParaRPr>
          </a:p>
          <a:p>
            <a:pPr marL="229870" indent="-229870">
              <a:spcBef>
                <a:spcPts val="0"/>
              </a:spcBef>
            </a:pPr>
            <a:r>
              <a:rPr lang="en-US" sz="1600" dirty="0">
                <a:ea typeface="ＭＳ Ｐゴシック"/>
              </a:rPr>
              <a:t>First Reactor estimated at $4.4B with additional 1.2B for common Infrastructure</a:t>
            </a:r>
            <a:endParaRPr lang="en-US" sz="1600" dirty="0">
              <a:ea typeface="ＭＳ Ｐゴシック"/>
              <a:cs typeface="Arial"/>
            </a:endParaRPr>
          </a:p>
          <a:p>
            <a:pPr marL="229870" indent="-229870">
              <a:spcBef>
                <a:spcPts val="0"/>
              </a:spcBef>
            </a:pPr>
            <a:endParaRPr lang="en-US" sz="1600" dirty="0">
              <a:cs typeface="Arial"/>
            </a:endParaRPr>
          </a:p>
          <a:p>
            <a:pPr marL="229870" indent="-229870">
              <a:spcBef>
                <a:spcPts val="0"/>
              </a:spcBef>
            </a:pPr>
            <a:r>
              <a:rPr lang="en-US" sz="1600" dirty="0">
                <a:ea typeface="ＭＳ Ｐゴシック"/>
              </a:rPr>
              <a:t>Total $15.0B (all in cost)</a:t>
            </a:r>
            <a:endParaRPr lang="en-US" sz="1600" dirty="0">
              <a:ea typeface="ＭＳ Ｐゴシック"/>
              <a:cs typeface="Arial"/>
            </a:endParaRPr>
          </a:p>
          <a:p>
            <a:pPr marL="229870" indent="-229870"/>
            <a:r>
              <a:rPr lang="en-US" sz="1600" dirty="0">
                <a:ea typeface="ＭＳ Ｐゴシック"/>
              </a:rPr>
              <a:t>First Unit expected by 2030, project will continue into the 2030’s</a:t>
            </a:r>
            <a:endParaRPr lang="en-US" sz="1600" dirty="0">
              <a:ea typeface="ＭＳ Ｐゴシック"/>
              <a:cs typeface="Arial"/>
            </a:endParaRPr>
          </a:p>
          <a:p>
            <a:pPr marL="229870" indent="-229870"/>
            <a:endParaRPr lang="en-US" sz="1600" dirty="0">
              <a:cs typeface="Arial"/>
            </a:endParaRPr>
          </a:p>
          <a:p>
            <a:pPr marL="229870" indent="-229870"/>
            <a:r>
              <a:rPr lang="en-US" sz="1600" dirty="0">
                <a:ea typeface="ＭＳ Ｐゴシック"/>
              </a:rPr>
              <a:t>Estimated to create 18,000 jobs</a:t>
            </a:r>
            <a:endParaRPr lang="en-US" sz="1600" dirty="0">
              <a:ea typeface="ＭＳ Ｐゴシック"/>
              <a:cs typeface="Arial"/>
            </a:endParaRPr>
          </a:p>
          <a:p>
            <a:pPr marL="0" indent="0">
              <a:buNone/>
            </a:pPr>
            <a:endParaRPr lang="en-US" dirty="0"/>
          </a:p>
          <a:p>
            <a:pPr marL="229870" indent="-229870"/>
            <a:endParaRPr lang="en-US" dirty="0">
              <a:cs typeface="Arial"/>
            </a:endParaRPr>
          </a:p>
          <a:p>
            <a:pPr marL="229870" indent="-229870"/>
            <a:endParaRPr lang="en-US" dirty="0">
              <a:cs typeface="Arial"/>
            </a:endParaRPr>
          </a:p>
        </p:txBody>
      </p:sp>
      <p:pic>
        <p:nvPicPr>
          <p:cNvPr id="6" name="Picture 5">
            <a:extLst>
              <a:ext uri="{FF2B5EF4-FFF2-40B4-BE49-F238E27FC236}">
                <a16:creationId xmlns:a16="http://schemas.microsoft.com/office/drawing/2014/main" id="{F273464E-F251-041F-B64B-CC994121DFA3}"/>
              </a:ext>
            </a:extLst>
          </p:cNvPr>
          <p:cNvPicPr>
            <a:picLocks noChangeAspect="1"/>
          </p:cNvPicPr>
          <p:nvPr/>
        </p:nvPicPr>
        <p:blipFill>
          <a:blip r:embed="rId3"/>
          <a:stretch>
            <a:fillRect/>
          </a:stretch>
        </p:blipFill>
        <p:spPr>
          <a:xfrm>
            <a:off x="6094943" y="1472025"/>
            <a:ext cx="5492466" cy="3048816"/>
          </a:xfrm>
          <a:prstGeom prst="rect">
            <a:avLst/>
          </a:prstGeom>
        </p:spPr>
      </p:pic>
      <p:graphicFrame>
        <p:nvGraphicFramePr>
          <p:cNvPr id="5" name="Table 4">
            <a:extLst>
              <a:ext uri="{FF2B5EF4-FFF2-40B4-BE49-F238E27FC236}">
                <a16:creationId xmlns:a16="http://schemas.microsoft.com/office/drawing/2014/main" id="{8FABDFE6-C14C-D474-FDB2-B4D2759F0A09}"/>
              </a:ext>
            </a:extLst>
          </p:cNvPr>
          <p:cNvGraphicFramePr>
            <a:graphicFrameLocks noGrp="1"/>
          </p:cNvGraphicFramePr>
          <p:nvPr>
            <p:extLst>
              <p:ext uri="{D42A27DB-BD31-4B8C-83A1-F6EECF244321}">
                <p14:modId xmlns:p14="http://schemas.microsoft.com/office/powerpoint/2010/main" val="2877590061"/>
              </p:ext>
            </p:extLst>
          </p:nvPr>
        </p:nvGraphicFramePr>
        <p:xfrm>
          <a:off x="2736628" y="4592759"/>
          <a:ext cx="5934370" cy="1664851"/>
        </p:xfrm>
        <a:graphic>
          <a:graphicData uri="http://schemas.openxmlformats.org/drawingml/2006/table">
            <a:tbl>
              <a:tblPr/>
              <a:tblGrid>
                <a:gridCol w="1037239">
                  <a:extLst>
                    <a:ext uri="{9D8B030D-6E8A-4147-A177-3AD203B41FA5}">
                      <a16:colId xmlns:a16="http://schemas.microsoft.com/office/drawing/2014/main" val="2142430730"/>
                    </a:ext>
                  </a:extLst>
                </a:gridCol>
                <a:gridCol w="697801">
                  <a:extLst>
                    <a:ext uri="{9D8B030D-6E8A-4147-A177-3AD203B41FA5}">
                      <a16:colId xmlns:a16="http://schemas.microsoft.com/office/drawing/2014/main" val="1380758169"/>
                    </a:ext>
                  </a:extLst>
                </a:gridCol>
                <a:gridCol w="741485">
                  <a:extLst>
                    <a:ext uri="{9D8B030D-6E8A-4147-A177-3AD203B41FA5}">
                      <a16:colId xmlns:a16="http://schemas.microsoft.com/office/drawing/2014/main" val="1460925681"/>
                    </a:ext>
                  </a:extLst>
                </a:gridCol>
                <a:gridCol w="830021">
                  <a:extLst>
                    <a:ext uri="{9D8B030D-6E8A-4147-A177-3AD203B41FA5}">
                      <a16:colId xmlns:a16="http://schemas.microsoft.com/office/drawing/2014/main" val="1069553367"/>
                    </a:ext>
                  </a:extLst>
                </a:gridCol>
                <a:gridCol w="719349">
                  <a:extLst>
                    <a:ext uri="{9D8B030D-6E8A-4147-A177-3AD203B41FA5}">
                      <a16:colId xmlns:a16="http://schemas.microsoft.com/office/drawing/2014/main" val="359464269"/>
                    </a:ext>
                  </a:extLst>
                </a:gridCol>
                <a:gridCol w="863220">
                  <a:extLst>
                    <a:ext uri="{9D8B030D-6E8A-4147-A177-3AD203B41FA5}">
                      <a16:colId xmlns:a16="http://schemas.microsoft.com/office/drawing/2014/main" val="2728985903"/>
                    </a:ext>
                  </a:extLst>
                </a:gridCol>
                <a:gridCol w="1045255">
                  <a:extLst>
                    <a:ext uri="{9D8B030D-6E8A-4147-A177-3AD203B41FA5}">
                      <a16:colId xmlns:a16="http://schemas.microsoft.com/office/drawing/2014/main" val="3938466048"/>
                    </a:ext>
                  </a:extLst>
                </a:gridCol>
              </a:tblGrid>
              <a:tr h="259990">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ctr"/>
                      <a:r>
                        <a:rPr lang="en-US" sz="1400" b="0" i="0" u="none" strike="noStrike">
                          <a:solidFill>
                            <a:srgbClr val="000000"/>
                          </a:solidFill>
                          <a:effectLst/>
                          <a:latin typeface="Aptos Narrow" panose="020B0004020202020204" pitchFamily="34" charset="0"/>
                        </a:rPr>
                        <a:t>Unit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US" sz="1400" b="0" i="0" u="none" strike="noStrike">
                          <a:solidFill>
                            <a:srgbClr val="000000"/>
                          </a:solidFill>
                          <a:effectLst/>
                          <a:latin typeface="Aptos Narrow" panose="020B0004020202020204" pitchFamily="34" charset="0"/>
                        </a:rPr>
                        <a:t>Unit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US" sz="1400" b="0" i="0" u="none" strike="noStrike">
                          <a:solidFill>
                            <a:srgbClr val="000000"/>
                          </a:solidFill>
                          <a:effectLst/>
                          <a:latin typeface="Aptos Narrow" panose="020B0004020202020204" pitchFamily="34" charset="0"/>
                        </a:rPr>
                        <a:t>Unit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US" sz="1400" b="0" i="0" u="none" strike="noStrike">
                          <a:solidFill>
                            <a:srgbClr val="000000"/>
                          </a:solidFill>
                          <a:effectLst/>
                          <a:latin typeface="Aptos Narrow" panose="020B0004020202020204" pitchFamily="34" charset="0"/>
                        </a:rPr>
                        <a:t>Unit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US" sz="1400" b="0" i="0" u="none" strike="noStrike">
                          <a:solidFill>
                            <a:srgbClr val="000000"/>
                          </a:solidFill>
                          <a:effectLst/>
                          <a:latin typeface="Aptos Narrow" panose="020B0004020202020204" pitchFamily="34" charset="0"/>
                        </a:rPr>
                        <a:t>Common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US" sz="1400" b="0" i="0" u="none" strike="noStrike">
                          <a:solidFill>
                            <a:srgbClr val="000000"/>
                          </a:solidFill>
                          <a:effectLst/>
                          <a:latin typeface="Aptos Narrow" panose="020B00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640974"/>
                  </a:ext>
                </a:extLst>
              </a:tr>
              <a:tr h="259990">
                <a:tc>
                  <a:txBody>
                    <a:bodyPr/>
                    <a:lstStyle/>
                    <a:p>
                      <a:pPr algn="l" fontAlgn="b"/>
                      <a:r>
                        <a:rPr lang="en-US" sz="1400" b="0" i="0" u="none" strike="noStrike">
                          <a:solidFill>
                            <a:srgbClr val="000000"/>
                          </a:solidFill>
                          <a:effectLst/>
                          <a:latin typeface="Aptos Narrow" panose="020B0004020202020204" pitchFamily="34" charset="0"/>
                        </a:rPr>
                        <a:t>Overall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Aptos Narrow" panose="020B0004020202020204" pitchFamily="34" charset="0"/>
                        </a:rPr>
                        <a:t>4.4B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ABCF"/>
                    </a:solidFill>
                  </a:tcPr>
                </a:tc>
                <a:tc>
                  <a:txBody>
                    <a:bodyPr/>
                    <a:lstStyle/>
                    <a:p>
                      <a:pPr algn="ctr" rtl="0" fontAlgn="ctr"/>
                      <a:r>
                        <a:rPr lang="en-US" sz="1400" b="0" i="0" u="none" strike="noStrike">
                          <a:solidFill>
                            <a:srgbClr val="000000"/>
                          </a:solidFill>
                          <a:effectLst/>
                          <a:latin typeface="Aptos Narrow" panose="020B0004020202020204" pitchFamily="34" charset="0"/>
                        </a:rPr>
                        <a:t>3.7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Aptos Narrow" panose="020B0004020202020204" pitchFamily="34" charset="0"/>
                        </a:rPr>
                        <a:t>3.1B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Aptos Narrow" panose="020B0004020202020204" pitchFamily="34" charset="0"/>
                        </a:rPr>
                        <a:t>2.6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Aptos Narrow" panose="020B0004020202020204" pitchFamily="34" charset="0"/>
                        </a:rPr>
                        <a:t>1.2B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ABCF"/>
                    </a:solidFill>
                  </a:tcPr>
                </a:tc>
                <a:tc>
                  <a:txBody>
                    <a:bodyPr/>
                    <a:lstStyle/>
                    <a:p>
                      <a:pPr algn="ctr" rtl="0" fontAlgn="ctr"/>
                      <a:r>
                        <a:rPr lang="en-US" sz="1400" b="0" i="0" u="none" strike="noStrike">
                          <a:solidFill>
                            <a:srgbClr val="000000"/>
                          </a:solidFill>
                          <a:effectLst/>
                          <a:latin typeface="Aptos Narrow" panose="020B0004020202020204" pitchFamily="34" charset="0"/>
                        </a:rPr>
                        <a:t>15.0B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ABCF"/>
                    </a:solidFill>
                  </a:tcPr>
                </a:tc>
                <a:extLst>
                  <a:ext uri="{0D108BD9-81ED-4DB2-BD59-A6C34878D82A}">
                    <a16:rowId xmlns:a16="http://schemas.microsoft.com/office/drawing/2014/main" val="3192417074"/>
                  </a:ext>
                </a:extLst>
              </a:tr>
              <a:tr h="757750">
                <a:tc>
                  <a:txBody>
                    <a:bodyPr/>
                    <a:lstStyle/>
                    <a:p>
                      <a:pPr algn="l" fontAlgn="b"/>
                      <a:r>
                        <a:rPr lang="en-US" sz="1400" b="0" i="0" u="none" strike="noStrike" dirty="0">
                          <a:solidFill>
                            <a:srgbClr val="000000"/>
                          </a:solidFill>
                          <a:effectLst/>
                          <a:latin typeface="Aptos Narrow" panose="020B0004020202020204" pitchFamily="34" charset="0"/>
                        </a:rPr>
                        <a:t>Owner Capex Cost ($/KWe)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Aptos Narrow" panose="020B0004020202020204" pitchFamily="34" charset="0"/>
                        </a:rPr>
                        <a:t> $14,640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Aptos Narrow" panose="020B0004020202020204" pitchFamily="34" charset="0"/>
                        </a:rPr>
                        <a:t>  $12,444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Aptos Narrow" panose="020B0004020202020204" pitchFamily="34" charset="0"/>
                        </a:rPr>
                        <a:t>  $10,248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Aptos Narrow" panose="020B0004020202020204" pitchFamily="34" charset="0"/>
                        </a:rPr>
                        <a:t>  $8,784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ptos Narrow" panose="020B0004020202020204" pitchFamily="34" charset="0"/>
                        </a:rPr>
                        <a:t>NOTE: GAIN developed this table based on highlighted key data from OPG</a:t>
                      </a:r>
                    </a:p>
                    <a:p>
                      <a:pPr algn="ctr" rtl="0" fontAlgn="ctr"/>
                      <a:endParaRPr lang="en-US" sz="1200" b="0" i="0" u="none" strike="noStrike">
                        <a:solidFill>
                          <a:srgbClr val="000000"/>
                        </a:solidFill>
                        <a:effectLst/>
                        <a:latin typeface="Aptos Narrow" panose="020B00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rowSpan="2" hMerge="1">
                  <a:txBody>
                    <a:bodyPr/>
                    <a:lstStyle/>
                    <a:p>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32628233"/>
                  </a:ext>
                </a:extLst>
              </a:tr>
              <a:tr h="387121">
                <a:tc>
                  <a:txBody>
                    <a:bodyPr/>
                    <a:lstStyle/>
                    <a:p>
                      <a:pPr algn="ctr" rtl="0" fontAlgn="ctr"/>
                      <a:r>
                        <a:rPr lang="en-US" sz="1400" b="0" i="0" u="none" strike="noStrike">
                          <a:solidFill>
                            <a:srgbClr val="000000"/>
                          </a:solidFill>
                          <a:effectLst/>
                          <a:latin typeface="Aptos Narrow" panose="020B0004020202020204" pitchFamily="34" charset="0"/>
                        </a:rPr>
                        <a:t>% Reduction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Aptos Narrow" panose="020B00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Aptos Narrow" panose="020B00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ptos Narrow" panose="020B00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ABCF"/>
                    </a:solidFill>
                  </a:tcPr>
                </a:tc>
                <a:tc gridSpan="2" vMerge="1">
                  <a:txBody>
                    <a:bodyPr/>
                    <a:lstStyle/>
                    <a:p>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hMerge="1" vMerge="1">
                  <a:txBody>
                    <a:bodyPr/>
                    <a:lstStyle/>
                    <a:p>
                      <a:pPr algn="l" rtl="0" fontAlgn="ctr"/>
                      <a:endParaRPr lang="en-US" sz="1400" b="0"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1523868799"/>
                  </a:ext>
                </a:extLst>
              </a:tr>
            </a:tbl>
          </a:graphicData>
        </a:graphic>
      </p:graphicFrame>
      <p:sp>
        <p:nvSpPr>
          <p:cNvPr id="8" name="TextBox 7">
            <a:extLst>
              <a:ext uri="{FF2B5EF4-FFF2-40B4-BE49-F238E27FC236}">
                <a16:creationId xmlns:a16="http://schemas.microsoft.com/office/drawing/2014/main" id="{030B276C-093F-B62B-0E1A-2BA5500F4791}"/>
              </a:ext>
            </a:extLst>
          </p:cNvPr>
          <p:cNvSpPr txBox="1"/>
          <p:nvPr/>
        </p:nvSpPr>
        <p:spPr>
          <a:xfrm>
            <a:off x="771184" y="6329528"/>
            <a:ext cx="110866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32477"/>
                </a:solidFill>
                <a:effectLst/>
                <a:uLnTx/>
                <a:uFillTx/>
                <a:latin typeface="Arial"/>
                <a:ea typeface="+mn-ea"/>
                <a:cs typeface="+mn-cs"/>
              </a:rPr>
              <a:t>Learning Curves will result in better cost performance, do impact cost performance</a:t>
            </a:r>
          </a:p>
        </p:txBody>
      </p:sp>
      <p:sp>
        <p:nvSpPr>
          <p:cNvPr id="4" name="TextBox 3">
            <a:extLst>
              <a:ext uri="{FF2B5EF4-FFF2-40B4-BE49-F238E27FC236}">
                <a16:creationId xmlns:a16="http://schemas.microsoft.com/office/drawing/2014/main" id="{0A71609B-F61E-E87F-EF3E-BF218F68046E}"/>
              </a:ext>
            </a:extLst>
          </p:cNvPr>
          <p:cNvSpPr txBox="1"/>
          <p:nvPr/>
        </p:nvSpPr>
        <p:spPr>
          <a:xfrm>
            <a:off x="8965580" y="4686520"/>
            <a:ext cx="2814182" cy="1477328"/>
          </a:xfrm>
          <a:prstGeom prst="rect">
            <a:avLst/>
          </a:prstGeom>
          <a:noFill/>
        </p:spPr>
        <p:txBody>
          <a:bodyPr wrap="square" rtlCol="0">
            <a:spAutoFit/>
          </a:bodyPr>
          <a:lstStyle/>
          <a:p>
            <a:r>
              <a:rPr lang="en-US" dirty="0">
                <a:solidFill>
                  <a:srgbClr val="FF0000"/>
                </a:solidFill>
              </a:rPr>
              <a:t>Warning: Do not compare these numbers to the previous slide. They all have their own context/units.</a:t>
            </a:r>
          </a:p>
        </p:txBody>
      </p:sp>
    </p:spTree>
    <p:extLst>
      <p:ext uri="{BB962C8B-B14F-4D97-AF65-F5344CB8AC3E}">
        <p14:creationId xmlns:p14="http://schemas.microsoft.com/office/powerpoint/2010/main" val="190615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69DD-8F1E-9812-CA80-69F0203C2008}"/>
              </a:ext>
            </a:extLst>
          </p:cNvPr>
          <p:cNvSpPr>
            <a:spLocks noGrp="1"/>
          </p:cNvSpPr>
          <p:nvPr>
            <p:ph type="title"/>
          </p:nvPr>
        </p:nvSpPr>
        <p:spPr/>
        <p:txBody>
          <a:bodyPr/>
          <a:lstStyle/>
          <a:p>
            <a:r>
              <a:rPr lang="en-US" dirty="0"/>
              <a:t>The Path Forward</a:t>
            </a:r>
          </a:p>
        </p:txBody>
      </p:sp>
      <p:sp>
        <p:nvSpPr>
          <p:cNvPr id="3" name="Content Placeholder 2">
            <a:extLst>
              <a:ext uri="{FF2B5EF4-FFF2-40B4-BE49-F238E27FC236}">
                <a16:creationId xmlns:a16="http://schemas.microsoft.com/office/drawing/2014/main" id="{D5617D39-3C5A-4C7E-2DCB-B9C895DD9601}"/>
              </a:ext>
            </a:extLst>
          </p:cNvPr>
          <p:cNvSpPr>
            <a:spLocks noGrp="1"/>
          </p:cNvSpPr>
          <p:nvPr>
            <p:ph idx="1"/>
          </p:nvPr>
        </p:nvSpPr>
        <p:spPr>
          <a:xfrm>
            <a:off x="607485" y="1598614"/>
            <a:ext cx="5378645" cy="4524375"/>
          </a:xfrm>
        </p:spPr>
        <p:txBody>
          <a:bodyPr/>
          <a:lstStyle/>
          <a:p>
            <a:pPr>
              <a:buClr>
                <a:schemeClr val="accent2"/>
              </a:buClr>
            </a:pPr>
            <a:r>
              <a:rPr lang="en-US" sz="2400" dirty="0"/>
              <a:t>Despite high-cost uncertainty for nuclear, in the near term, a path to </a:t>
            </a:r>
            <a:r>
              <a:rPr lang="en-US" sz="2400" b="1" dirty="0"/>
              <a:t>broad</a:t>
            </a:r>
            <a:r>
              <a:rPr lang="en-US" sz="2400" dirty="0"/>
              <a:t> </a:t>
            </a:r>
            <a:r>
              <a:rPr lang="en-US" sz="2400" b="1" dirty="0"/>
              <a:t>commercialization is possible</a:t>
            </a:r>
            <a:r>
              <a:rPr lang="en-US" sz="2400" dirty="0"/>
              <a:t>. This path likely includes the following:</a:t>
            </a:r>
          </a:p>
          <a:p>
            <a:pPr>
              <a:buClr>
                <a:schemeClr val="accent2"/>
              </a:buClr>
            </a:pPr>
            <a:endParaRPr lang="en-US" sz="1100" dirty="0"/>
          </a:p>
          <a:p>
            <a:pPr marL="342900" indent="-342900">
              <a:buClr>
                <a:schemeClr val="accent2"/>
              </a:buClr>
              <a:buFont typeface="Arial" panose="020B0604020202020204" pitchFamily="34" charset="0"/>
              <a:buChar char="•"/>
            </a:pPr>
            <a:r>
              <a:rPr lang="en-US" b="1" dirty="0"/>
              <a:t>Sequential builds</a:t>
            </a:r>
            <a:r>
              <a:rPr lang="en-US" dirty="0"/>
              <a:t> that yield real learnings in labor forces, supply chains, and construction/designs</a:t>
            </a:r>
          </a:p>
          <a:p>
            <a:pPr marL="342900" indent="-342900">
              <a:buClr>
                <a:schemeClr val="accent2"/>
              </a:buClr>
              <a:buFont typeface="Arial" panose="020B0604020202020204" pitchFamily="34" charset="0"/>
              <a:buChar char="•"/>
            </a:pPr>
            <a:r>
              <a:rPr lang="en-US" dirty="0"/>
              <a:t>A mechanism for </a:t>
            </a:r>
            <a:r>
              <a:rPr lang="en-US" b="1" dirty="0"/>
              <a:t>offsetting FOAK risk</a:t>
            </a:r>
            <a:r>
              <a:rPr lang="en-US" dirty="0"/>
              <a:t> to encourage first movers</a:t>
            </a:r>
          </a:p>
          <a:p>
            <a:pPr marL="342900" indent="-342900">
              <a:buClr>
                <a:schemeClr val="accent2"/>
              </a:buClr>
              <a:buFont typeface="Arial" panose="020B0604020202020204" pitchFamily="34" charset="0"/>
              <a:buChar char="•"/>
            </a:pPr>
            <a:r>
              <a:rPr lang="en-US" dirty="0"/>
              <a:t>Continued intervention until costs can reduce enough to make plants </a:t>
            </a:r>
            <a:r>
              <a:rPr lang="en-US" b="1" dirty="0"/>
              <a:t>viable for mainstream markets</a:t>
            </a:r>
          </a:p>
          <a:p>
            <a:endParaRPr lang="en-US" dirty="0"/>
          </a:p>
        </p:txBody>
      </p:sp>
      <p:sp>
        <p:nvSpPr>
          <p:cNvPr id="4" name="Rectangle 3">
            <a:extLst>
              <a:ext uri="{FF2B5EF4-FFF2-40B4-BE49-F238E27FC236}">
                <a16:creationId xmlns:a16="http://schemas.microsoft.com/office/drawing/2014/main" id="{55961AAE-F1BF-F130-857B-DFE5461E1265}"/>
              </a:ext>
            </a:extLst>
          </p:cNvPr>
          <p:cNvSpPr/>
          <p:nvPr/>
        </p:nvSpPr>
        <p:spPr>
          <a:xfrm>
            <a:off x="8098424" y="1076063"/>
            <a:ext cx="2105069" cy="1464050"/>
          </a:xfrm>
          <a:prstGeom prst="rect">
            <a:avLst/>
          </a:prstGeom>
          <a:solidFill>
            <a:srgbClr val="1CADE4"/>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Without broad commercialization cost uncertainty (risk) is high</a:t>
            </a:r>
          </a:p>
        </p:txBody>
      </p:sp>
      <p:sp>
        <p:nvSpPr>
          <p:cNvPr id="5" name="Rectangle 4">
            <a:extLst>
              <a:ext uri="{FF2B5EF4-FFF2-40B4-BE49-F238E27FC236}">
                <a16:creationId xmlns:a16="http://schemas.microsoft.com/office/drawing/2014/main" id="{94008679-3D9F-E3EA-71FA-3031179A76DC}"/>
              </a:ext>
            </a:extLst>
          </p:cNvPr>
          <p:cNvSpPr/>
          <p:nvPr/>
        </p:nvSpPr>
        <p:spPr>
          <a:xfrm>
            <a:off x="9900458" y="2916198"/>
            <a:ext cx="2103120" cy="1463040"/>
          </a:xfrm>
          <a:prstGeom prst="rect">
            <a:avLst/>
          </a:prstGeom>
          <a:solidFill>
            <a:srgbClr val="1CADE4"/>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Risk reduction requires</a:t>
            </a:r>
            <a:r>
              <a:rPr lang="en-US" sz="2000" kern="0" dirty="0">
                <a:solidFill>
                  <a:prstClr val="white"/>
                </a:solidFill>
                <a:latin typeface="Calibri" panose="020F0502020204030204"/>
              </a:rPr>
              <a:t> increased adoption </a:t>
            </a:r>
          </a:p>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Calibri" panose="020F0502020204030204"/>
              </a:rPr>
              <a:t>(more builds)</a:t>
            </a: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347AA8-3706-166A-CE5B-7BDBBDE70006}"/>
              </a:ext>
            </a:extLst>
          </p:cNvPr>
          <p:cNvSpPr/>
          <p:nvPr/>
        </p:nvSpPr>
        <p:spPr>
          <a:xfrm>
            <a:off x="8098424" y="4755323"/>
            <a:ext cx="2103120" cy="1463040"/>
          </a:xfrm>
          <a:prstGeom prst="rect">
            <a:avLst/>
          </a:prstGeom>
          <a:solidFill>
            <a:srgbClr val="1CADE4"/>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High first mover risk dampens</a:t>
            </a:r>
            <a:r>
              <a:rPr kumimoji="0" lang="en-US" sz="2000" b="0" i="0" u="none" strike="noStrike" kern="0" cap="none" spc="0" normalizeH="0" noProof="0" dirty="0">
                <a:ln>
                  <a:noFill/>
                </a:ln>
                <a:solidFill>
                  <a:prstClr val="white"/>
                </a:solidFill>
                <a:effectLst/>
                <a:uLnTx/>
                <a:uFillTx/>
                <a:latin typeface="Calibri" panose="020F0502020204030204"/>
                <a:ea typeface="+mn-ea"/>
                <a:cs typeface="+mn-cs"/>
              </a:rPr>
              <a:t> interest in new builds</a:t>
            </a: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76EB0D0-1D1D-EA0B-1D59-6B3A794BA6B1}"/>
              </a:ext>
            </a:extLst>
          </p:cNvPr>
          <p:cNvSpPr/>
          <p:nvPr/>
        </p:nvSpPr>
        <p:spPr>
          <a:xfrm>
            <a:off x="6405869" y="2905658"/>
            <a:ext cx="2103120" cy="1463040"/>
          </a:xfrm>
          <a:prstGeom prst="rect">
            <a:avLst/>
          </a:prstGeom>
          <a:solidFill>
            <a:srgbClr val="1CADE4"/>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Technology fails to commercialize broadly </a:t>
            </a:r>
          </a:p>
        </p:txBody>
      </p:sp>
      <p:sp>
        <p:nvSpPr>
          <p:cNvPr id="8" name="Bent Arrow 18">
            <a:extLst>
              <a:ext uri="{FF2B5EF4-FFF2-40B4-BE49-F238E27FC236}">
                <a16:creationId xmlns:a16="http://schemas.microsoft.com/office/drawing/2014/main" id="{84E62877-D9E0-7FD7-78DE-7C4C9FCF3A40}"/>
              </a:ext>
            </a:extLst>
          </p:cNvPr>
          <p:cNvSpPr/>
          <p:nvPr/>
        </p:nvSpPr>
        <p:spPr>
          <a:xfrm rot="5400000">
            <a:off x="10446548" y="1627548"/>
            <a:ext cx="1010939" cy="1115120"/>
          </a:xfrm>
          <a:prstGeom prst="bentArrow">
            <a:avLst/>
          </a:prstGeom>
          <a:solidFill>
            <a:srgbClr val="D9E0E6"/>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Bent Arrow 19">
            <a:extLst>
              <a:ext uri="{FF2B5EF4-FFF2-40B4-BE49-F238E27FC236}">
                <a16:creationId xmlns:a16="http://schemas.microsoft.com/office/drawing/2014/main" id="{417831C6-67FE-4686-484E-4BC5EE87D885}"/>
              </a:ext>
            </a:extLst>
          </p:cNvPr>
          <p:cNvSpPr/>
          <p:nvPr/>
        </p:nvSpPr>
        <p:spPr>
          <a:xfrm>
            <a:off x="6911822" y="1575458"/>
            <a:ext cx="1010939" cy="1115120"/>
          </a:xfrm>
          <a:prstGeom prst="bentArrow">
            <a:avLst/>
          </a:prstGeom>
          <a:solidFill>
            <a:srgbClr val="D9E0E6"/>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Bent Arrow 20">
            <a:extLst>
              <a:ext uri="{FF2B5EF4-FFF2-40B4-BE49-F238E27FC236}">
                <a16:creationId xmlns:a16="http://schemas.microsoft.com/office/drawing/2014/main" id="{9D06A266-A72F-727A-09D1-F8D852D84487}"/>
              </a:ext>
            </a:extLst>
          </p:cNvPr>
          <p:cNvSpPr/>
          <p:nvPr/>
        </p:nvSpPr>
        <p:spPr>
          <a:xfrm rot="16200000">
            <a:off x="6911823" y="4423813"/>
            <a:ext cx="1010939" cy="1115120"/>
          </a:xfrm>
          <a:prstGeom prst="bentArrow">
            <a:avLst/>
          </a:prstGeom>
          <a:solidFill>
            <a:srgbClr val="D9E0E6"/>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5628571-A5B3-CA5C-C3C9-5DB5956ADA0E}"/>
              </a:ext>
            </a:extLst>
          </p:cNvPr>
          <p:cNvSpPr/>
          <p:nvPr/>
        </p:nvSpPr>
        <p:spPr>
          <a:xfrm>
            <a:off x="8098424" y="4755612"/>
            <a:ext cx="2103120" cy="1463040"/>
          </a:xfrm>
          <a:prstGeom prst="rect">
            <a:avLst/>
          </a:prstGeom>
          <a:solidFill>
            <a:srgbClr val="42BA97"/>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First mover risk is mitigated and adoption is widespread</a:t>
            </a:r>
          </a:p>
        </p:txBody>
      </p:sp>
      <p:sp>
        <p:nvSpPr>
          <p:cNvPr id="12" name="Rectangle 11">
            <a:extLst>
              <a:ext uri="{FF2B5EF4-FFF2-40B4-BE49-F238E27FC236}">
                <a16:creationId xmlns:a16="http://schemas.microsoft.com/office/drawing/2014/main" id="{EBAAE81D-7F38-132F-9D12-D64FD18C569D}"/>
              </a:ext>
            </a:extLst>
          </p:cNvPr>
          <p:cNvSpPr/>
          <p:nvPr/>
        </p:nvSpPr>
        <p:spPr>
          <a:xfrm>
            <a:off x="6405869" y="2905658"/>
            <a:ext cx="2103120" cy="1463040"/>
          </a:xfrm>
          <a:prstGeom prst="rect">
            <a:avLst/>
          </a:prstGeom>
          <a:solidFill>
            <a:srgbClr val="42BA97"/>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Adoption yields cost reductions and broad commercialization</a:t>
            </a:r>
          </a:p>
        </p:txBody>
      </p:sp>
      <p:sp>
        <p:nvSpPr>
          <p:cNvPr id="13" name="Bent Arrow 30">
            <a:extLst>
              <a:ext uri="{FF2B5EF4-FFF2-40B4-BE49-F238E27FC236}">
                <a16:creationId xmlns:a16="http://schemas.microsoft.com/office/drawing/2014/main" id="{39A384E6-61B5-0745-D9DE-B73AB7446FBD}"/>
              </a:ext>
            </a:extLst>
          </p:cNvPr>
          <p:cNvSpPr/>
          <p:nvPr/>
        </p:nvSpPr>
        <p:spPr>
          <a:xfrm rot="16200000">
            <a:off x="6912863" y="4423296"/>
            <a:ext cx="1010939" cy="1115120"/>
          </a:xfrm>
          <a:prstGeom prst="bentArrow">
            <a:avLst/>
          </a:prstGeom>
          <a:solidFill>
            <a:srgbClr val="42BA97"/>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 name="Bent Arrow 19">
            <a:extLst>
              <a:ext uri="{FF2B5EF4-FFF2-40B4-BE49-F238E27FC236}">
                <a16:creationId xmlns:a16="http://schemas.microsoft.com/office/drawing/2014/main" id="{47A974DB-B8D7-65C1-2548-376774575516}"/>
              </a:ext>
            </a:extLst>
          </p:cNvPr>
          <p:cNvSpPr/>
          <p:nvPr/>
        </p:nvSpPr>
        <p:spPr>
          <a:xfrm rot="10800000">
            <a:off x="10477516" y="4715580"/>
            <a:ext cx="1010939" cy="1115120"/>
          </a:xfrm>
          <a:prstGeom prst="bentArrow">
            <a:avLst/>
          </a:prstGeom>
          <a:solidFill>
            <a:srgbClr val="D9E0E6"/>
          </a:solidFill>
          <a:ln w="15875" cap="flat" cmpd="sng" algn="ctr">
            <a:solidFill>
              <a:srgbClr val="1CADE4">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72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79B4E-069B-E058-7ADA-E7E50C7F4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5A313-0B4E-F94B-421F-60296C7517D8}"/>
              </a:ext>
            </a:extLst>
          </p:cNvPr>
          <p:cNvSpPr>
            <a:spLocks noGrp="1"/>
          </p:cNvSpPr>
          <p:nvPr>
            <p:ph type="title"/>
          </p:nvPr>
        </p:nvSpPr>
        <p:spPr>
          <a:xfrm>
            <a:off x="608541" y="368758"/>
            <a:ext cx="10974916" cy="366254"/>
          </a:xfrm>
        </p:spPr>
        <p:txBody>
          <a:bodyPr/>
          <a:lstStyle/>
          <a:p>
            <a:r>
              <a:rPr lang="en-US" dirty="0"/>
              <a:t>Derisking Projects: Tax Credits</a:t>
            </a:r>
          </a:p>
        </p:txBody>
      </p:sp>
      <p:sp>
        <p:nvSpPr>
          <p:cNvPr id="3" name="Rectangle 2">
            <a:extLst>
              <a:ext uri="{FF2B5EF4-FFF2-40B4-BE49-F238E27FC236}">
                <a16:creationId xmlns:a16="http://schemas.microsoft.com/office/drawing/2014/main" id="{15F17A68-FB04-DF85-F6E8-E06E084920C8}"/>
              </a:ext>
            </a:extLst>
          </p:cNvPr>
          <p:cNvSpPr/>
          <p:nvPr/>
        </p:nvSpPr>
        <p:spPr bwMode="auto">
          <a:xfrm>
            <a:off x="2945219" y="5636780"/>
            <a:ext cx="6453962" cy="1014840"/>
          </a:xfrm>
          <a:prstGeom prst="rect">
            <a:avLst/>
          </a:prstGeom>
          <a:solidFill>
            <a:schemeClr val="bg1"/>
          </a:solidFill>
          <a:ln w="19050" cap="flat" cmpd="sng" algn="ctr">
            <a:solidFill>
              <a:srgbClr val="02217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6AD37A2C-FF34-71A4-5BF2-2071BAB32636}"/>
              </a:ext>
            </a:extLst>
          </p:cNvPr>
          <p:cNvSpPr txBox="1"/>
          <p:nvPr/>
        </p:nvSpPr>
        <p:spPr>
          <a:xfrm>
            <a:off x="3062177" y="5682535"/>
            <a:ext cx="6184604" cy="923330"/>
          </a:xfrm>
          <a:prstGeom prst="rect">
            <a:avLst/>
          </a:prstGeom>
          <a:noFill/>
        </p:spPr>
        <p:txBody>
          <a:bodyPr wrap="square" rtlCol="0">
            <a:spAutoFit/>
          </a:bodyPr>
          <a:lstStyle/>
          <a:p>
            <a:pPr algn="ctr"/>
            <a:r>
              <a:rPr lang="en-US" dirty="0">
                <a:solidFill>
                  <a:srgbClr val="022170"/>
                </a:solidFill>
              </a:rPr>
              <a:t>When more concerned about </a:t>
            </a:r>
            <a:r>
              <a:rPr lang="en-US" b="1" dirty="0">
                <a:solidFill>
                  <a:srgbClr val="022170"/>
                </a:solidFill>
              </a:rPr>
              <a:t>capital cost risks: Pick ITC</a:t>
            </a:r>
          </a:p>
          <a:p>
            <a:pPr algn="ctr"/>
            <a:endParaRPr lang="en-US" dirty="0">
              <a:solidFill>
                <a:srgbClr val="022170"/>
              </a:solidFill>
            </a:endParaRPr>
          </a:p>
          <a:p>
            <a:pPr algn="ctr"/>
            <a:r>
              <a:rPr lang="en-US" dirty="0">
                <a:solidFill>
                  <a:srgbClr val="022170"/>
                </a:solidFill>
              </a:rPr>
              <a:t>When more concerned about </a:t>
            </a:r>
            <a:r>
              <a:rPr lang="en-US" b="1" dirty="0">
                <a:solidFill>
                  <a:srgbClr val="022170"/>
                </a:solidFill>
              </a:rPr>
              <a:t>O&amp;M cost risk: Pick PTC</a:t>
            </a:r>
          </a:p>
        </p:txBody>
      </p:sp>
      <p:cxnSp>
        <p:nvCxnSpPr>
          <p:cNvPr id="5" name="Straight Connector 4">
            <a:extLst>
              <a:ext uri="{FF2B5EF4-FFF2-40B4-BE49-F238E27FC236}">
                <a16:creationId xmlns:a16="http://schemas.microsoft.com/office/drawing/2014/main" id="{CAA8AC6E-303F-5708-CCD5-D51338282771}"/>
              </a:ext>
            </a:extLst>
          </p:cNvPr>
          <p:cNvCxnSpPr>
            <a:cxnSpLocks/>
          </p:cNvCxnSpPr>
          <p:nvPr/>
        </p:nvCxnSpPr>
        <p:spPr bwMode="auto">
          <a:xfrm>
            <a:off x="3296534" y="6106682"/>
            <a:ext cx="5841375" cy="0"/>
          </a:xfrm>
          <a:prstGeom prst="line">
            <a:avLst/>
          </a:prstGeom>
          <a:solidFill>
            <a:schemeClr val="accent1"/>
          </a:solidFill>
          <a:ln w="9525" cap="flat" cmpd="sng" algn="ctr">
            <a:solidFill>
              <a:srgbClr val="022170"/>
            </a:solidFill>
            <a:prstDash val="solid"/>
            <a:round/>
            <a:headEnd type="none" w="med" len="med"/>
            <a:tailEnd type="none" w="med" len="med"/>
          </a:ln>
          <a:effectLst/>
        </p:spPr>
      </p:cxnSp>
      <p:graphicFrame>
        <p:nvGraphicFramePr>
          <p:cNvPr id="18" name="Table 17">
            <a:extLst>
              <a:ext uri="{FF2B5EF4-FFF2-40B4-BE49-F238E27FC236}">
                <a16:creationId xmlns:a16="http://schemas.microsoft.com/office/drawing/2014/main" id="{5FFE2505-EF6D-1900-2D55-8665FA1572F4}"/>
              </a:ext>
            </a:extLst>
          </p:cNvPr>
          <p:cNvGraphicFramePr>
            <a:graphicFrameLocks noGrp="1"/>
          </p:cNvGraphicFramePr>
          <p:nvPr>
            <p:extLst>
              <p:ext uri="{D42A27DB-BD31-4B8C-83A1-F6EECF244321}">
                <p14:modId xmlns:p14="http://schemas.microsoft.com/office/powerpoint/2010/main" val="1817406742"/>
              </p:ext>
            </p:extLst>
          </p:nvPr>
        </p:nvGraphicFramePr>
        <p:xfrm>
          <a:off x="1207845" y="3036895"/>
          <a:ext cx="4177377" cy="2386332"/>
        </p:xfrm>
        <a:graphic>
          <a:graphicData uri="http://schemas.openxmlformats.org/drawingml/2006/table">
            <a:tbl>
              <a:tblPr/>
              <a:tblGrid>
                <a:gridCol w="464153">
                  <a:extLst>
                    <a:ext uri="{9D8B030D-6E8A-4147-A177-3AD203B41FA5}">
                      <a16:colId xmlns:a16="http://schemas.microsoft.com/office/drawing/2014/main" val="3622304921"/>
                    </a:ext>
                  </a:extLst>
                </a:gridCol>
                <a:gridCol w="464153">
                  <a:extLst>
                    <a:ext uri="{9D8B030D-6E8A-4147-A177-3AD203B41FA5}">
                      <a16:colId xmlns:a16="http://schemas.microsoft.com/office/drawing/2014/main" val="3636460617"/>
                    </a:ext>
                  </a:extLst>
                </a:gridCol>
                <a:gridCol w="464153">
                  <a:extLst>
                    <a:ext uri="{9D8B030D-6E8A-4147-A177-3AD203B41FA5}">
                      <a16:colId xmlns:a16="http://schemas.microsoft.com/office/drawing/2014/main" val="3798948262"/>
                    </a:ext>
                  </a:extLst>
                </a:gridCol>
                <a:gridCol w="464153">
                  <a:extLst>
                    <a:ext uri="{9D8B030D-6E8A-4147-A177-3AD203B41FA5}">
                      <a16:colId xmlns:a16="http://schemas.microsoft.com/office/drawing/2014/main" val="475352513"/>
                    </a:ext>
                  </a:extLst>
                </a:gridCol>
                <a:gridCol w="464153">
                  <a:extLst>
                    <a:ext uri="{9D8B030D-6E8A-4147-A177-3AD203B41FA5}">
                      <a16:colId xmlns:a16="http://schemas.microsoft.com/office/drawing/2014/main" val="127662711"/>
                    </a:ext>
                  </a:extLst>
                </a:gridCol>
                <a:gridCol w="464153">
                  <a:extLst>
                    <a:ext uri="{9D8B030D-6E8A-4147-A177-3AD203B41FA5}">
                      <a16:colId xmlns:a16="http://schemas.microsoft.com/office/drawing/2014/main" val="364752658"/>
                    </a:ext>
                  </a:extLst>
                </a:gridCol>
                <a:gridCol w="464153">
                  <a:extLst>
                    <a:ext uri="{9D8B030D-6E8A-4147-A177-3AD203B41FA5}">
                      <a16:colId xmlns:a16="http://schemas.microsoft.com/office/drawing/2014/main" val="3347504870"/>
                    </a:ext>
                  </a:extLst>
                </a:gridCol>
                <a:gridCol w="464153">
                  <a:extLst>
                    <a:ext uri="{9D8B030D-6E8A-4147-A177-3AD203B41FA5}">
                      <a16:colId xmlns:a16="http://schemas.microsoft.com/office/drawing/2014/main" val="4243368583"/>
                    </a:ext>
                  </a:extLst>
                </a:gridCol>
                <a:gridCol w="464153">
                  <a:extLst>
                    <a:ext uri="{9D8B030D-6E8A-4147-A177-3AD203B41FA5}">
                      <a16:colId xmlns:a16="http://schemas.microsoft.com/office/drawing/2014/main" val="1451639333"/>
                    </a:ext>
                  </a:extLst>
                </a:gridCol>
              </a:tblGrid>
              <a:tr h="397722">
                <a:tc>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fontAlgn="b"/>
                      <a:r>
                        <a:rPr lang="en-US" sz="1800" b="0" i="0" u="none" strike="noStrike" dirty="0">
                          <a:solidFill>
                            <a:srgbClr val="000000"/>
                          </a:solidFill>
                          <a:effectLst/>
                          <a:latin typeface="Calibri" panose="020F0502020204030204" pitchFamily="34" charset="0"/>
                        </a:rPr>
                        <a:t>Capital Costs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00715929"/>
                  </a:ext>
                </a:extLst>
              </a:tr>
              <a:tr h="397722">
                <a:tc rowSpan="5">
                  <a:txBody>
                    <a:bodyPr/>
                    <a:lstStyle/>
                    <a:p>
                      <a:pPr algn="ctr" fontAlgn="b"/>
                      <a:r>
                        <a:rPr lang="en-US" sz="1800" b="0" i="0" u="none" strike="noStrike" dirty="0">
                          <a:solidFill>
                            <a:srgbClr val="000000"/>
                          </a:solidFill>
                          <a:effectLst/>
                          <a:latin typeface="Calibri" panose="020F0502020204030204" pitchFamily="34" charset="0"/>
                        </a:rPr>
                        <a:t>O&amp;M Costs</a:t>
                      </a:r>
                    </a:p>
                  </a:txBody>
                  <a:tcPr marL="9525" marR="9525" marT="9525" marB="0" vert="vert27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886221383"/>
                  </a:ext>
                </a:extLst>
              </a:tr>
              <a:tr h="397722">
                <a:tc v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9722787"/>
                  </a:ext>
                </a:extLst>
              </a:tr>
              <a:tr h="397722">
                <a:tc v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733961671"/>
                  </a:ext>
                </a:extLst>
              </a:tr>
              <a:tr h="397722">
                <a:tc v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219691230"/>
                  </a:ext>
                </a:extLst>
              </a:tr>
              <a:tr h="397722">
                <a:tc vMerge="1">
                  <a:txBody>
                    <a:bodyPr/>
                    <a:lstStyle/>
                    <a:p>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211721660"/>
                  </a:ext>
                </a:extLst>
              </a:tr>
            </a:tbl>
          </a:graphicData>
        </a:graphic>
      </p:graphicFrame>
      <p:graphicFrame>
        <p:nvGraphicFramePr>
          <p:cNvPr id="19" name="Table 18">
            <a:extLst>
              <a:ext uri="{FF2B5EF4-FFF2-40B4-BE49-F238E27FC236}">
                <a16:creationId xmlns:a16="http://schemas.microsoft.com/office/drawing/2014/main" id="{10E7A8CA-1331-7C03-5330-DE99AC98A4FB}"/>
              </a:ext>
            </a:extLst>
          </p:cNvPr>
          <p:cNvGraphicFramePr>
            <a:graphicFrameLocks noGrp="1"/>
          </p:cNvGraphicFramePr>
          <p:nvPr>
            <p:extLst>
              <p:ext uri="{D42A27DB-BD31-4B8C-83A1-F6EECF244321}">
                <p14:modId xmlns:p14="http://schemas.microsoft.com/office/powerpoint/2010/main" val="2814097766"/>
              </p:ext>
            </p:extLst>
          </p:nvPr>
        </p:nvGraphicFramePr>
        <p:xfrm>
          <a:off x="6806781" y="3036895"/>
          <a:ext cx="4177377" cy="2386332"/>
        </p:xfrm>
        <a:graphic>
          <a:graphicData uri="http://schemas.openxmlformats.org/drawingml/2006/table">
            <a:tbl>
              <a:tblPr/>
              <a:tblGrid>
                <a:gridCol w="464153">
                  <a:extLst>
                    <a:ext uri="{9D8B030D-6E8A-4147-A177-3AD203B41FA5}">
                      <a16:colId xmlns:a16="http://schemas.microsoft.com/office/drawing/2014/main" val="3622304921"/>
                    </a:ext>
                  </a:extLst>
                </a:gridCol>
                <a:gridCol w="464153">
                  <a:extLst>
                    <a:ext uri="{9D8B030D-6E8A-4147-A177-3AD203B41FA5}">
                      <a16:colId xmlns:a16="http://schemas.microsoft.com/office/drawing/2014/main" val="3636460617"/>
                    </a:ext>
                  </a:extLst>
                </a:gridCol>
                <a:gridCol w="464153">
                  <a:extLst>
                    <a:ext uri="{9D8B030D-6E8A-4147-A177-3AD203B41FA5}">
                      <a16:colId xmlns:a16="http://schemas.microsoft.com/office/drawing/2014/main" val="3798948262"/>
                    </a:ext>
                  </a:extLst>
                </a:gridCol>
                <a:gridCol w="464153">
                  <a:extLst>
                    <a:ext uri="{9D8B030D-6E8A-4147-A177-3AD203B41FA5}">
                      <a16:colId xmlns:a16="http://schemas.microsoft.com/office/drawing/2014/main" val="475352513"/>
                    </a:ext>
                  </a:extLst>
                </a:gridCol>
                <a:gridCol w="464153">
                  <a:extLst>
                    <a:ext uri="{9D8B030D-6E8A-4147-A177-3AD203B41FA5}">
                      <a16:colId xmlns:a16="http://schemas.microsoft.com/office/drawing/2014/main" val="127662711"/>
                    </a:ext>
                  </a:extLst>
                </a:gridCol>
                <a:gridCol w="464153">
                  <a:extLst>
                    <a:ext uri="{9D8B030D-6E8A-4147-A177-3AD203B41FA5}">
                      <a16:colId xmlns:a16="http://schemas.microsoft.com/office/drawing/2014/main" val="364752658"/>
                    </a:ext>
                  </a:extLst>
                </a:gridCol>
                <a:gridCol w="464153">
                  <a:extLst>
                    <a:ext uri="{9D8B030D-6E8A-4147-A177-3AD203B41FA5}">
                      <a16:colId xmlns:a16="http://schemas.microsoft.com/office/drawing/2014/main" val="3347504870"/>
                    </a:ext>
                  </a:extLst>
                </a:gridCol>
                <a:gridCol w="464153">
                  <a:extLst>
                    <a:ext uri="{9D8B030D-6E8A-4147-A177-3AD203B41FA5}">
                      <a16:colId xmlns:a16="http://schemas.microsoft.com/office/drawing/2014/main" val="4243368583"/>
                    </a:ext>
                  </a:extLst>
                </a:gridCol>
                <a:gridCol w="464153">
                  <a:extLst>
                    <a:ext uri="{9D8B030D-6E8A-4147-A177-3AD203B41FA5}">
                      <a16:colId xmlns:a16="http://schemas.microsoft.com/office/drawing/2014/main" val="1451639333"/>
                    </a:ext>
                  </a:extLst>
                </a:gridCol>
              </a:tblGrid>
              <a:tr h="397722">
                <a:tc>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Capital Costs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00715929"/>
                  </a:ext>
                </a:extLst>
              </a:tr>
              <a:tr h="397722">
                <a:tc row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O&amp;M Costs</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886221383"/>
                  </a:ext>
                </a:extLst>
              </a:tr>
              <a:tr h="397722">
                <a:tc v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9722787"/>
                  </a:ext>
                </a:extLst>
              </a:tr>
              <a:tr h="397722">
                <a:tc v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733961671"/>
                  </a:ext>
                </a:extLst>
              </a:tr>
              <a:tr h="397722">
                <a:tc vMerge="1">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C6EF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219691230"/>
                  </a:ext>
                </a:extLst>
              </a:tr>
              <a:tr h="397722">
                <a:tc vMerge="1">
                  <a:txBody>
                    <a:bodyPr/>
                    <a:lstStyle/>
                    <a:p>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211721660"/>
                  </a:ext>
                </a:extLst>
              </a:tr>
            </a:tbl>
          </a:graphicData>
        </a:graphic>
      </p:graphicFrame>
      <p:sp>
        <p:nvSpPr>
          <p:cNvPr id="23" name="Content Placeholder 2">
            <a:extLst>
              <a:ext uri="{FF2B5EF4-FFF2-40B4-BE49-F238E27FC236}">
                <a16:creationId xmlns:a16="http://schemas.microsoft.com/office/drawing/2014/main" id="{CA24D50F-53F2-0229-8337-ACA9A17E0E1A}"/>
              </a:ext>
            </a:extLst>
          </p:cNvPr>
          <p:cNvSpPr>
            <a:spLocks noGrp="1"/>
          </p:cNvSpPr>
          <p:nvPr>
            <p:ph idx="1"/>
          </p:nvPr>
        </p:nvSpPr>
        <p:spPr>
          <a:xfrm>
            <a:off x="608541" y="916711"/>
            <a:ext cx="10974916" cy="1239757"/>
          </a:xfrm>
        </p:spPr>
        <p:txBody>
          <a:bodyPr/>
          <a:lstStyle/>
          <a:p>
            <a:r>
              <a:rPr lang="en-US" dirty="0"/>
              <a:t>The Inflation Reduction Act (IRA) of 2022 supports advanced nuclear technologies through Section 45Y PTC and Section 48E ITC.</a:t>
            </a:r>
          </a:p>
          <a:p>
            <a:pPr lvl="1"/>
            <a:r>
              <a:rPr lang="en-US" dirty="0"/>
              <a:t>These credits offer distinctly different financial incentives and include bonuses for domestic content and location</a:t>
            </a:r>
          </a:p>
        </p:txBody>
      </p:sp>
      <p:cxnSp>
        <p:nvCxnSpPr>
          <p:cNvPr id="25" name="Straight Arrow Connector 24">
            <a:extLst>
              <a:ext uri="{FF2B5EF4-FFF2-40B4-BE49-F238E27FC236}">
                <a16:creationId xmlns:a16="http://schemas.microsoft.com/office/drawing/2014/main" id="{E2A39BD1-E175-E03C-A4C9-A332694BC382}"/>
              </a:ext>
            </a:extLst>
          </p:cNvPr>
          <p:cNvCxnSpPr>
            <a:cxnSpLocks/>
            <a:stCxn id="27" idx="3"/>
            <a:endCxn id="28" idx="1"/>
          </p:cNvCxnSpPr>
          <p:nvPr/>
        </p:nvCxnSpPr>
        <p:spPr bwMode="auto">
          <a:xfrm>
            <a:off x="1833943" y="2785730"/>
            <a:ext cx="2785732" cy="0"/>
          </a:xfrm>
          <a:prstGeom prst="straightConnector1">
            <a:avLst/>
          </a:prstGeom>
          <a:solidFill>
            <a:schemeClr val="accent1"/>
          </a:solidFill>
          <a:ln w="9525" cap="flat" cmpd="sng" algn="ctr">
            <a:solidFill>
              <a:srgbClr val="022170"/>
            </a:solidFill>
            <a:prstDash val="solid"/>
            <a:round/>
            <a:headEnd type="triangle"/>
            <a:tailEnd type="triangle"/>
          </a:ln>
          <a:effectLst/>
        </p:spPr>
      </p:cxnSp>
      <p:sp>
        <p:nvSpPr>
          <p:cNvPr id="27" name="TextBox 26">
            <a:extLst>
              <a:ext uri="{FF2B5EF4-FFF2-40B4-BE49-F238E27FC236}">
                <a16:creationId xmlns:a16="http://schemas.microsoft.com/office/drawing/2014/main" id="{A6252DDD-4048-1349-7C01-F7F8DFE50C9C}"/>
              </a:ext>
            </a:extLst>
          </p:cNvPr>
          <p:cNvSpPr txBox="1"/>
          <p:nvPr/>
        </p:nvSpPr>
        <p:spPr>
          <a:xfrm>
            <a:off x="1207844" y="2601064"/>
            <a:ext cx="626099" cy="369332"/>
          </a:xfrm>
          <a:prstGeom prst="rect">
            <a:avLst/>
          </a:prstGeom>
          <a:noFill/>
        </p:spPr>
        <p:txBody>
          <a:bodyPr wrap="square" rtlCol="0">
            <a:spAutoFit/>
          </a:bodyPr>
          <a:lstStyle/>
          <a:p>
            <a:r>
              <a:rPr lang="en-US" dirty="0">
                <a:solidFill>
                  <a:srgbClr val="022170"/>
                </a:solidFill>
              </a:rPr>
              <a:t>Low</a:t>
            </a:r>
          </a:p>
        </p:txBody>
      </p:sp>
      <p:sp>
        <p:nvSpPr>
          <p:cNvPr id="28" name="TextBox 27">
            <a:extLst>
              <a:ext uri="{FF2B5EF4-FFF2-40B4-BE49-F238E27FC236}">
                <a16:creationId xmlns:a16="http://schemas.microsoft.com/office/drawing/2014/main" id="{CB6F8D99-0599-FDCD-FA4A-9E7A5B138CD8}"/>
              </a:ext>
            </a:extLst>
          </p:cNvPr>
          <p:cNvSpPr txBox="1"/>
          <p:nvPr/>
        </p:nvSpPr>
        <p:spPr>
          <a:xfrm>
            <a:off x="4619675" y="2601064"/>
            <a:ext cx="765547" cy="369332"/>
          </a:xfrm>
          <a:prstGeom prst="rect">
            <a:avLst/>
          </a:prstGeom>
          <a:noFill/>
        </p:spPr>
        <p:txBody>
          <a:bodyPr wrap="square" rtlCol="0">
            <a:spAutoFit/>
          </a:bodyPr>
          <a:lstStyle/>
          <a:p>
            <a:r>
              <a:rPr lang="en-US" dirty="0">
                <a:solidFill>
                  <a:srgbClr val="022170"/>
                </a:solidFill>
              </a:rPr>
              <a:t>High</a:t>
            </a:r>
          </a:p>
        </p:txBody>
      </p:sp>
      <p:cxnSp>
        <p:nvCxnSpPr>
          <p:cNvPr id="34" name="Straight Arrow Connector 33">
            <a:extLst>
              <a:ext uri="{FF2B5EF4-FFF2-40B4-BE49-F238E27FC236}">
                <a16:creationId xmlns:a16="http://schemas.microsoft.com/office/drawing/2014/main" id="{36D4396B-27A3-C999-6C9E-DB9AA94F2B71}"/>
              </a:ext>
            </a:extLst>
          </p:cNvPr>
          <p:cNvCxnSpPr>
            <a:cxnSpLocks/>
            <a:stCxn id="35" idx="3"/>
            <a:endCxn id="36" idx="1"/>
          </p:cNvCxnSpPr>
          <p:nvPr/>
        </p:nvCxnSpPr>
        <p:spPr bwMode="auto">
          <a:xfrm>
            <a:off x="7432879" y="2785730"/>
            <a:ext cx="2785732" cy="0"/>
          </a:xfrm>
          <a:prstGeom prst="straightConnector1">
            <a:avLst/>
          </a:prstGeom>
          <a:solidFill>
            <a:schemeClr val="accent1"/>
          </a:solidFill>
          <a:ln w="9525" cap="flat" cmpd="sng" algn="ctr">
            <a:solidFill>
              <a:srgbClr val="022170"/>
            </a:solidFill>
            <a:prstDash val="solid"/>
            <a:round/>
            <a:headEnd type="triangle"/>
            <a:tailEnd type="triangle"/>
          </a:ln>
          <a:effectLst/>
        </p:spPr>
      </p:cxnSp>
      <p:sp>
        <p:nvSpPr>
          <p:cNvPr id="35" name="TextBox 34">
            <a:extLst>
              <a:ext uri="{FF2B5EF4-FFF2-40B4-BE49-F238E27FC236}">
                <a16:creationId xmlns:a16="http://schemas.microsoft.com/office/drawing/2014/main" id="{E159B7BF-4C57-03AF-F6EB-F282E917C258}"/>
              </a:ext>
            </a:extLst>
          </p:cNvPr>
          <p:cNvSpPr txBox="1"/>
          <p:nvPr/>
        </p:nvSpPr>
        <p:spPr>
          <a:xfrm>
            <a:off x="6806780" y="2601064"/>
            <a:ext cx="626099" cy="369332"/>
          </a:xfrm>
          <a:prstGeom prst="rect">
            <a:avLst/>
          </a:prstGeom>
          <a:noFill/>
        </p:spPr>
        <p:txBody>
          <a:bodyPr wrap="square" rtlCol="0">
            <a:spAutoFit/>
          </a:bodyPr>
          <a:lstStyle/>
          <a:p>
            <a:r>
              <a:rPr lang="en-US" dirty="0">
                <a:solidFill>
                  <a:srgbClr val="022170"/>
                </a:solidFill>
              </a:rPr>
              <a:t>Low</a:t>
            </a:r>
          </a:p>
        </p:txBody>
      </p:sp>
      <p:sp>
        <p:nvSpPr>
          <p:cNvPr id="36" name="TextBox 35">
            <a:extLst>
              <a:ext uri="{FF2B5EF4-FFF2-40B4-BE49-F238E27FC236}">
                <a16:creationId xmlns:a16="http://schemas.microsoft.com/office/drawing/2014/main" id="{4CD547C1-769B-2956-4D55-C4068F99E14F}"/>
              </a:ext>
            </a:extLst>
          </p:cNvPr>
          <p:cNvSpPr txBox="1"/>
          <p:nvPr/>
        </p:nvSpPr>
        <p:spPr>
          <a:xfrm>
            <a:off x="10218611" y="2601064"/>
            <a:ext cx="765547" cy="369332"/>
          </a:xfrm>
          <a:prstGeom prst="rect">
            <a:avLst/>
          </a:prstGeom>
          <a:noFill/>
        </p:spPr>
        <p:txBody>
          <a:bodyPr wrap="square" rtlCol="0">
            <a:spAutoFit/>
          </a:bodyPr>
          <a:lstStyle/>
          <a:p>
            <a:r>
              <a:rPr lang="en-US" dirty="0">
                <a:solidFill>
                  <a:srgbClr val="022170"/>
                </a:solidFill>
              </a:rPr>
              <a:t>High</a:t>
            </a:r>
          </a:p>
        </p:txBody>
      </p:sp>
      <p:cxnSp>
        <p:nvCxnSpPr>
          <p:cNvPr id="42" name="Straight Arrow Connector 41">
            <a:extLst>
              <a:ext uri="{FF2B5EF4-FFF2-40B4-BE49-F238E27FC236}">
                <a16:creationId xmlns:a16="http://schemas.microsoft.com/office/drawing/2014/main" id="{2531E4BE-B21D-7A13-8D17-6F3D72D79FD8}"/>
              </a:ext>
            </a:extLst>
          </p:cNvPr>
          <p:cNvCxnSpPr>
            <a:cxnSpLocks/>
          </p:cNvCxnSpPr>
          <p:nvPr/>
        </p:nvCxnSpPr>
        <p:spPr bwMode="auto">
          <a:xfrm flipH="1" flipV="1">
            <a:off x="1001430" y="4005923"/>
            <a:ext cx="4751" cy="815813"/>
          </a:xfrm>
          <a:prstGeom prst="straightConnector1">
            <a:avLst/>
          </a:prstGeom>
          <a:solidFill>
            <a:schemeClr val="accent1"/>
          </a:solidFill>
          <a:ln w="9525" cap="flat" cmpd="sng" algn="ctr">
            <a:solidFill>
              <a:srgbClr val="022170"/>
            </a:solidFill>
            <a:prstDash val="solid"/>
            <a:round/>
            <a:headEnd type="triangle"/>
            <a:tailEnd type="triangle"/>
          </a:ln>
          <a:effectLst/>
        </p:spPr>
      </p:cxnSp>
      <p:sp>
        <p:nvSpPr>
          <p:cNvPr id="43" name="TextBox 42">
            <a:extLst>
              <a:ext uri="{FF2B5EF4-FFF2-40B4-BE49-F238E27FC236}">
                <a16:creationId xmlns:a16="http://schemas.microsoft.com/office/drawing/2014/main" id="{885B3D87-7C4C-2638-4D4D-14D2B20FEEF6}"/>
              </a:ext>
            </a:extLst>
          </p:cNvPr>
          <p:cNvSpPr txBox="1"/>
          <p:nvPr/>
        </p:nvSpPr>
        <p:spPr>
          <a:xfrm rot="16200000">
            <a:off x="623338" y="4941446"/>
            <a:ext cx="701656" cy="369332"/>
          </a:xfrm>
          <a:prstGeom prst="rect">
            <a:avLst/>
          </a:prstGeom>
          <a:noFill/>
        </p:spPr>
        <p:txBody>
          <a:bodyPr wrap="square" rtlCol="0">
            <a:spAutoFit/>
          </a:bodyPr>
          <a:lstStyle/>
          <a:p>
            <a:r>
              <a:rPr lang="en-US" dirty="0">
                <a:solidFill>
                  <a:srgbClr val="022170"/>
                </a:solidFill>
              </a:rPr>
              <a:t>High</a:t>
            </a:r>
          </a:p>
        </p:txBody>
      </p:sp>
      <p:sp>
        <p:nvSpPr>
          <p:cNvPr id="44" name="TextBox 43">
            <a:extLst>
              <a:ext uri="{FF2B5EF4-FFF2-40B4-BE49-F238E27FC236}">
                <a16:creationId xmlns:a16="http://schemas.microsoft.com/office/drawing/2014/main" id="{7BE5F4A5-C90D-4BBA-8D10-2DF1DBADF266}"/>
              </a:ext>
            </a:extLst>
          </p:cNvPr>
          <p:cNvSpPr txBox="1"/>
          <p:nvPr/>
        </p:nvSpPr>
        <p:spPr>
          <a:xfrm rot="16200000">
            <a:off x="661762" y="3494711"/>
            <a:ext cx="653092" cy="369332"/>
          </a:xfrm>
          <a:prstGeom prst="rect">
            <a:avLst/>
          </a:prstGeom>
          <a:noFill/>
        </p:spPr>
        <p:txBody>
          <a:bodyPr wrap="square" rtlCol="0">
            <a:spAutoFit/>
          </a:bodyPr>
          <a:lstStyle/>
          <a:p>
            <a:r>
              <a:rPr lang="en-US" dirty="0">
                <a:solidFill>
                  <a:srgbClr val="022170"/>
                </a:solidFill>
              </a:rPr>
              <a:t>Low</a:t>
            </a:r>
          </a:p>
        </p:txBody>
      </p:sp>
      <p:sp>
        <p:nvSpPr>
          <p:cNvPr id="45" name="TextBox 44">
            <a:extLst>
              <a:ext uri="{FF2B5EF4-FFF2-40B4-BE49-F238E27FC236}">
                <a16:creationId xmlns:a16="http://schemas.microsoft.com/office/drawing/2014/main" id="{A1F42D10-7A67-D8B8-7058-936C5C852063}"/>
              </a:ext>
            </a:extLst>
          </p:cNvPr>
          <p:cNvSpPr txBox="1"/>
          <p:nvPr/>
        </p:nvSpPr>
        <p:spPr>
          <a:xfrm>
            <a:off x="1919223" y="2297278"/>
            <a:ext cx="2615172" cy="400110"/>
          </a:xfrm>
          <a:prstGeom prst="rect">
            <a:avLst/>
          </a:prstGeom>
          <a:noFill/>
        </p:spPr>
        <p:txBody>
          <a:bodyPr wrap="square" rtlCol="0">
            <a:spAutoFit/>
          </a:bodyPr>
          <a:lstStyle/>
          <a:p>
            <a:r>
              <a:rPr lang="en-US" sz="2000" b="1" dirty="0">
                <a:solidFill>
                  <a:srgbClr val="022170"/>
                </a:solidFill>
              </a:rPr>
              <a:t>PTC Impact Region</a:t>
            </a:r>
          </a:p>
        </p:txBody>
      </p:sp>
      <p:sp>
        <p:nvSpPr>
          <p:cNvPr id="47" name="TextBox 46">
            <a:extLst>
              <a:ext uri="{FF2B5EF4-FFF2-40B4-BE49-F238E27FC236}">
                <a16:creationId xmlns:a16="http://schemas.microsoft.com/office/drawing/2014/main" id="{20BC8CB2-BEA1-29D7-6C67-655DB36BC79F}"/>
              </a:ext>
            </a:extLst>
          </p:cNvPr>
          <p:cNvSpPr txBox="1"/>
          <p:nvPr/>
        </p:nvSpPr>
        <p:spPr>
          <a:xfrm>
            <a:off x="2149638" y="5055375"/>
            <a:ext cx="3729201" cy="369332"/>
          </a:xfrm>
          <a:prstGeom prst="rect">
            <a:avLst/>
          </a:prstGeom>
          <a:noFill/>
        </p:spPr>
        <p:txBody>
          <a:bodyPr wrap="square">
            <a:spAutoFit/>
          </a:bodyPr>
          <a:lstStyle/>
          <a:p>
            <a:r>
              <a:rPr lang="en-US" dirty="0"/>
              <a:t>Red =  Unprofitable Outcomes</a:t>
            </a:r>
          </a:p>
        </p:txBody>
      </p:sp>
      <p:sp>
        <p:nvSpPr>
          <p:cNvPr id="48" name="TextBox 47">
            <a:extLst>
              <a:ext uri="{FF2B5EF4-FFF2-40B4-BE49-F238E27FC236}">
                <a16:creationId xmlns:a16="http://schemas.microsoft.com/office/drawing/2014/main" id="{3772CDCB-54FC-3DAB-4FDD-E0324562DA9B}"/>
              </a:ext>
            </a:extLst>
          </p:cNvPr>
          <p:cNvSpPr txBox="1"/>
          <p:nvPr/>
        </p:nvSpPr>
        <p:spPr>
          <a:xfrm>
            <a:off x="7266578" y="3423314"/>
            <a:ext cx="3729201" cy="369332"/>
          </a:xfrm>
          <a:prstGeom prst="rect">
            <a:avLst/>
          </a:prstGeom>
          <a:noFill/>
        </p:spPr>
        <p:txBody>
          <a:bodyPr wrap="square">
            <a:spAutoFit/>
          </a:bodyPr>
          <a:lstStyle/>
          <a:p>
            <a:r>
              <a:rPr lang="en-US" dirty="0"/>
              <a:t>Green =  Profitable Outcomes</a:t>
            </a:r>
          </a:p>
        </p:txBody>
      </p:sp>
      <p:sp>
        <p:nvSpPr>
          <p:cNvPr id="49" name="TextBox 48">
            <a:extLst>
              <a:ext uri="{FF2B5EF4-FFF2-40B4-BE49-F238E27FC236}">
                <a16:creationId xmlns:a16="http://schemas.microsoft.com/office/drawing/2014/main" id="{3A620748-F07D-1AE6-71AE-08205CD4DB41}"/>
              </a:ext>
            </a:extLst>
          </p:cNvPr>
          <p:cNvSpPr txBox="1"/>
          <p:nvPr/>
        </p:nvSpPr>
        <p:spPr>
          <a:xfrm>
            <a:off x="7657605" y="2296846"/>
            <a:ext cx="2615172" cy="400110"/>
          </a:xfrm>
          <a:prstGeom prst="rect">
            <a:avLst/>
          </a:prstGeom>
          <a:noFill/>
        </p:spPr>
        <p:txBody>
          <a:bodyPr wrap="square" rtlCol="0">
            <a:spAutoFit/>
          </a:bodyPr>
          <a:lstStyle/>
          <a:p>
            <a:r>
              <a:rPr lang="en-US" sz="2000" b="1" dirty="0">
                <a:solidFill>
                  <a:srgbClr val="022170"/>
                </a:solidFill>
              </a:rPr>
              <a:t>ITC Impact Region</a:t>
            </a:r>
          </a:p>
        </p:txBody>
      </p:sp>
      <p:cxnSp>
        <p:nvCxnSpPr>
          <p:cNvPr id="51" name="Straight Connector 50">
            <a:extLst>
              <a:ext uri="{FF2B5EF4-FFF2-40B4-BE49-F238E27FC236}">
                <a16:creationId xmlns:a16="http://schemas.microsoft.com/office/drawing/2014/main" id="{F390101B-9B3F-27D5-438F-3DAD3AB88E04}"/>
              </a:ext>
            </a:extLst>
          </p:cNvPr>
          <p:cNvCxnSpPr/>
          <p:nvPr/>
        </p:nvCxnSpPr>
        <p:spPr bwMode="auto">
          <a:xfrm>
            <a:off x="608541" y="2156468"/>
            <a:ext cx="109749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Arrow Connector 6">
            <a:extLst>
              <a:ext uri="{FF2B5EF4-FFF2-40B4-BE49-F238E27FC236}">
                <a16:creationId xmlns:a16="http://schemas.microsoft.com/office/drawing/2014/main" id="{9CE42EAD-46CF-3B36-5725-747F53723E28}"/>
              </a:ext>
            </a:extLst>
          </p:cNvPr>
          <p:cNvCxnSpPr>
            <a:cxnSpLocks/>
          </p:cNvCxnSpPr>
          <p:nvPr/>
        </p:nvCxnSpPr>
        <p:spPr bwMode="auto">
          <a:xfrm flipH="1" flipV="1">
            <a:off x="6642194" y="4005923"/>
            <a:ext cx="4751" cy="815813"/>
          </a:xfrm>
          <a:prstGeom prst="straightConnector1">
            <a:avLst/>
          </a:prstGeom>
          <a:solidFill>
            <a:schemeClr val="accent1"/>
          </a:solidFill>
          <a:ln w="9525" cap="flat" cmpd="sng" algn="ctr">
            <a:solidFill>
              <a:srgbClr val="022170"/>
            </a:solidFill>
            <a:prstDash val="solid"/>
            <a:round/>
            <a:headEnd type="triangle"/>
            <a:tailEnd type="triangle"/>
          </a:ln>
          <a:effectLst/>
        </p:spPr>
      </p:cxnSp>
      <p:sp>
        <p:nvSpPr>
          <p:cNvPr id="8" name="TextBox 7">
            <a:extLst>
              <a:ext uri="{FF2B5EF4-FFF2-40B4-BE49-F238E27FC236}">
                <a16:creationId xmlns:a16="http://schemas.microsoft.com/office/drawing/2014/main" id="{24174CE8-27D2-51C5-64CC-D41BDBCCE1E2}"/>
              </a:ext>
            </a:extLst>
          </p:cNvPr>
          <p:cNvSpPr txBox="1"/>
          <p:nvPr/>
        </p:nvSpPr>
        <p:spPr>
          <a:xfrm rot="16200000">
            <a:off x="6264102" y="4941446"/>
            <a:ext cx="701656" cy="369332"/>
          </a:xfrm>
          <a:prstGeom prst="rect">
            <a:avLst/>
          </a:prstGeom>
          <a:noFill/>
        </p:spPr>
        <p:txBody>
          <a:bodyPr wrap="square" rtlCol="0">
            <a:spAutoFit/>
          </a:bodyPr>
          <a:lstStyle/>
          <a:p>
            <a:r>
              <a:rPr lang="en-US" dirty="0">
                <a:solidFill>
                  <a:srgbClr val="022170"/>
                </a:solidFill>
              </a:rPr>
              <a:t>High</a:t>
            </a:r>
          </a:p>
        </p:txBody>
      </p:sp>
      <p:sp>
        <p:nvSpPr>
          <p:cNvPr id="9" name="TextBox 8">
            <a:extLst>
              <a:ext uri="{FF2B5EF4-FFF2-40B4-BE49-F238E27FC236}">
                <a16:creationId xmlns:a16="http://schemas.microsoft.com/office/drawing/2014/main" id="{1AA27454-4A28-2E31-219D-B8A972D72174}"/>
              </a:ext>
            </a:extLst>
          </p:cNvPr>
          <p:cNvSpPr txBox="1"/>
          <p:nvPr/>
        </p:nvSpPr>
        <p:spPr>
          <a:xfrm rot="16200000">
            <a:off x="6302526" y="3494711"/>
            <a:ext cx="653092" cy="369332"/>
          </a:xfrm>
          <a:prstGeom prst="rect">
            <a:avLst/>
          </a:prstGeom>
          <a:noFill/>
        </p:spPr>
        <p:txBody>
          <a:bodyPr wrap="square" rtlCol="0">
            <a:spAutoFit/>
          </a:bodyPr>
          <a:lstStyle/>
          <a:p>
            <a:r>
              <a:rPr lang="en-US" dirty="0">
                <a:solidFill>
                  <a:srgbClr val="022170"/>
                </a:solidFill>
              </a:rPr>
              <a:t>Low</a:t>
            </a:r>
          </a:p>
        </p:txBody>
      </p:sp>
    </p:spTree>
    <p:extLst>
      <p:ext uri="{BB962C8B-B14F-4D97-AF65-F5344CB8AC3E}">
        <p14:creationId xmlns:p14="http://schemas.microsoft.com/office/powerpoint/2010/main" val="347062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E2964-6FA5-0C74-3028-D3838C8B7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65AB1-8EB8-A706-C9DA-351427ADBD2E}"/>
              </a:ext>
            </a:extLst>
          </p:cNvPr>
          <p:cNvSpPr>
            <a:spLocks noGrp="1"/>
          </p:cNvSpPr>
          <p:nvPr>
            <p:ph type="title"/>
          </p:nvPr>
        </p:nvSpPr>
        <p:spPr>
          <a:xfrm>
            <a:off x="608541" y="368758"/>
            <a:ext cx="10974916" cy="366254"/>
          </a:xfrm>
        </p:spPr>
        <p:txBody>
          <a:bodyPr/>
          <a:lstStyle/>
          <a:p>
            <a:r>
              <a:rPr lang="en-US"/>
              <a:t>Derisking Projects: Tax Credits - ITC</a:t>
            </a:r>
          </a:p>
        </p:txBody>
      </p:sp>
      <p:sp>
        <p:nvSpPr>
          <p:cNvPr id="15" name="Rectangle 14">
            <a:extLst>
              <a:ext uri="{FF2B5EF4-FFF2-40B4-BE49-F238E27FC236}">
                <a16:creationId xmlns:a16="http://schemas.microsoft.com/office/drawing/2014/main" id="{34C0F56E-E7DB-88CB-C9C7-6BEDA2286987}"/>
              </a:ext>
            </a:extLst>
          </p:cNvPr>
          <p:cNvSpPr/>
          <p:nvPr/>
        </p:nvSpPr>
        <p:spPr bwMode="auto">
          <a:xfrm>
            <a:off x="392541" y="5636780"/>
            <a:ext cx="11406918" cy="1014840"/>
          </a:xfrm>
          <a:prstGeom prst="rect">
            <a:avLst/>
          </a:prstGeom>
          <a:solidFill>
            <a:schemeClr val="bg1"/>
          </a:solidFill>
          <a:ln w="19050" cap="flat" cmpd="sng" algn="ctr">
            <a:solidFill>
              <a:srgbClr val="02217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TextBox 15">
            <a:extLst>
              <a:ext uri="{FF2B5EF4-FFF2-40B4-BE49-F238E27FC236}">
                <a16:creationId xmlns:a16="http://schemas.microsoft.com/office/drawing/2014/main" id="{C0973F91-DE25-FDD2-1F11-EBA18DD2DD65}"/>
              </a:ext>
            </a:extLst>
          </p:cNvPr>
          <p:cNvSpPr txBox="1"/>
          <p:nvPr/>
        </p:nvSpPr>
        <p:spPr>
          <a:xfrm>
            <a:off x="392541" y="5682535"/>
            <a:ext cx="11406918" cy="923330"/>
          </a:xfrm>
          <a:prstGeom prst="rect">
            <a:avLst/>
          </a:prstGeom>
          <a:noFill/>
        </p:spPr>
        <p:txBody>
          <a:bodyPr wrap="square" rtlCol="0">
            <a:spAutoFit/>
          </a:bodyPr>
          <a:lstStyle/>
          <a:p>
            <a:pPr algn="ctr"/>
            <a:r>
              <a:rPr lang="en-US">
                <a:solidFill>
                  <a:srgbClr val="022170"/>
                </a:solidFill>
              </a:rPr>
              <a:t>ITCs can be used to </a:t>
            </a:r>
            <a:r>
              <a:rPr lang="en-US" b="1">
                <a:solidFill>
                  <a:srgbClr val="022170"/>
                </a:solidFill>
              </a:rPr>
              <a:t>offset first mover </a:t>
            </a:r>
            <a:r>
              <a:rPr lang="en-US">
                <a:solidFill>
                  <a:srgbClr val="022170"/>
                </a:solidFill>
              </a:rPr>
              <a:t>risk by making the “net cost” lower for projects with cost overruns</a:t>
            </a:r>
          </a:p>
          <a:p>
            <a:pPr algn="ctr"/>
            <a:endParaRPr lang="en-US">
              <a:solidFill>
                <a:srgbClr val="022170"/>
              </a:solidFill>
            </a:endParaRPr>
          </a:p>
          <a:p>
            <a:pPr algn="ctr"/>
            <a:r>
              <a:rPr lang="en-US">
                <a:solidFill>
                  <a:srgbClr val="022170"/>
                </a:solidFill>
              </a:rPr>
              <a:t>States could implement ITCs in addition to the federal ITC – </a:t>
            </a:r>
            <a:r>
              <a:rPr lang="en-US" b="1">
                <a:solidFill>
                  <a:srgbClr val="022170"/>
                </a:solidFill>
              </a:rPr>
              <a:t>ITCs directly address capital cost uncertainty</a:t>
            </a:r>
          </a:p>
        </p:txBody>
      </p:sp>
      <p:cxnSp>
        <p:nvCxnSpPr>
          <p:cNvPr id="20" name="Straight Connector 19">
            <a:extLst>
              <a:ext uri="{FF2B5EF4-FFF2-40B4-BE49-F238E27FC236}">
                <a16:creationId xmlns:a16="http://schemas.microsoft.com/office/drawing/2014/main" id="{7107463B-6EA9-81C3-C525-540F66BDAFC4}"/>
              </a:ext>
            </a:extLst>
          </p:cNvPr>
          <p:cNvCxnSpPr>
            <a:cxnSpLocks/>
          </p:cNvCxnSpPr>
          <p:nvPr/>
        </p:nvCxnSpPr>
        <p:spPr bwMode="auto">
          <a:xfrm>
            <a:off x="986147" y="6106682"/>
            <a:ext cx="10324214" cy="0"/>
          </a:xfrm>
          <a:prstGeom prst="line">
            <a:avLst/>
          </a:prstGeom>
          <a:solidFill>
            <a:schemeClr val="accent1"/>
          </a:solidFill>
          <a:ln w="9525" cap="flat" cmpd="sng" algn="ctr">
            <a:solidFill>
              <a:srgbClr val="022170"/>
            </a:solidFill>
            <a:prstDash val="solid"/>
            <a:round/>
            <a:headEnd type="none" w="med" len="med"/>
            <a:tailEnd type="none" w="med" len="med"/>
          </a:ln>
          <a:effectLst/>
        </p:spPr>
      </p:cxnSp>
      <p:graphicFrame>
        <p:nvGraphicFramePr>
          <p:cNvPr id="9" name="Chart 8">
            <a:extLst>
              <a:ext uri="{FF2B5EF4-FFF2-40B4-BE49-F238E27FC236}">
                <a16:creationId xmlns:a16="http://schemas.microsoft.com/office/drawing/2014/main" id="{550CE1D3-B612-4D02-B331-41E4FAAE9FB1}"/>
              </a:ext>
            </a:extLst>
          </p:cNvPr>
          <p:cNvGraphicFramePr>
            <a:graphicFrameLocks/>
          </p:cNvGraphicFramePr>
          <p:nvPr>
            <p:extLst>
              <p:ext uri="{D42A27DB-BD31-4B8C-83A1-F6EECF244321}">
                <p14:modId xmlns:p14="http://schemas.microsoft.com/office/powerpoint/2010/main" val="404497134"/>
              </p:ext>
            </p:extLst>
          </p:nvPr>
        </p:nvGraphicFramePr>
        <p:xfrm>
          <a:off x="608541" y="947454"/>
          <a:ext cx="11124443" cy="44768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EF356B2-6B96-F218-11C7-AEDA5559220C}"/>
              </a:ext>
            </a:extLst>
          </p:cNvPr>
          <p:cNvSpPr txBox="1"/>
          <p:nvPr/>
        </p:nvSpPr>
        <p:spPr>
          <a:xfrm>
            <a:off x="2690045" y="1708347"/>
            <a:ext cx="1573618" cy="369332"/>
          </a:xfrm>
          <a:prstGeom prst="rect">
            <a:avLst/>
          </a:prstGeom>
          <a:noFill/>
        </p:spPr>
        <p:txBody>
          <a:bodyPr wrap="square" rtlCol="0">
            <a:spAutoFit/>
          </a:bodyPr>
          <a:lstStyle/>
          <a:p>
            <a:r>
              <a:rPr lang="en-US">
                <a:solidFill>
                  <a:srgbClr val="022170"/>
                </a:solidFill>
              </a:rPr>
              <a:t>50% ITC</a:t>
            </a:r>
          </a:p>
        </p:txBody>
      </p:sp>
      <p:sp>
        <p:nvSpPr>
          <p:cNvPr id="11" name="TextBox 10">
            <a:extLst>
              <a:ext uri="{FF2B5EF4-FFF2-40B4-BE49-F238E27FC236}">
                <a16:creationId xmlns:a16="http://schemas.microsoft.com/office/drawing/2014/main" id="{695CBC40-ACE1-85D9-C32F-D862A1592935}"/>
              </a:ext>
            </a:extLst>
          </p:cNvPr>
          <p:cNvSpPr txBox="1"/>
          <p:nvPr/>
        </p:nvSpPr>
        <p:spPr>
          <a:xfrm>
            <a:off x="3671791" y="2502506"/>
            <a:ext cx="1573618" cy="369332"/>
          </a:xfrm>
          <a:prstGeom prst="rect">
            <a:avLst/>
          </a:prstGeom>
          <a:noFill/>
        </p:spPr>
        <p:txBody>
          <a:bodyPr wrap="square" rtlCol="0">
            <a:spAutoFit/>
          </a:bodyPr>
          <a:lstStyle/>
          <a:p>
            <a:r>
              <a:rPr lang="en-US">
                <a:solidFill>
                  <a:srgbClr val="022170"/>
                </a:solidFill>
              </a:rPr>
              <a:t>30% ITC</a:t>
            </a:r>
          </a:p>
        </p:txBody>
      </p:sp>
    </p:spTree>
    <p:extLst>
      <p:ext uri="{BB962C8B-B14F-4D97-AF65-F5344CB8AC3E}">
        <p14:creationId xmlns:p14="http://schemas.microsoft.com/office/powerpoint/2010/main" val="74145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86D7F-6EE2-4A9E-0398-B393964BE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61878-A506-DF4B-63C7-FCD6ECD796A6}"/>
              </a:ext>
            </a:extLst>
          </p:cNvPr>
          <p:cNvSpPr>
            <a:spLocks noGrp="1"/>
          </p:cNvSpPr>
          <p:nvPr>
            <p:ph type="title"/>
          </p:nvPr>
        </p:nvSpPr>
        <p:spPr>
          <a:xfrm>
            <a:off x="608541" y="368758"/>
            <a:ext cx="10974916" cy="366254"/>
          </a:xfrm>
        </p:spPr>
        <p:txBody>
          <a:bodyPr/>
          <a:lstStyle/>
          <a:p>
            <a:r>
              <a:rPr lang="en-US"/>
              <a:t>Derisking Projects: Facilitating Consortiums</a:t>
            </a:r>
          </a:p>
        </p:txBody>
      </p:sp>
      <p:graphicFrame>
        <p:nvGraphicFramePr>
          <p:cNvPr id="12" name="Content Placeholder 11">
            <a:extLst>
              <a:ext uri="{FF2B5EF4-FFF2-40B4-BE49-F238E27FC236}">
                <a16:creationId xmlns:a16="http://schemas.microsoft.com/office/drawing/2014/main" id="{49E5350C-8EFA-4F92-AD29-AB4CB47C092B}"/>
              </a:ext>
            </a:extLst>
          </p:cNvPr>
          <p:cNvGraphicFramePr>
            <a:graphicFrameLocks noGrp="1"/>
          </p:cNvGraphicFramePr>
          <p:nvPr>
            <p:ph idx="1"/>
          </p:nvPr>
        </p:nvGraphicFramePr>
        <p:xfrm>
          <a:off x="0" y="950027"/>
          <a:ext cx="12191999" cy="452437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1EA23D26-FD92-B602-BC28-30CFB68CE7E0}"/>
              </a:ext>
            </a:extLst>
          </p:cNvPr>
          <p:cNvSpPr txBox="1"/>
          <p:nvPr/>
        </p:nvSpPr>
        <p:spPr>
          <a:xfrm>
            <a:off x="7155711" y="2904437"/>
            <a:ext cx="2870791" cy="523220"/>
          </a:xfrm>
          <a:prstGeom prst="rect">
            <a:avLst/>
          </a:prstGeom>
          <a:noFill/>
        </p:spPr>
        <p:txBody>
          <a:bodyPr wrap="square" rtlCol="0">
            <a:spAutoFit/>
          </a:bodyPr>
          <a:lstStyle/>
          <a:p>
            <a:pPr algn="r"/>
            <a:r>
              <a:rPr lang="en-US" sz="1400" b="1">
                <a:solidFill>
                  <a:srgbClr val="022170"/>
                </a:solidFill>
              </a:rPr>
              <a:t>Consortium Orderbook Average</a:t>
            </a:r>
            <a:r>
              <a:rPr lang="en-US" sz="1400">
                <a:solidFill>
                  <a:srgbClr val="022170"/>
                </a:solidFill>
              </a:rPr>
              <a:t> =</a:t>
            </a:r>
          </a:p>
        </p:txBody>
      </p:sp>
      <p:sp>
        <p:nvSpPr>
          <p:cNvPr id="15" name="Rectangle 14">
            <a:extLst>
              <a:ext uri="{FF2B5EF4-FFF2-40B4-BE49-F238E27FC236}">
                <a16:creationId xmlns:a16="http://schemas.microsoft.com/office/drawing/2014/main" id="{08D7AF50-38B8-DF93-A186-1EDF5FA4422D}"/>
              </a:ext>
            </a:extLst>
          </p:cNvPr>
          <p:cNvSpPr/>
          <p:nvPr/>
        </p:nvSpPr>
        <p:spPr bwMode="auto">
          <a:xfrm>
            <a:off x="459013" y="5590656"/>
            <a:ext cx="11273971" cy="1014840"/>
          </a:xfrm>
          <a:prstGeom prst="rect">
            <a:avLst/>
          </a:prstGeom>
          <a:solidFill>
            <a:schemeClr val="bg1"/>
          </a:solidFill>
          <a:ln w="19050" cap="flat" cmpd="sng" algn="ctr">
            <a:solidFill>
              <a:srgbClr val="02217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TextBox 15">
            <a:extLst>
              <a:ext uri="{FF2B5EF4-FFF2-40B4-BE49-F238E27FC236}">
                <a16:creationId xmlns:a16="http://schemas.microsoft.com/office/drawing/2014/main" id="{1118AE99-4E2C-6EA9-F988-2F322A97E110}"/>
              </a:ext>
            </a:extLst>
          </p:cNvPr>
          <p:cNvSpPr txBox="1"/>
          <p:nvPr/>
        </p:nvSpPr>
        <p:spPr>
          <a:xfrm>
            <a:off x="459013" y="5636411"/>
            <a:ext cx="11273971" cy="923330"/>
          </a:xfrm>
          <a:prstGeom prst="rect">
            <a:avLst/>
          </a:prstGeom>
          <a:noFill/>
        </p:spPr>
        <p:txBody>
          <a:bodyPr wrap="square" rtlCol="0">
            <a:spAutoFit/>
          </a:bodyPr>
          <a:lstStyle/>
          <a:p>
            <a:pPr algn="ctr"/>
            <a:r>
              <a:rPr lang="en-US">
                <a:solidFill>
                  <a:srgbClr val="022170"/>
                </a:solidFill>
              </a:rPr>
              <a:t>When plants are financed and built one at a time, firms are </a:t>
            </a:r>
            <a:r>
              <a:rPr lang="en-US" b="1">
                <a:solidFill>
                  <a:srgbClr val="022170"/>
                </a:solidFill>
              </a:rPr>
              <a:t>disincentivized to be first movers</a:t>
            </a:r>
          </a:p>
          <a:p>
            <a:pPr algn="ctr"/>
            <a:endParaRPr lang="en-US">
              <a:solidFill>
                <a:srgbClr val="022170"/>
              </a:solidFill>
            </a:endParaRPr>
          </a:p>
          <a:p>
            <a:pPr algn="ctr"/>
            <a:r>
              <a:rPr lang="en-US">
                <a:solidFill>
                  <a:srgbClr val="022170"/>
                </a:solidFill>
              </a:rPr>
              <a:t>Consortiums </a:t>
            </a:r>
            <a:r>
              <a:rPr lang="en-US" b="1">
                <a:solidFill>
                  <a:srgbClr val="022170"/>
                </a:solidFill>
              </a:rPr>
              <a:t>spread risk </a:t>
            </a:r>
            <a:r>
              <a:rPr lang="en-US">
                <a:solidFill>
                  <a:srgbClr val="022170"/>
                </a:solidFill>
              </a:rPr>
              <a:t>across multiple builds and enables consortiums to </a:t>
            </a:r>
            <a:r>
              <a:rPr lang="en-US" b="1">
                <a:solidFill>
                  <a:srgbClr val="022170"/>
                </a:solidFill>
              </a:rPr>
              <a:t>share the benefits of learning</a:t>
            </a:r>
          </a:p>
        </p:txBody>
      </p:sp>
      <p:cxnSp>
        <p:nvCxnSpPr>
          <p:cNvPr id="20" name="Straight Connector 19">
            <a:extLst>
              <a:ext uri="{FF2B5EF4-FFF2-40B4-BE49-F238E27FC236}">
                <a16:creationId xmlns:a16="http://schemas.microsoft.com/office/drawing/2014/main" id="{614A445B-A291-4F52-E356-B8390FC4BDFD}"/>
              </a:ext>
            </a:extLst>
          </p:cNvPr>
          <p:cNvCxnSpPr>
            <a:cxnSpLocks/>
          </p:cNvCxnSpPr>
          <p:nvPr/>
        </p:nvCxnSpPr>
        <p:spPr bwMode="auto">
          <a:xfrm>
            <a:off x="829340" y="6060558"/>
            <a:ext cx="10547497" cy="0"/>
          </a:xfrm>
          <a:prstGeom prst="line">
            <a:avLst/>
          </a:prstGeom>
          <a:solidFill>
            <a:schemeClr val="accent1"/>
          </a:solidFill>
          <a:ln w="9525" cap="flat" cmpd="sng" algn="ctr">
            <a:solidFill>
              <a:srgbClr val="022170"/>
            </a:solidFill>
            <a:prstDash val="solid"/>
            <a:round/>
            <a:headEnd type="none" w="med" len="med"/>
            <a:tailEnd type="none" w="med" len="med"/>
          </a:ln>
          <a:effectLst/>
        </p:spPr>
      </p:cxnSp>
    </p:spTree>
    <p:extLst>
      <p:ext uri="{BB962C8B-B14F-4D97-AF65-F5344CB8AC3E}">
        <p14:creationId xmlns:p14="http://schemas.microsoft.com/office/powerpoint/2010/main" val="266907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DD86B-024D-6169-3515-51232E964E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3CA7F-D390-A028-723D-56D3A6EBB565}"/>
              </a:ext>
            </a:extLst>
          </p:cNvPr>
          <p:cNvSpPr>
            <a:spLocks noGrp="1"/>
          </p:cNvSpPr>
          <p:nvPr>
            <p:ph type="title"/>
          </p:nvPr>
        </p:nvSpPr>
        <p:spPr>
          <a:xfrm>
            <a:off x="608541" y="368758"/>
            <a:ext cx="10974916" cy="366254"/>
          </a:xfrm>
        </p:spPr>
        <p:txBody>
          <a:bodyPr/>
          <a:lstStyle/>
          <a:p>
            <a:r>
              <a:rPr lang="en-US" dirty="0"/>
              <a:t>Derisking Projects: Early Revenue Capture</a:t>
            </a:r>
          </a:p>
        </p:txBody>
      </p:sp>
      <p:sp>
        <p:nvSpPr>
          <p:cNvPr id="15" name="Rectangle 14">
            <a:extLst>
              <a:ext uri="{FF2B5EF4-FFF2-40B4-BE49-F238E27FC236}">
                <a16:creationId xmlns:a16="http://schemas.microsoft.com/office/drawing/2014/main" id="{B7037E56-0FEF-71D7-C163-26E69E00318A}"/>
              </a:ext>
            </a:extLst>
          </p:cNvPr>
          <p:cNvSpPr/>
          <p:nvPr/>
        </p:nvSpPr>
        <p:spPr bwMode="auto">
          <a:xfrm>
            <a:off x="459013" y="5989297"/>
            <a:ext cx="11273971" cy="532643"/>
          </a:xfrm>
          <a:prstGeom prst="rect">
            <a:avLst/>
          </a:prstGeom>
          <a:solidFill>
            <a:schemeClr val="bg1"/>
          </a:solidFill>
          <a:ln w="19050" cap="flat" cmpd="sng" algn="ctr">
            <a:solidFill>
              <a:srgbClr val="02217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22170"/>
                </a:solidFill>
                <a:effectLst/>
                <a:latin typeface="Times New Roman" pitchFamily="18" charset="0"/>
              </a:rPr>
              <a:t>By claiming the ITC throughout construction, the </a:t>
            </a:r>
            <a:r>
              <a:rPr kumimoji="0" lang="en-US" sz="2400" b="1" i="0" u="none" strike="noStrike" cap="none" normalizeH="0" baseline="0" dirty="0">
                <a:ln>
                  <a:noFill/>
                </a:ln>
                <a:solidFill>
                  <a:srgbClr val="022170"/>
                </a:solidFill>
                <a:effectLst/>
                <a:latin typeface="Times New Roman" pitchFamily="18" charset="0"/>
              </a:rPr>
              <a:t>value to the firm increases by 34%</a:t>
            </a:r>
          </a:p>
        </p:txBody>
      </p:sp>
      <p:cxnSp>
        <p:nvCxnSpPr>
          <p:cNvPr id="20" name="Straight Connector 19">
            <a:extLst>
              <a:ext uri="{FF2B5EF4-FFF2-40B4-BE49-F238E27FC236}">
                <a16:creationId xmlns:a16="http://schemas.microsoft.com/office/drawing/2014/main" id="{0BD3100C-4BDA-7B5B-13B3-FAD9744CE275}"/>
              </a:ext>
            </a:extLst>
          </p:cNvPr>
          <p:cNvCxnSpPr>
            <a:cxnSpLocks/>
          </p:cNvCxnSpPr>
          <p:nvPr/>
        </p:nvCxnSpPr>
        <p:spPr bwMode="auto">
          <a:xfrm>
            <a:off x="678757" y="7540858"/>
            <a:ext cx="10547497" cy="0"/>
          </a:xfrm>
          <a:prstGeom prst="line">
            <a:avLst/>
          </a:prstGeom>
          <a:solidFill>
            <a:schemeClr val="accent1"/>
          </a:solidFill>
          <a:ln w="9525" cap="flat" cmpd="sng" algn="ctr">
            <a:solidFill>
              <a:srgbClr val="022170"/>
            </a:solidFill>
            <a:prstDash val="solid"/>
            <a:round/>
            <a:headEnd type="none" w="med" len="med"/>
            <a:tailEnd type="none" w="med" len="med"/>
          </a:ln>
          <a:effectLst/>
        </p:spPr>
      </p:cxnSp>
      <p:graphicFrame>
        <p:nvGraphicFramePr>
          <p:cNvPr id="6" name="Content Placeholder 5">
            <a:extLst>
              <a:ext uri="{FF2B5EF4-FFF2-40B4-BE49-F238E27FC236}">
                <a16:creationId xmlns:a16="http://schemas.microsoft.com/office/drawing/2014/main" id="{DD210A18-AC7C-46EB-A365-0E0440731806}"/>
              </a:ext>
            </a:extLst>
          </p:cNvPr>
          <p:cNvGraphicFramePr>
            <a:graphicFrameLocks noGrp="1"/>
          </p:cNvGraphicFramePr>
          <p:nvPr>
            <p:ph idx="1"/>
            <p:extLst>
              <p:ext uri="{D42A27DB-BD31-4B8C-83A1-F6EECF244321}">
                <p14:modId xmlns:p14="http://schemas.microsoft.com/office/powerpoint/2010/main" val="2086667816"/>
              </p:ext>
            </p:extLst>
          </p:nvPr>
        </p:nvGraphicFramePr>
        <p:xfrm>
          <a:off x="0" y="886234"/>
          <a:ext cx="6064101" cy="48978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ABB604E-8D49-402D-BC8A-12B1F3616C87}"/>
              </a:ext>
            </a:extLst>
          </p:cNvPr>
          <p:cNvGraphicFramePr>
            <a:graphicFrameLocks/>
          </p:cNvGraphicFramePr>
          <p:nvPr>
            <p:extLst>
              <p:ext uri="{D42A27DB-BD31-4B8C-83A1-F6EECF244321}">
                <p14:modId xmlns:p14="http://schemas.microsoft.com/office/powerpoint/2010/main" val="901267708"/>
              </p:ext>
            </p:extLst>
          </p:nvPr>
        </p:nvGraphicFramePr>
        <p:xfrm>
          <a:off x="5984404" y="886233"/>
          <a:ext cx="6207596" cy="4897877"/>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a:extLst>
              <a:ext uri="{FF2B5EF4-FFF2-40B4-BE49-F238E27FC236}">
                <a16:creationId xmlns:a16="http://schemas.microsoft.com/office/drawing/2014/main" id="{BF589474-1C68-4A83-DFE6-048FF21E6142}"/>
              </a:ext>
            </a:extLst>
          </p:cNvPr>
          <p:cNvCxnSpPr>
            <a:cxnSpLocks/>
          </p:cNvCxnSpPr>
          <p:nvPr/>
        </p:nvCxnSpPr>
        <p:spPr bwMode="auto">
          <a:xfrm flipV="1">
            <a:off x="6016303" y="1073888"/>
            <a:ext cx="0" cy="44125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20797E04-3D61-6025-C2B1-4C94CCD4D619}"/>
              </a:ext>
            </a:extLst>
          </p:cNvPr>
          <p:cNvSpPr txBox="1"/>
          <p:nvPr/>
        </p:nvSpPr>
        <p:spPr>
          <a:xfrm>
            <a:off x="1520456" y="1447391"/>
            <a:ext cx="4416151" cy="369332"/>
          </a:xfrm>
          <a:prstGeom prst="rect">
            <a:avLst/>
          </a:prstGeom>
          <a:noFill/>
        </p:spPr>
        <p:txBody>
          <a:bodyPr wrap="square" rtlCol="0">
            <a:spAutoFit/>
          </a:bodyPr>
          <a:lstStyle/>
          <a:p>
            <a:pPr algn="r"/>
            <a:r>
              <a:rPr lang="en-US" dirty="0">
                <a:solidFill>
                  <a:srgbClr val="022170"/>
                </a:solidFill>
              </a:rPr>
              <a:t>Net Present Value of ITC: </a:t>
            </a:r>
            <a:r>
              <a:rPr lang="en-US" u="sng" dirty="0">
                <a:solidFill>
                  <a:srgbClr val="022170"/>
                </a:solidFill>
              </a:rPr>
              <a:t>$3,105 Million</a:t>
            </a:r>
          </a:p>
        </p:txBody>
      </p:sp>
      <p:sp>
        <p:nvSpPr>
          <p:cNvPr id="14" name="TextBox 13">
            <a:extLst>
              <a:ext uri="{FF2B5EF4-FFF2-40B4-BE49-F238E27FC236}">
                <a16:creationId xmlns:a16="http://schemas.microsoft.com/office/drawing/2014/main" id="{6C81DC0C-068C-4FC6-ED07-5A7D35A8587E}"/>
              </a:ext>
            </a:extLst>
          </p:cNvPr>
          <p:cNvSpPr txBox="1"/>
          <p:nvPr/>
        </p:nvSpPr>
        <p:spPr>
          <a:xfrm>
            <a:off x="7176977" y="1447391"/>
            <a:ext cx="4855630" cy="369332"/>
          </a:xfrm>
          <a:prstGeom prst="rect">
            <a:avLst/>
          </a:prstGeom>
          <a:noFill/>
        </p:spPr>
        <p:txBody>
          <a:bodyPr wrap="square" rtlCol="0">
            <a:spAutoFit/>
          </a:bodyPr>
          <a:lstStyle/>
          <a:p>
            <a:pPr algn="r"/>
            <a:r>
              <a:rPr lang="en-US" dirty="0">
                <a:solidFill>
                  <a:srgbClr val="022170"/>
                </a:solidFill>
              </a:rPr>
              <a:t>Net Present Value of ITC: </a:t>
            </a:r>
            <a:r>
              <a:rPr lang="en-US" u="sng" dirty="0">
                <a:solidFill>
                  <a:srgbClr val="022170"/>
                </a:solidFill>
              </a:rPr>
              <a:t>$4,155 Million</a:t>
            </a:r>
          </a:p>
        </p:txBody>
      </p:sp>
    </p:spTree>
    <p:extLst>
      <p:ext uri="{BB962C8B-B14F-4D97-AF65-F5344CB8AC3E}">
        <p14:creationId xmlns:p14="http://schemas.microsoft.com/office/powerpoint/2010/main" val="208557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00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A0D1-BE77-FFCF-C40E-6A8375EB8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69AF9-B71E-0C18-1C30-1F0DA16DAC7D}"/>
              </a:ext>
            </a:extLst>
          </p:cNvPr>
          <p:cNvSpPr>
            <a:spLocks noGrp="1"/>
          </p:cNvSpPr>
          <p:nvPr>
            <p:ph type="title"/>
          </p:nvPr>
        </p:nvSpPr>
        <p:spPr>
          <a:xfrm>
            <a:off x="607485" y="1004888"/>
            <a:ext cx="10974916" cy="377026"/>
          </a:xfrm>
        </p:spPr>
        <p:txBody>
          <a:bodyPr/>
          <a:lstStyle/>
          <a:p>
            <a:r>
              <a:rPr lang="en-US" dirty="0"/>
              <a:t>Coal to Nuclear Stakeholder Guidebook</a:t>
            </a:r>
          </a:p>
        </p:txBody>
      </p:sp>
      <p:sp>
        <p:nvSpPr>
          <p:cNvPr id="3" name="Content Placeholder 2">
            <a:extLst>
              <a:ext uri="{FF2B5EF4-FFF2-40B4-BE49-F238E27FC236}">
                <a16:creationId xmlns:a16="http://schemas.microsoft.com/office/drawing/2014/main" id="{2056800E-AAA5-58A0-52D6-76B7FBF60FD5}"/>
              </a:ext>
            </a:extLst>
          </p:cNvPr>
          <p:cNvSpPr>
            <a:spLocks noGrp="1"/>
          </p:cNvSpPr>
          <p:nvPr>
            <p:ph idx="1"/>
          </p:nvPr>
        </p:nvSpPr>
        <p:spPr>
          <a:xfrm>
            <a:off x="608013" y="1598613"/>
            <a:ext cx="6895873" cy="3695281"/>
          </a:xfrm>
        </p:spPr>
        <p:txBody>
          <a:bodyPr/>
          <a:lstStyle/>
          <a:p>
            <a:r>
              <a:rPr lang="en-US" dirty="0"/>
              <a:t>Published in 2024</a:t>
            </a:r>
          </a:p>
          <a:p>
            <a:endParaRPr lang="en-US" dirty="0"/>
          </a:p>
          <a:p>
            <a:r>
              <a:rPr lang="en-US" dirty="0"/>
              <a:t>Utilized </a:t>
            </a:r>
            <a:r>
              <a:rPr lang="en-US" dirty="0" err="1"/>
              <a:t>Terrapower</a:t>
            </a:r>
            <a:r>
              <a:rPr lang="en-US" dirty="0"/>
              <a:t> and </a:t>
            </a:r>
            <a:r>
              <a:rPr lang="en-US" dirty="0" err="1"/>
              <a:t>Nuscale</a:t>
            </a:r>
            <a:r>
              <a:rPr lang="en-US" dirty="0"/>
              <a:t> employment projections from 2021/2022 timeframe for nuclear power plants and Hitachi Velocity Suite employment projections from coal plans </a:t>
            </a:r>
          </a:p>
          <a:p>
            <a:endParaRPr lang="en-US" dirty="0"/>
          </a:p>
          <a:p>
            <a:r>
              <a:rPr lang="en-US" dirty="0"/>
              <a:t>Considered 300 possible scenarios of adding nuclear to an existing brownfield site based on varying population (&lt;20,000 – 200,000+) and plant capacity sizes (100 MWe – 900 Mwe)</a:t>
            </a:r>
          </a:p>
        </p:txBody>
      </p:sp>
      <p:pic>
        <p:nvPicPr>
          <p:cNvPr id="12" name="Picture 11">
            <a:extLst>
              <a:ext uri="{FF2B5EF4-FFF2-40B4-BE49-F238E27FC236}">
                <a16:creationId xmlns:a16="http://schemas.microsoft.com/office/drawing/2014/main" id="{A7A3C3CF-661B-D992-D11F-D9200F0E692C}"/>
              </a:ext>
            </a:extLst>
          </p:cNvPr>
          <p:cNvPicPr>
            <a:picLocks noChangeAspect="1"/>
          </p:cNvPicPr>
          <p:nvPr/>
        </p:nvPicPr>
        <p:blipFill>
          <a:blip r:embed="rId3"/>
          <a:stretch>
            <a:fillRect/>
          </a:stretch>
        </p:blipFill>
        <p:spPr>
          <a:xfrm>
            <a:off x="7706427" y="1598613"/>
            <a:ext cx="4199637" cy="4873485"/>
          </a:xfrm>
          <a:prstGeom prst="rect">
            <a:avLst/>
          </a:prstGeom>
          <a:effectLst>
            <a:softEdge rad="12700"/>
          </a:effectLst>
          <a:scene3d>
            <a:camera prst="orthographicFront"/>
            <a:lightRig rig="threePt" dir="t"/>
          </a:scene3d>
          <a:sp3d prstMaterial="matte">
            <a:bevelT w="139700"/>
            <a:bevelB w="82550"/>
          </a:sp3d>
        </p:spPr>
      </p:pic>
    </p:spTree>
    <p:extLst>
      <p:ext uri="{BB962C8B-B14F-4D97-AF65-F5344CB8AC3E}">
        <p14:creationId xmlns:p14="http://schemas.microsoft.com/office/powerpoint/2010/main" val="124824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8DFB-9F17-49CB-D763-1CFB07772057}"/>
              </a:ext>
            </a:extLst>
          </p:cNvPr>
          <p:cNvSpPr>
            <a:spLocks noGrp="1"/>
          </p:cNvSpPr>
          <p:nvPr>
            <p:ph type="title"/>
          </p:nvPr>
        </p:nvSpPr>
        <p:spPr>
          <a:xfrm>
            <a:off x="607485" y="1004888"/>
            <a:ext cx="10974916" cy="377026"/>
          </a:xfrm>
        </p:spPr>
        <p:txBody>
          <a:bodyPr/>
          <a:lstStyle/>
          <a:p>
            <a:r>
              <a:rPr lang="en-US"/>
              <a:t>Overlap in job types and education levels</a:t>
            </a:r>
          </a:p>
        </p:txBody>
      </p:sp>
      <p:sp>
        <p:nvSpPr>
          <p:cNvPr id="3" name="Content Placeholder 2">
            <a:extLst>
              <a:ext uri="{FF2B5EF4-FFF2-40B4-BE49-F238E27FC236}">
                <a16:creationId xmlns:a16="http://schemas.microsoft.com/office/drawing/2014/main" id="{6F7C9795-0C3A-A76F-294A-8FE880CBE31B}"/>
              </a:ext>
            </a:extLst>
          </p:cNvPr>
          <p:cNvSpPr>
            <a:spLocks noGrp="1"/>
          </p:cNvSpPr>
          <p:nvPr>
            <p:ph idx="1"/>
          </p:nvPr>
        </p:nvSpPr>
        <p:spPr>
          <a:xfrm>
            <a:off x="608013" y="1598614"/>
            <a:ext cx="11337244" cy="1471158"/>
          </a:xfrm>
        </p:spPr>
        <p:txBody>
          <a:bodyPr/>
          <a:lstStyle/>
          <a:p>
            <a:r>
              <a:rPr lang="en-US"/>
              <a:t>Compared occupation codes shows the similarity in roles from each power plant type. </a:t>
            </a:r>
          </a:p>
          <a:p>
            <a:r>
              <a:rPr lang="en-US"/>
              <a:t>Many occupations at a coal power plant have the educational background to work at the nuclear power plant. </a:t>
            </a:r>
          </a:p>
          <a:p>
            <a:r>
              <a:rPr lang="en-US"/>
              <a:t>Analysis does not account for nuclear, industry-specific training. </a:t>
            </a:r>
          </a:p>
        </p:txBody>
      </p:sp>
      <p:sp>
        <p:nvSpPr>
          <p:cNvPr id="8" name="Content Placeholder 2">
            <a:extLst>
              <a:ext uri="{FF2B5EF4-FFF2-40B4-BE49-F238E27FC236}">
                <a16:creationId xmlns:a16="http://schemas.microsoft.com/office/drawing/2014/main" id="{B81C4537-753D-B340-C6FB-EF3B8CDFD5F9}"/>
              </a:ext>
            </a:extLst>
          </p:cNvPr>
          <p:cNvSpPr txBox="1">
            <a:spLocks/>
          </p:cNvSpPr>
          <p:nvPr/>
        </p:nvSpPr>
        <p:spPr bwMode="auto">
          <a:xfrm>
            <a:off x="7689933" y="3220078"/>
            <a:ext cx="2532742" cy="255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30188" indent="-230188" algn="l" rtl="0" eaLnBrk="1" fontAlgn="base" hangingPunct="1">
              <a:lnSpc>
                <a:spcPct val="85000"/>
              </a:lnSpc>
              <a:spcBef>
                <a:spcPct val="40000"/>
              </a:spcBef>
              <a:spcAft>
                <a:spcPct val="0"/>
              </a:spcAft>
              <a:buClr>
                <a:schemeClr val="tx1"/>
              </a:buClr>
              <a:buFont typeface="Arial" panose="020B0604020202020204" pitchFamily="34" charset="0"/>
              <a:buChar char="•"/>
              <a:defRPr sz="2000">
                <a:solidFill>
                  <a:srgbClr val="808285"/>
                </a:solidFill>
                <a:latin typeface="+mn-lt"/>
                <a:ea typeface="ＭＳ Ｐゴシック" charset="0"/>
                <a:cs typeface="+mn-cs"/>
              </a:defRPr>
            </a:lvl1pPr>
            <a:lvl2pPr marL="501333" indent="-227013" algn="l" rtl="0" eaLnBrk="1" fontAlgn="base" hangingPunct="1">
              <a:lnSpc>
                <a:spcPct val="85000"/>
              </a:lnSpc>
              <a:spcBef>
                <a:spcPct val="20000"/>
              </a:spcBef>
              <a:spcAft>
                <a:spcPct val="0"/>
              </a:spcAft>
              <a:buClr>
                <a:schemeClr val="tx1"/>
              </a:buClr>
              <a:buFont typeface="Arial" panose="020B0604020202020204" pitchFamily="34" charset="0"/>
              <a:buChar char="•"/>
              <a:defRPr sz="2000">
                <a:solidFill>
                  <a:srgbClr val="808285"/>
                </a:solidFill>
                <a:latin typeface="+mn-lt"/>
                <a:ea typeface="ＭＳ Ｐゴシック" charset="0"/>
              </a:defRPr>
            </a:lvl2pPr>
            <a:lvl3pPr marL="960120" indent="-228600" algn="l" rtl="0" eaLnBrk="1" fontAlgn="base" hangingPunct="1">
              <a:lnSpc>
                <a:spcPct val="85000"/>
              </a:lnSpc>
              <a:spcBef>
                <a:spcPct val="20000"/>
              </a:spcBef>
              <a:spcAft>
                <a:spcPct val="0"/>
              </a:spcAft>
              <a:buClr>
                <a:schemeClr val="tx1"/>
              </a:buClr>
              <a:buFont typeface="Arial" panose="020B0604020202020204" pitchFamily="34" charset="0"/>
              <a:buChar char="•"/>
              <a:defRPr sz="2000">
                <a:solidFill>
                  <a:srgbClr val="808285"/>
                </a:solidFill>
                <a:latin typeface="+mn-lt"/>
                <a:ea typeface="ＭＳ Ｐゴシック" charset="0"/>
              </a:defRPr>
            </a:lvl3pPr>
            <a:lvl4pPr marL="1417320" indent="-228600" algn="l" rtl="0" eaLnBrk="1" fontAlgn="base" hangingPunct="1">
              <a:lnSpc>
                <a:spcPct val="85000"/>
              </a:lnSpc>
              <a:spcBef>
                <a:spcPct val="20000"/>
              </a:spcBef>
              <a:spcAft>
                <a:spcPct val="0"/>
              </a:spcAft>
              <a:buClr>
                <a:schemeClr val="tx1"/>
              </a:buClr>
              <a:buFont typeface="Arial" panose="020B0604020202020204" pitchFamily="34" charset="0"/>
              <a:buChar char="•"/>
              <a:defRPr sz="2000">
                <a:solidFill>
                  <a:srgbClr val="808285"/>
                </a:solidFill>
                <a:latin typeface="+mn-lt"/>
                <a:ea typeface="ＭＳ Ｐゴシック" charset="0"/>
              </a:defRPr>
            </a:lvl4pPr>
            <a:lvl5pPr marL="1874520" indent="-228600" algn="l" rtl="0" eaLnBrk="1" fontAlgn="base" hangingPunct="1">
              <a:lnSpc>
                <a:spcPct val="85000"/>
              </a:lnSpc>
              <a:spcBef>
                <a:spcPct val="20000"/>
              </a:spcBef>
              <a:spcAft>
                <a:spcPct val="0"/>
              </a:spcAft>
              <a:buClr>
                <a:schemeClr val="tx1"/>
              </a:buClr>
              <a:buFont typeface="Arial" panose="020B0604020202020204" pitchFamily="34" charset="0"/>
              <a:buChar char="•"/>
              <a:defRPr sz="2000">
                <a:solidFill>
                  <a:srgbClr val="808285"/>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a:lstStyle>
          <a:p>
            <a:pPr marL="0" marR="0" lvl="0" indent="0" algn="l" defTabSz="914400" rtl="0" eaLnBrk="1" fontAlgn="base" latinLnBrk="0" hangingPunct="1">
              <a:lnSpc>
                <a:spcPct val="85000"/>
              </a:lnSpc>
              <a:spcBef>
                <a:spcPct val="40000"/>
              </a:spcBef>
              <a:spcAft>
                <a:spcPct val="0"/>
              </a:spcAft>
              <a:buClr>
                <a:srgbClr val="032477"/>
              </a:buClr>
              <a:buSzTx/>
              <a:buFont typeface="Arial" panose="020B0604020202020204" pitchFamily="34" charset="0"/>
              <a:buNone/>
              <a:tabLst/>
              <a:defRPr/>
            </a:pPr>
            <a:r>
              <a:rPr kumimoji="0" lang="en-US" sz="3600" b="1" i="1" u="none" strike="noStrike" kern="0" cap="none" spc="0" normalizeH="0" baseline="0" noProof="0">
                <a:ln>
                  <a:noFill/>
                </a:ln>
                <a:solidFill>
                  <a:srgbClr val="032477"/>
                </a:solidFill>
                <a:effectLst/>
                <a:uLnTx/>
                <a:uFillTx/>
                <a:latin typeface="Arial"/>
                <a:ea typeface="ＭＳ Ｐゴシック" charset="0"/>
                <a:cs typeface="+mn-cs"/>
              </a:rPr>
              <a:t>45%</a:t>
            </a:r>
            <a:br>
              <a:rPr kumimoji="0" lang="en-US" sz="2000" b="1" i="1" u="none" strike="noStrike" kern="0" cap="none" spc="0" normalizeH="0" baseline="0" noProof="0">
                <a:ln>
                  <a:noFill/>
                </a:ln>
                <a:solidFill>
                  <a:srgbClr val="032477"/>
                </a:solidFill>
                <a:effectLst/>
                <a:uLnTx/>
                <a:uFillTx/>
                <a:latin typeface="Arial"/>
                <a:ea typeface="ＭＳ Ｐゴシック" charset="0"/>
                <a:cs typeface="+mn-cs"/>
              </a:rPr>
            </a:br>
            <a:r>
              <a:rPr kumimoji="0" lang="en-US" sz="1600" b="1" i="1" u="none" strike="noStrike" kern="0" cap="none" spc="0" normalizeH="0" baseline="0" noProof="0">
                <a:ln>
                  <a:noFill/>
                </a:ln>
                <a:solidFill>
                  <a:srgbClr val="032477"/>
                </a:solidFill>
                <a:effectLst/>
                <a:uLnTx/>
                <a:uFillTx/>
                <a:latin typeface="Arial"/>
                <a:ea typeface="ＭＳ Ｐゴシック" charset="0"/>
                <a:cs typeface="+mn-cs"/>
              </a:rPr>
              <a:t>of</a:t>
            </a:r>
            <a:r>
              <a:rPr kumimoji="0" lang="en-US" sz="2000" b="1" i="1" u="none" strike="noStrike" kern="0" cap="none" spc="0" normalizeH="0" baseline="0" noProof="0">
                <a:ln>
                  <a:noFill/>
                </a:ln>
                <a:solidFill>
                  <a:srgbClr val="032477"/>
                </a:solidFill>
                <a:effectLst/>
                <a:uLnTx/>
                <a:uFillTx/>
                <a:latin typeface="Arial"/>
                <a:ea typeface="ＭＳ Ｐゴシック" charset="0"/>
                <a:cs typeface="+mn-cs"/>
              </a:rPr>
              <a:t> </a:t>
            </a:r>
            <a:r>
              <a:rPr kumimoji="0" lang="en-US" sz="1600" b="1" i="1" u="none" strike="noStrike" kern="0" cap="none" spc="0" normalizeH="0" baseline="0" noProof="0">
                <a:ln>
                  <a:noFill/>
                </a:ln>
                <a:solidFill>
                  <a:srgbClr val="032477"/>
                </a:solidFill>
                <a:effectLst/>
                <a:uLnTx/>
                <a:uFillTx/>
                <a:latin typeface="Arial"/>
                <a:ea typeface="ＭＳ Ｐゴシック" charset="0"/>
                <a:cs typeface="+mn-cs"/>
              </a:rPr>
              <a:t>added nuclear jobs share identical occupation codes with a coal plant </a:t>
            </a:r>
          </a:p>
          <a:p>
            <a:pPr marL="0" marR="0" lvl="0" indent="0" algn="l" defTabSz="914400" rtl="0" eaLnBrk="1" fontAlgn="base" latinLnBrk="0" hangingPunct="1">
              <a:lnSpc>
                <a:spcPct val="85000"/>
              </a:lnSpc>
              <a:spcBef>
                <a:spcPct val="40000"/>
              </a:spcBef>
              <a:spcAft>
                <a:spcPct val="0"/>
              </a:spcAft>
              <a:buClr>
                <a:srgbClr val="032477"/>
              </a:buClr>
              <a:buSzTx/>
              <a:buFont typeface="Arial" panose="020B0604020202020204" pitchFamily="34" charset="0"/>
              <a:buNone/>
              <a:tabLst/>
              <a:defRPr/>
            </a:pPr>
            <a:endParaRPr kumimoji="0" lang="en-US" sz="1600" b="1" i="1" u="none" strike="noStrike" kern="0" cap="none" spc="0" normalizeH="0" baseline="0" noProof="0">
              <a:ln>
                <a:noFill/>
              </a:ln>
              <a:solidFill>
                <a:srgbClr val="032477"/>
              </a:solidFill>
              <a:effectLst/>
              <a:uLnTx/>
              <a:uFillTx/>
              <a:latin typeface="Arial"/>
              <a:ea typeface="ＭＳ Ｐゴシック" charset="0"/>
              <a:cs typeface="+mn-cs"/>
            </a:endParaRPr>
          </a:p>
          <a:p>
            <a:pPr marL="0" marR="0" lvl="0" indent="0" algn="l" defTabSz="914400" rtl="0" eaLnBrk="1" fontAlgn="base" latinLnBrk="0" hangingPunct="1">
              <a:lnSpc>
                <a:spcPct val="85000"/>
              </a:lnSpc>
              <a:spcBef>
                <a:spcPct val="40000"/>
              </a:spcBef>
              <a:spcAft>
                <a:spcPct val="0"/>
              </a:spcAft>
              <a:buClr>
                <a:srgbClr val="032477"/>
              </a:buClr>
              <a:buSzTx/>
              <a:buFont typeface="Arial" panose="020B0604020202020204" pitchFamily="34" charset="0"/>
              <a:buNone/>
              <a:tabLst/>
              <a:defRPr/>
            </a:pPr>
            <a:r>
              <a:rPr kumimoji="0" lang="en-US" sz="3600" b="1" i="1" u="none" strike="noStrike" kern="0" cap="none" spc="0" normalizeH="0" baseline="0" noProof="0">
                <a:ln>
                  <a:noFill/>
                </a:ln>
                <a:solidFill>
                  <a:srgbClr val="032477"/>
                </a:solidFill>
                <a:effectLst/>
                <a:uLnTx/>
                <a:uFillTx/>
                <a:latin typeface="Arial"/>
                <a:ea typeface="ＭＳ Ｐゴシック" charset="0"/>
                <a:cs typeface="+mn-cs"/>
              </a:rPr>
              <a:t>72%</a:t>
            </a:r>
            <a:br>
              <a:rPr kumimoji="0" lang="en-US" sz="2000" b="1" i="1" u="none" strike="noStrike" kern="0" cap="none" spc="0" normalizeH="0" baseline="0" noProof="0">
                <a:ln>
                  <a:noFill/>
                </a:ln>
                <a:solidFill>
                  <a:srgbClr val="032477"/>
                </a:solidFill>
                <a:effectLst/>
                <a:uLnTx/>
                <a:uFillTx/>
                <a:latin typeface="Arial"/>
                <a:ea typeface="ＭＳ Ｐゴシック" charset="0"/>
                <a:cs typeface="+mn-cs"/>
              </a:rPr>
            </a:br>
            <a:r>
              <a:rPr kumimoji="0" lang="en-US" sz="1600" b="1" i="1" u="none" strike="noStrike" kern="0" cap="none" spc="0" normalizeH="0" baseline="0" noProof="0">
                <a:ln>
                  <a:noFill/>
                </a:ln>
                <a:solidFill>
                  <a:srgbClr val="032477"/>
                </a:solidFill>
                <a:effectLst/>
                <a:uLnTx/>
                <a:uFillTx/>
                <a:latin typeface="Arial"/>
                <a:ea typeface="ＭＳ Ｐゴシック" charset="0"/>
                <a:cs typeface="+mn-cs"/>
              </a:rPr>
              <a:t>of the added jobs share similar occupation codes </a:t>
            </a:r>
          </a:p>
        </p:txBody>
      </p:sp>
      <p:pic>
        <p:nvPicPr>
          <p:cNvPr id="6" name="Picture 5" descr="Chart, bar chart&#10;&#10;Description automatically generated">
            <a:extLst>
              <a:ext uri="{FF2B5EF4-FFF2-40B4-BE49-F238E27FC236}">
                <a16:creationId xmlns:a16="http://schemas.microsoft.com/office/drawing/2014/main" id="{8A60D64A-E8A3-D716-329D-8B957A58F95E}"/>
              </a:ext>
            </a:extLst>
          </p:cNvPr>
          <p:cNvPicPr>
            <a:picLocks noChangeAspect="1"/>
          </p:cNvPicPr>
          <p:nvPr/>
        </p:nvPicPr>
        <p:blipFill>
          <a:blip r:embed="rId3">
            <a:extLst>
              <a:ext uri="{28A0092B-C50C-407E-A947-70E740481C1C}">
                <a14:useLocalDpi xmlns:a14="http://schemas.microsoft.com/office/drawing/2010/main" val="0"/>
              </a:ext>
            </a:extLst>
          </a:blip>
          <a:srcRect l="15899" r="12909"/>
          <a:stretch/>
        </p:blipFill>
        <p:spPr>
          <a:xfrm>
            <a:off x="1098468" y="3062331"/>
            <a:ext cx="5975132" cy="3433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995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5A41-185E-4B37-823F-1438A821737A}"/>
              </a:ext>
            </a:extLst>
          </p:cNvPr>
          <p:cNvSpPr>
            <a:spLocks noGrp="1"/>
          </p:cNvSpPr>
          <p:nvPr>
            <p:ph type="title"/>
          </p:nvPr>
        </p:nvSpPr>
        <p:spPr>
          <a:xfrm>
            <a:off x="607485" y="1004888"/>
            <a:ext cx="10974916" cy="377026"/>
          </a:xfrm>
        </p:spPr>
        <p:txBody>
          <a:bodyPr/>
          <a:lstStyle/>
          <a:p>
            <a:r>
              <a:rPr lang="en-US"/>
              <a:t>What does nuclear power addition offer a community?</a:t>
            </a:r>
          </a:p>
        </p:txBody>
      </p:sp>
      <p:sp>
        <p:nvSpPr>
          <p:cNvPr id="3" name="Content Placeholder 2">
            <a:extLst>
              <a:ext uri="{FF2B5EF4-FFF2-40B4-BE49-F238E27FC236}">
                <a16:creationId xmlns:a16="http://schemas.microsoft.com/office/drawing/2014/main" id="{C0135805-3DAA-49B4-A950-C81A0B6D69DF}"/>
              </a:ext>
            </a:extLst>
          </p:cNvPr>
          <p:cNvSpPr>
            <a:spLocks noGrp="1"/>
          </p:cNvSpPr>
          <p:nvPr>
            <p:ph idx="1"/>
          </p:nvPr>
        </p:nvSpPr>
        <p:spPr>
          <a:xfrm>
            <a:off x="607485" y="1598614"/>
            <a:ext cx="10974916" cy="4524375"/>
          </a:xfrm>
        </p:spPr>
        <p:txBody>
          <a:bodyPr/>
          <a:lstStyle/>
          <a:p>
            <a:r>
              <a:rPr lang="en-US" dirty="0"/>
              <a:t>Nuclear can bring lasting jobs to a plant for 40-80 years</a:t>
            </a:r>
          </a:p>
          <a:p>
            <a:r>
              <a:rPr lang="en-US" dirty="0"/>
              <a:t>There are both direct jobs created as well as indirect and induced jobs</a:t>
            </a:r>
          </a:p>
          <a:p>
            <a:r>
              <a:rPr lang="en-US" dirty="0"/>
              <a:t>Many other technologies such as wind, solar, and gas only bring construction jobs</a:t>
            </a:r>
          </a:p>
          <a:p>
            <a:r>
              <a:rPr lang="en-US" dirty="0"/>
              <a:t>For every $100 of electricity produced, $50 of economic activity occurs in suppliers and support industries</a:t>
            </a:r>
          </a:p>
          <a:p>
            <a:endParaRPr lang="en-US" dirty="0"/>
          </a:p>
          <a:p>
            <a:endParaRPr lang="en-US" dirty="0"/>
          </a:p>
        </p:txBody>
      </p:sp>
      <p:pic>
        <p:nvPicPr>
          <p:cNvPr id="6" name="Picture 5" descr="Chart, bar chart&#10;&#10;Description automatically generated">
            <a:extLst>
              <a:ext uri="{FF2B5EF4-FFF2-40B4-BE49-F238E27FC236}">
                <a16:creationId xmlns:a16="http://schemas.microsoft.com/office/drawing/2014/main" id="{1E5F9155-0198-1593-2539-01A1CE6D5C3D}"/>
              </a:ext>
            </a:extLst>
          </p:cNvPr>
          <p:cNvPicPr>
            <a:picLocks noChangeAspect="1"/>
          </p:cNvPicPr>
          <p:nvPr/>
        </p:nvPicPr>
        <p:blipFill>
          <a:blip r:embed="rId3">
            <a:extLst>
              <a:ext uri="{28A0092B-C50C-407E-A947-70E740481C1C}">
                <a14:useLocalDpi xmlns:a14="http://schemas.microsoft.com/office/drawing/2010/main" val="0"/>
              </a:ext>
            </a:extLst>
          </a:blip>
          <a:srcRect l="15014" t="3319" r="14147"/>
          <a:stretch/>
        </p:blipFill>
        <p:spPr>
          <a:xfrm>
            <a:off x="504701" y="3476306"/>
            <a:ext cx="5383679" cy="3005887"/>
          </a:xfrm>
          <a:prstGeom prst="rect">
            <a:avLst/>
          </a:prstGeom>
        </p:spPr>
      </p:pic>
      <p:pic>
        <p:nvPicPr>
          <p:cNvPr id="9" name="Picture 8" descr="Chart, waterfall chart&#10;&#10;Description automatically generated">
            <a:extLst>
              <a:ext uri="{FF2B5EF4-FFF2-40B4-BE49-F238E27FC236}">
                <a16:creationId xmlns:a16="http://schemas.microsoft.com/office/drawing/2014/main" id="{D34687DF-6FB9-4090-5B5D-4D9043F125CB}"/>
              </a:ext>
            </a:extLst>
          </p:cNvPr>
          <p:cNvPicPr>
            <a:picLocks noChangeAspect="1"/>
          </p:cNvPicPr>
          <p:nvPr/>
        </p:nvPicPr>
        <p:blipFill>
          <a:blip r:embed="rId4">
            <a:extLst>
              <a:ext uri="{28A0092B-C50C-407E-A947-70E740481C1C}">
                <a14:useLocalDpi xmlns:a14="http://schemas.microsoft.com/office/drawing/2010/main" val="0"/>
              </a:ext>
            </a:extLst>
          </a:blip>
          <a:srcRect l="15958" t="5517" r="12554"/>
          <a:stretch/>
        </p:blipFill>
        <p:spPr>
          <a:xfrm>
            <a:off x="6250351" y="3476306"/>
            <a:ext cx="5559426" cy="3005887"/>
          </a:xfrm>
          <a:prstGeom prst="rect">
            <a:avLst/>
          </a:prstGeom>
        </p:spPr>
      </p:pic>
    </p:spTree>
    <p:extLst>
      <p:ext uri="{BB962C8B-B14F-4D97-AF65-F5344CB8AC3E}">
        <p14:creationId xmlns:p14="http://schemas.microsoft.com/office/powerpoint/2010/main" val="310252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B420-6F56-4694-B695-6262D82B3D1A}"/>
              </a:ext>
            </a:extLst>
          </p:cNvPr>
          <p:cNvSpPr>
            <a:spLocks noGrp="1"/>
          </p:cNvSpPr>
          <p:nvPr>
            <p:ph type="title"/>
          </p:nvPr>
        </p:nvSpPr>
        <p:spPr/>
        <p:txBody>
          <a:bodyPr/>
          <a:lstStyle/>
          <a:p>
            <a:r>
              <a:rPr lang="en-US" dirty="0"/>
              <a:t>Consolidated Economic Impacts</a:t>
            </a:r>
          </a:p>
        </p:txBody>
      </p:sp>
      <p:pic>
        <p:nvPicPr>
          <p:cNvPr id="11" name="Content Placeholder 10">
            <a:extLst>
              <a:ext uri="{FF2B5EF4-FFF2-40B4-BE49-F238E27FC236}">
                <a16:creationId xmlns:a16="http://schemas.microsoft.com/office/drawing/2014/main" id="{099E3873-D22F-2A72-9247-CAB055C2BD0B}"/>
              </a:ext>
            </a:extLst>
          </p:cNvPr>
          <p:cNvPicPr>
            <a:picLocks noGrp="1" noChangeAspect="1"/>
          </p:cNvPicPr>
          <p:nvPr>
            <p:ph idx="1"/>
          </p:nvPr>
        </p:nvPicPr>
        <p:blipFill>
          <a:blip r:embed="rId2"/>
          <a:stretch>
            <a:fillRect/>
          </a:stretch>
        </p:blipFill>
        <p:spPr bwMode="auto">
          <a:xfrm>
            <a:off x="455613" y="1531296"/>
            <a:ext cx="10974387" cy="338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3" name="Picture 12">
            <a:extLst>
              <a:ext uri="{FF2B5EF4-FFF2-40B4-BE49-F238E27FC236}">
                <a16:creationId xmlns:a16="http://schemas.microsoft.com/office/drawing/2014/main" id="{1D61280D-12C0-BC2C-34C3-0D497C7D248D}"/>
              </a:ext>
            </a:extLst>
          </p:cNvPr>
          <p:cNvPicPr>
            <a:picLocks noChangeAspect="1"/>
          </p:cNvPicPr>
          <p:nvPr/>
        </p:nvPicPr>
        <p:blipFill>
          <a:blip r:embed="rId3"/>
          <a:stretch>
            <a:fillRect/>
          </a:stretch>
        </p:blipFill>
        <p:spPr>
          <a:xfrm>
            <a:off x="374075" y="4954230"/>
            <a:ext cx="11236038" cy="887436"/>
          </a:xfrm>
          <a:prstGeom prst="rect">
            <a:avLst/>
          </a:prstGeom>
        </p:spPr>
      </p:pic>
    </p:spTree>
    <p:extLst>
      <p:ext uri="{BB962C8B-B14F-4D97-AF65-F5344CB8AC3E}">
        <p14:creationId xmlns:p14="http://schemas.microsoft.com/office/powerpoint/2010/main" val="178639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55B9-B081-4BFD-F284-A9814ECE65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97CD11-D9DF-0052-9464-4B6FD5540B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FB84BC0-B4CF-CFC7-4DF8-2F08CF6D8D78}"/>
              </a:ext>
            </a:extLst>
          </p:cNvPr>
          <p:cNvPicPr>
            <a:picLocks noChangeAspect="1"/>
          </p:cNvPicPr>
          <p:nvPr/>
        </p:nvPicPr>
        <p:blipFill>
          <a:blip r:embed="rId3"/>
          <a:stretch>
            <a:fillRect/>
          </a:stretch>
        </p:blipFill>
        <p:spPr>
          <a:xfrm>
            <a:off x="518226" y="801050"/>
            <a:ext cx="11155547" cy="5565323"/>
          </a:xfrm>
          <a:prstGeom prst="rect">
            <a:avLst/>
          </a:prstGeom>
        </p:spPr>
      </p:pic>
      <p:sp>
        <p:nvSpPr>
          <p:cNvPr id="6" name="TextBox 5">
            <a:extLst>
              <a:ext uri="{FF2B5EF4-FFF2-40B4-BE49-F238E27FC236}">
                <a16:creationId xmlns:a16="http://schemas.microsoft.com/office/drawing/2014/main" id="{F463AB06-CB2A-E1A5-6397-2725391DD9F4}"/>
              </a:ext>
            </a:extLst>
          </p:cNvPr>
          <p:cNvSpPr txBox="1"/>
          <p:nvPr/>
        </p:nvSpPr>
        <p:spPr>
          <a:xfrm>
            <a:off x="876300" y="6366373"/>
            <a:ext cx="5057775" cy="246221"/>
          </a:xfrm>
          <a:prstGeom prst="rect">
            <a:avLst/>
          </a:prstGeom>
          <a:noFill/>
        </p:spPr>
        <p:txBody>
          <a:bodyPr wrap="square" rtlCol="0">
            <a:spAutoFit/>
          </a:bodyPr>
          <a:lstStyle/>
          <a:p>
            <a:r>
              <a:rPr lang="en-US" sz="1000" dirty="0">
                <a:solidFill>
                  <a:schemeClr val="bg1">
                    <a:lumMod val="10000"/>
                  </a:schemeClr>
                </a:solidFill>
              </a:rPr>
              <a:t>Ref: DOE Nuclear Liftoff Report</a:t>
            </a:r>
          </a:p>
        </p:txBody>
      </p:sp>
    </p:spTree>
    <p:extLst>
      <p:ext uri="{BB962C8B-B14F-4D97-AF65-F5344CB8AC3E}">
        <p14:creationId xmlns:p14="http://schemas.microsoft.com/office/powerpoint/2010/main" val="254321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C9DDF-A335-1897-02C7-68BE41E00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BF61F-AE34-9694-1C10-1195A9143262}"/>
              </a:ext>
            </a:extLst>
          </p:cNvPr>
          <p:cNvSpPr>
            <a:spLocks noGrp="1"/>
          </p:cNvSpPr>
          <p:nvPr>
            <p:ph type="title"/>
          </p:nvPr>
        </p:nvSpPr>
        <p:spPr/>
        <p:txBody>
          <a:bodyPr/>
          <a:lstStyle/>
          <a:p>
            <a:r>
              <a:rPr lang="en-US"/>
              <a:t>Deployment Models</a:t>
            </a:r>
          </a:p>
        </p:txBody>
      </p:sp>
      <p:sp>
        <p:nvSpPr>
          <p:cNvPr id="3" name="Content Placeholder 2">
            <a:extLst>
              <a:ext uri="{FF2B5EF4-FFF2-40B4-BE49-F238E27FC236}">
                <a16:creationId xmlns:a16="http://schemas.microsoft.com/office/drawing/2014/main" id="{685606DD-9FB0-67DB-F718-5302DE1DCA5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61282B2-A0D9-7D17-4375-29284456C68C}"/>
              </a:ext>
            </a:extLst>
          </p:cNvPr>
          <p:cNvPicPr>
            <a:picLocks noChangeAspect="1"/>
          </p:cNvPicPr>
          <p:nvPr/>
        </p:nvPicPr>
        <p:blipFill>
          <a:blip r:embed="rId3"/>
          <a:stretch>
            <a:fillRect/>
          </a:stretch>
        </p:blipFill>
        <p:spPr>
          <a:xfrm>
            <a:off x="536364" y="1515251"/>
            <a:ext cx="10974916" cy="4691100"/>
          </a:xfrm>
          <a:prstGeom prst="rect">
            <a:avLst/>
          </a:prstGeom>
        </p:spPr>
      </p:pic>
      <p:sp>
        <p:nvSpPr>
          <p:cNvPr id="6" name="TextBox 5">
            <a:extLst>
              <a:ext uri="{FF2B5EF4-FFF2-40B4-BE49-F238E27FC236}">
                <a16:creationId xmlns:a16="http://schemas.microsoft.com/office/drawing/2014/main" id="{3DB9A06B-6537-42DF-86CB-5FE2ECEDA6D6}"/>
              </a:ext>
            </a:extLst>
          </p:cNvPr>
          <p:cNvSpPr txBox="1"/>
          <p:nvPr/>
        </p:nvSpPr>
        <p:spPr>
          <a:xfrm>
            <a:off x="1026160" y="6334760"/>
            <a:ext cx="4714240" cy="369332"/>
          </a:xfrm>
          <a:prstGeom prst="rect">
            <a:avLst/>
          </a:prstGeom>
          <a:noFill/>
        </p:spPr>
        <p:txBody>
          <a:bodyPr wrap="square" rtlCol="0">
            <a:spAutoFit/>
          </a:bodyPr>
          <a:lstStyle/>
          <a:p>
            <a:r>
              <a:rPr lang="en-US"/>
              <a:t>Image: DOE Liftoff – Advanced Nuclear</a:t>
            </a:r>
          </a:p>
        </p:txBody>
      </p:sp>
    </p:spTree>
    <p:extLst>
      <p:ext uri="{BB962C8B-B14F-4D97-AF65-F5344CB8AC3E}">
        <p14:creationId xmlns:p14="http://schemas.microsoft.com/office/powerpoint/2010/main" val="337251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C8B89-C9D1-09C4-74D3-7FCAB5973A01}"/>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FA63561-F71C-F4F3-A78D-6DFDA0EC2573}"/>
              </a:ext>
            </a:extLst>
          </p:cNvPr>
          <p:cNvGraphicFramePr>
            <a:graphicFrameLocks noGrp="1"/>
          </p:cNvGraphicFramePr>
          <p:nvPr/>
        </p:nvGraphicFramePr>
        <p:xfrm>
          <a:off x="5505392" y="4035620"/>
          <a:ext cx="6257838" cy="2767976"/>
        </p:xfrm>
        <a:graphic>
          <a:graphicData uri="http://schemas.openxmlformats.org/drawingml/2006/table">
            <a:tbl>
              <a:tblPr firstRow="1" bandRow="1">
                <a:tableStyleId>{7DF18680-E054-41AD-8BC1-D1AEF772440D}</a:tableStyleId>
              </a:tblPr>
              <a:tblGrid>
                <a:gridCol w="1187813">
                  <a:extLst>
                    <a:ext uri="{9D8B030D-6E8A-4147-A177-3AD203B41FA5}">
                      <a16:colId xmlns:a16="http://schemas.microsoft.com/office/drawing/2014/main" val="3797701752"/>
                    </a:ext>
                  </a:extLst>
                </a:gridCol>
                <a:gridCol w="5070025">
                  <a:extLst>
                    <a:ext uri="{9D8B030D-6E8A-4147-A177-3AD203B41FA5}">
                      <a16:colId xmlns:a16="http://schemas.microsoft.com/office/drawing/2014/main" val="1267800108"/>
                    </a:ext>
                  </a:extLst>
                </a:gridCol>
              </a:tblGrid>
              <a:tr h="345997">
                <a:tc gridSpan="2">
                  <a:txBody>
                    <a:bodyPr/>
                    <a:lstStyle/>
                    <a:p>
                      <a:pPr algn="ctr"/>
                      <a:r>
                        <a:rPr lang="en-US" sz="1600">
                          <a:solidFill>
                            <a:srgbClr val="022170"/>
                          </a:solidFill>
                        </a:rPr>
                        <a:t>Palo Verde Plant Ownership Table</a:t>
                      </a:r>
                    </a:p>
                  </a:txBody>
                  <a:tcPr anchor="ctr"/>
                </a:tc>
                <a:tc hMerge="1">
                  <a:txBody>
                    <a:bodyPr/>
                    <a:lstStyle/>
                    <a:p>
                      <a:endParaRPr lang="en-US"/>
                    </a:p>
                  </a:txBody>
                  <a:tcPr/>
                </a:tc>
                <a:extLst>
                  <a:ext uri="{0D108BD9-81ED-4DB2-BD59-A6C34878D82A}">
                    <a16:rowId xmlns:a16="http://schemas.microsoft.com/office/drawing/2014/main" val="2870051691"/>
                  </a:ext>
                </a:extLst>
              </a:tr>
              <a:tr h="345997">
                <a:tc>
                  <a:txBody>
                    <a:bodyPr/>
                    <a:lstStyle/>
                    <a:p>
                      <a:pPr algn="ctr"/>
                      <a:r>
                        <a:rPr lang="en-US" sz="1600"/>
                        <a:t>29.1%</a:t>
                      </a:r>
                    </a:p>
                  </a:txBody>
                  <a:tcPr/>
                </a:tc>
                <a:tc>
                  <a:txBody>
                    <a:bodyPr/>
                    <a:lstStyle/>
                    <a:p>
                      <a:r>
                        <a:rPr lang="en-US" sz="1600"/>
                        <a:t>Arizona Public Service</a:t>
                      </a:r>
                    </a:p>
                  </a:txBody>
                  <a:tcPr/>
                </a:tc>
                <a:extLst>
                  <a:ext uri="{0D108BD9-81ED-4DB2-BD59-A6C34878D82A}">
                    <a16:rowId xmlns:a16="http://schemas.microsoft.com/office/drawing/2014/main" val="2997399788"/>
                  </a:ext>
                </a:extLst>
              </a:tr>
              <a:tr h="345997">
                <a:tc>
                  <a:txBody>
                    <a:bodyPr/>
                    <a:lstStyle/>
                    <a:p>
                      <a:pPr algn="ctr"/>
                      <a:r>
                        <a:rPr lang="en-US" sz="1600"/>
                        <a:t>20.2%</a:t>
                      </a:r>
                    </a:p>
                  </a:txBody>
                  <a:tcPr/>
                </a:tc>
                <a:tc>
                  <a:txBody>
                    <a:bodyPr/>
                    <a:lstStyle/>
                    <a:p>
                      <a:r>
                        <a:rPr lang="en-US" sz="1600"/>
                        <a:t>Salt River Project</a:t>
                      </a:r>
                    </a:p>
                  </a:txBody>
                  <a:tcPr/>
                </a:tc>
                <a:extLst>
                  <a:ext uri="{0D108BD9-81ED-4DB2-BD59-A6C34878D82A}">
                    <a16:rowId xmlns:a16="http://schemas.microsoft.com/office/drawing/2014/main" val="768610222"/>
                  </a:ext>
                </a:extLst>
              </a:tr>
              <a:tr h="345997">
                <a:tc>
                  <a:txBody>
                    <a:bodyPr/>
                    <a:lstStyle/>
                    <a:p>
                      <a:pPr algn="ctr"/>
                      <a:r>
                        <a:rPr lang="en-US" sz="1600"/>
                        <a:t>15.8%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El Paso Electric Company</a:t>
                      </a:r>
                    </a:p>
                  </a:txBody>
                  <a:tcPr/>
                </a:tc>
                <a:extLst>
                  <a:ext uri="{0D108BD9-81ED-4DB2-BD59-A6C34878D82A}">
                    <a16:rowId xmlns:a16="http://schemas.microsoft.com/office/drawing/2014/main" val="1814946636"/>
                  </a:ext>
                </a:extLst>
              </a:tr>
              <a:tr h="345997">
                <a:tc>
                  <a:txBody>
                    <a:bodyPr/>
                    <a:lstStyle/>
                    <a:p>
                      <a:pPr algn="ctr"/>
                      <a:r>
                        <a:rPr lang="en-US" sz="1600"/>
                        <a:t>15.8%</a:t>
                      </a:r>
                    </a:p>
                  </a:txBody>
                  <a:tcPr/>
                </a:tc>
                <a:tc>
                  <a:txBody>
                    <a:bodyPr/>
                    <a:lstStyle/>
                    <a:p>
                      <a:r>
                        <a:rPr lang="en-US" sz="1600"/>
                        <a:t>Southern California Edison</a:t>
                      </a:r>
                    </a:p>
                  </a:txBody>
                  <a:tcPr/>
                </a:tc>
                <a:extLst>
                  <a:ext uri="{0D108BD9-81ED-4DB2-BD59-A6C34878D82A}">
                    <a16:rowId xmlns:a16="http://schemas.microsoft.com/office/drawing/2014/main" val="2126787687"/>
                  </a:ext>
                </a:extLst>
              </a:tr>
              <a:tr h="345997">
                <a:tc>
                  <a:txBody>
                    <a:bodyPr/>
                    <a:lstStyle/>
                    <a:p>
                      <a:pPr algn="ctr"/>
                      <a:r>
                        <a:rPr lang="en-US" sz="1600"/>
                        <a:t>7.5%</a:t>
                      </a:r>
                    </a:p>
                  </a:txBody>
                  <a:tcPr/>
                </a:tc>
                <a:tc>
                  <a:txBody>
                    <a:bodyPr/>
                    <a:lstStyle/>
                    <a:p>
                      <a:r>
                        <a:rPr lang="en-US" sz="1600"/>
                        <a:t>PNM Resources</a:t>
                      </a:r>
                    </a:p>
                  </a:txBody>
                  <a:tcPr/>
                </a:tc>
                <a:extLst>
                  <a:ext uri="{0D108BD9-81ED-4DB2-BD59-A6C34878D82A}">
                    <a16:rowId xmlns:a16="http://schemas.microsoft.com/office/drawing/2014/main" val="1657474797"/>
                  </a:ext>
                </a:extLst>
              </a:tr>
              <a:tr h="345997">
                <a:tc>
                  <a:txBody>
                    <a:bodyPr/>
                    <a:lstStyle/>
                    <a:p>
                      <a:pPr algn="ctr"/>
                      <a:r>
                        <a:rPr lang="en-US" sz="1600"/>
                        <a:t>5.9%</a:t>
                      </a:r>
                    </a:p>
                  </a:txBody>
                  <a:tcPr/>
                </a:tc>
                <a:tc>
                  <a:txBody>
                    <a:bodyPr/>
                    <a:lstStyle/>
                    <a:p>
                      <a:r>
                        <a:rPr lang="en-US" sz="1600"/>
                        <a:t>Southern California Public Power</a:t>
                      </a:r>
                    </a:p>
                  </a:txBody>
                  <a:tcPr/>
                </a:tc>
                <a:extLst>
                  <a:ext uri="{0D108BD9-81ED-4DB2-BD59-A6C34878D82A}">
                    <a16:rowId xmlns:a16="http://schemas.microsoft.com/office/drawing/2014/main" val="1587825528"/>
                  </a:ext>
                </a:extLst>
              </a:tr>
              <a:tr h="345997">
                <a:tc>
                  <a:txBody>
                    <a:bodyPr/>
                    <a:lstStyle/>
                    <a:p>
                      <a:pPr algn="ctr"/>
                      <a:r>
                        <a:rPr lang="en-US" sz="1600"/>
                        <a:t>5.7%</a:t>
                      </a:r>
                    </a:p>
                  </a:txBody>
                  <a:tcPr/>
                </a:tc>
                <a:tc>
                  <a:txBody>
                    <a:bodyPr/>
                    <a:lstStyle/>
                    <a:p>
                      <a:r>
                        <a:rPr lang="en-US" sz="1600"/>
                        <a:t>Los Angeles Dept. of Water &amp; Power</a:t>
                      </a:r>
                    </a:p>
                  </a:txBody>
                  <a:tcPr/>
                </a:tc>
                <a:extLst>
                  <a:ext uri="{0D108BD9-81ED-4DB2-BD59-A6C34878D82A}">
                    <a16:rowId xmlns:a16="http://schemas.microsoft.com/office/drawing/2014/main" val="385296434"/>
                  </a:ext>
                </a:extLst>
              </a:tr>
            </a:tbl>
          </a:graphicData>
        </a:graphic>
      </p:graphicFrame>
      <p:pic>
        <p:nvPicPr>
          <p:cNvPr id="4112" name="Picture 16" descr="SCPPA | Riverside Public Utilities">
            <a:extLst>
              <a:ext uri="{FF2B5EF4-FFF2-40B4-BE49-F238E27FC236}">
                <a16:creationId xmlns:a16="http://schemas.microsoft.com/office/drawing/2014/main" id="{DCBB321D-AA3C-EE0D-7B1E-06E18A0A51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345" y="6144767"/>
            <a:ext cx="727188" cy="316907"/>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3F5CE3-1EDD-B576-6618-8FC4886D3626}"/>
              </a:ext>
            </a:extLst>
          </p:cNvPr>
          <p:cNvSpPr>
            <a:spLocks noGrp="1"/>
          </p:cNvSpPr>
          <p:nvPr>
            <p:ph type="title"/>
          </p:nvPr>
        </p:nvSpPr>
        <p:spPr/>
        <p:txBody>
          <a:bodyPr/>
          <a:lstStyle/>
          <a:p>
            <a:r>
              <a:rPr lang="en-US"/>
              <a:t>Example of Utility Led Project: Palo Verde Generation Station</a:t>
            </a:r>
          </a:p>
        </p:txBody>
      </p:sp>
      <p:pic>
        <p:nvPicPr>
          <p:cNvPr id="4102" name="Picture 6" descr="Westinghouse Logo">
            <a:extLst>
              <a:ext uri="{FF2B5EF4-FFF2-40B4-BE49-F238E27FC236}">
                <a16:creationId xmlns:a16="http://schemas.microsoft.com/office/drawing/2014/main" id="{9DEE7AB1-DA6A-74B4-F57B-2F4F3F50A8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17" b="14416"/>
          <a:stretch>
            <a:fillRect/>
          </a:stretch>
        </p:blipFill>
        <p:spPr bwMode="auto">
          <a:xfrm>
            <a:off x="548787" y="4814094"/>
            <a:ext cx="1185832" cy="892808"/>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30E0D7C-9B7B-352A-FDFB-640E98CC20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785" y="4814094"/>
            <a:ext cx="1185832" cy="892808"/>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14" name="Picture 18" descr="Palo Verde Nuclear Plant – Caballeros Del Sol">
            <a:extLst>
              <a:ext uri="{FF2B5EF4-FFF2-40B4-BE49-F238E27FC236}">
                <a16:creationId xmlns:a16="http://schemas.microsoft.com/office/drawing/2014/main" id="{01833157-A792-32FC-4CAF-BAF240D774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17" t="8362" r="5879" b="29181"/>
          <a:stretch>
            <a:fillRect/>
          </a:stretch>
        </p:blipFill>
        <p:spPr bwMode="auto">
          <a:xfrm>
            <a:off x="485972" y="2053089"/>
            <a:ext cx="3228534" cy="1713256"/>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2B20E9-80AA-7334-5786-6016177AD9C8}"/>
              </a:ext>
            </a:extLst>
          </p:cNvPr>
          <p:cNvSpPr txBox="1"/>
          <p:nvPr/>
        </p:nvSpPr>
        <p:spPr>
          <a:xfrm>
            <a:off x="1014709" y="1514895"/>
            <a:ext cx="2060433" cy="307777"/>
          </a:xfrm>
          <a:prstGeom prst="rect">
            <a:avLst/>
          </a:prstGeom>
          <a:noFill/>
        </p:spPr>
        <p:txBody>
          <a:bodyPr wrap="square" rtlCol="0">
            <a:spAutoFit/>
          </a:bodyPr>
          <a:lstStyle/>
          <a:p>
            <a:r>
              <a:rPr lang="en-US" sz="1400" b="1">
                <a:solidFill>
                  <a:srgbClr val="022170"/>
                </a:solidFill>
              </a:rPr>
              <a:t>APS</a:t>
            </a:r>
            <a:r>
              <a:rPr lang="en-US" sz="1400">
                <a:solidFill>
                  <a:srgbClr val="022170"/>
                </a:solidFill>
              </a:rPr>
              <a:t> </a:t>
            </a:r>
            <a:r>
              <a:rPr lang="en-US" sz="1400" b="1">
                <a:solidFill>
                  <a:srgbClr val="022170"/>
                </a:solidFill>
              </a:rPr>
              <a:t>lead</a:t>
            </a:r>
            <a:r>
              <a:rPr lang="en-US" sz="1400">
                <a:solidFill>
                  <a:srgbClr val="022170"/>
                </a:solidFill>
              </a:rPr>
              <a:t> the project</a:t>
            </a:r>
          </a:p>
        </p:txBody>
      </p:sp>
      <p:sp>
        <p:nvSpPr>
          <p:cNvPr id="6" name="TextBox 5">
            <a:extLst>
              <a:ext uri="{FF2B5EF4-FFF2-40B4-BE49-F238E27FC236}">
                <a16:creationId xmlns:a16="http://schemas.microsoft.com/office/drawing/2014/main" id="{996B6960-8DDD-52F1-2CF7-2047D661FCAD}"/>
              </a:ext>
            </a:extLst>
          </p:cNvPr>
          <p:cNvSpPr txBox="1"/>
          <p:nvPr/>
        </p:nvSpPr>
        <p:spPr>
          <a:xfrm>
            <a:off x="179252" y="5759830"/>
            <a:ext cx="1995660" cy="738664"/>
          </a:xfrm>
          <a:prstGeom prst="rect">
            <a:avLst/>
          </a:prstGeom>
          <a:noFill/>
        </p:spPr>
        <p:txBody>
          <a:bodyPr wrap="square" rtlCol="0">
            <a:spAutoFit/>
          </a:bodyPr>
          <a:lstStyle/>
          <a:p>
            <a:pPr algn="ctr"/>
            <a:r>
              <a:rPr lang="en-US" sz="1400">
                <a:solidFill>
                  <a:srgbClr val="022170"/>
                </a:solidFill>
              </a:rPr>
              <a:t>APS selected a </a:t>
            </a:r>
            <a:r>
              <a:rPr lang="en-US" sz="1400" b="1">
                <a:solidFill>
                  <a:srgbClr val="022170"/>
                </a:solidFill>
              </a:rPr>
              <a:t>Westinghouse </a:t>
            </a:r>
          </a:p>
          <a:p>
            <a:pPr algn="ctr"/>
            <a:r>
              <a:rPr lang="en-US" sz="1400" b="1">
                <a:solidFill>
                  <a:srgbClr val="022170"/>
                </a:solidFill>
              </a:rPr>
              <a:t>PWR Technology</a:t>
            </a:r>
          </a:p>
        </p:txBody>
      </p:sp>
      <p:sp>
        <p:nvSpPr>
          <p:cNvPr id="8" name="TextBox 7">
            <a:extLst>
              <a:ext uri="{FF2B5EF4-FFF2-40B4-BE49-F238E27FC236}">
                <a16:creationId xmlns:a16="http://schemas.microsoft.com/office/drawing/2014/main" id="{BA4FDDA9-3459-B031-296B-6E2B48774636}"/>
              </a:ext>
            </a:extLst>
          </p:cNvPr>
          <p:cNvSpPr txBox="1"/>
          <p:nvPr/>
        </p:nvSpPr>
        <p:spPr>
          <a:xfrm>
            <a:off x="2100239" y="5790492"/>
            <a:ext cx="1995660" cy="738664"/>
          </a:xfrm>
          <a:prstGeom prst="rect">
            <a:avLst/>
          </a:prstGeom>
          <a:noFill/>
        </p:spPr>
        <p:txBody>
          <a:bodyPr wrap="square" rtlCol="0">
            <a:spAutoFit/>
          </a:bodyPr>
          <a:lstStyle/>
          <a:p>
            <a:pPr algn="ctr"/>
            <a:r>
              <a:rPr lang="en-US" sz="1400">
                <a:solidFill>
                  <a:srgbClr val="022170"/>
                </a:solidFill>
              </a:rPr>
              <a:t>APS selected </a:t>
            </a:r>
            <a:r>
              <a:rPr lang="en-US" sz="1400" b="1">
                <a:solidFill>
                  <a:srgbClr val="022170"/>
                </a:solidFill>
              </a:rPr>
              <a:t>Bechtel</a:t>
            </a:r>
            <a:r>
              <a:rPr lang="en-US" sz="1400">
                <a:solidFill>
                  <a:srgbClr val="022170"/>
                </a:solidFill>
              </a:rPr>
              <a:t> to manage the project (</a:t>
            </a:r>
            <a:r>
              <a:rPr lang="en-US" sz="1400" b="1">
                <a:solidFill>
                  <a:srgbClr val="022170"/>
                </a:solidFill>
              </a:rPr>
              <a:t>EPC</a:t>
            </a:r>
            <a:r>
              <a:rPr lang="en-US" sz="1400">
                <a:solidFill>
                  <a:srgbClr val="022170"/>
                </a:solidFill>
              </a:rPr>
              <a:t> and </a:t>
            </a:r>
            <a:r>
              <a:rPr lang="en-US" sz="1400" b="1">
                <a:solidFill>
                  <a:srgbClr val="022170"/>
                </a:solidFill>
              </a:rPr>
              <a:t>AE</a:t>
            </a:r>
            <a:r>
              <a:rPr lang="en-US" sz="1400">
                <a:solidFill>
                  <a:srgbClr val="022170"/>
                </a:solidFill>
              </a:rPr>
              <a:t>)</a:t>
            </a:r>
          </a:p>
        </p:txBody>
      </p:sp>
      <p:pic>
        <p:nvPicPr>
          <p:cNvPr id="12" name="Picture 2" descr="APS introduces new logo | News ...">
            <a:extLst>
              <a:ext uri="{FF2B5EF4-FFF2-40B4-BE49-F238E27FC236}">
                <a16:creationId xmlns:a16="http://schemas.microsoft.com/office/drawing/2014/main" id="{BD2C0EB3-5986-3A43-6054-6019EAE444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1971" y="4387593"/>
            <a:ext cx="778705" cy="324460"/>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4" name="Picture 8" descr="Salt River Project">
            <a:extLst>
              <a:ext uri="{FF2B5EF4-FFF2-40B4-BE49-F238E27FC236}">
                <a16:creationId xmlns:a16="http://schemas.microsoft.com/office/drawing/2014/main" id="{4C6FAB74-DB77-5AD7-8964-E2331EF0CB5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125" t="36416" r="10768" b="37131"/>
          <a:stretch>
            <a:fillRect/>
          </a:stretch>
        </p:blipFill>
        <p:spPr bwMode="auto">
          <a:xfrm>
            <a:off x="4748782" y="4754424"/>
            <a:ext cx="801893" cy="294186"/>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6" name="Picture 10" descr="El Paso Electric Branding Guidelines">
            <a:extLst>
              <a:ext uri="{FF2B5EF4-FFF2-40B4-BE49-F238E27FC236}">
                <a16:creationId xmlns:a16="http://schemas.microsoft.com/office/drawing/2014/main" id="{94EBAAD9-004A-1295-CEB5-0590E00E033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249" t="7718" r="3940" b="5635"/>
          <a:stretch>
            <a:fillRect/>
          </a:stretch>
        </p:blipFill>
        <p:spPr bwMode="auto">
          <a:xfrm>
            <a:off x="5101177" y="5090981"/>
            <a:ext cx="449498" cy="322905"/>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8" name="Picture 12" descr="Southern California Edison Logo ...">
            <a:extLst>
              <a:ext uri="{FF2B5EF4-FFF2-40B4-BE49-F238E27FC236}">
                <a16:creationId xmlns:a16="http://schemas.microsoft.com/office/drawing/2014/main" id="{A85374DC-1BAF-A8D1-A497-85297E6AFDB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227" t="27894" r="8918" b="26992"/>
          <a:stretch>
            <a:fillRect/>
          </a:stretch>
        </p:blipFill>
        <p:spPr bwMode="auto">
          <a:xfrm>
            <a:off x="4716913" y="5456257"/>
            <a:ext cx="833762" cy="309582"/>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10" name="Picture 14" descr="PNM | Public Service Company of New ...">
            <a:extLst>
              <a:ext uri="{FF2B5EF4-FFF2-40B4-BE49-F238E27FC236}">
                <a16:creationId xmlns:a16="http://schemas.microsoft.com/office/drawing/2014/main" id="{003F2C01-D2DB-8277-DE01-97CDAE19957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3340" t="16353" r="22156" b="14467"/>
          <a:stretch>
            <a:fillRect/>
          </a:stretch>
        </p:blipFill>
        <p:spPr bwMode="auto">
          <a:xfrm>
            <a:off x="5122629" y="5808210"/>
            <a:ext cx="440795" cy="294186"/>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16" name="Picture 20">
            <a:extLst>
              <a:ext uri="{FF2B5EF4-FFF2-40B4-BE49-F238E27FC236}">
                <a16:creationId xmlns:a16="http://schemas.microsoft.com/office/drawing/2014/main" id="{5AF1EF18-21BB-87E2-905F-0370F985D5E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2828" y="6504044"/>
            <a:ext cx="981579" cy="290662"/>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5205327F-73F7-D62B-B07D-BB80AAA83D26}"/>
              </a:ext>
            </a:extLst>
          </p:cNvPr>
          <p:cNvSpPr txBox="1">
            <a:spLocks/>
          </p:cNvSpPr>
          <p:nvPr/>
        </p:nvSpPr>
        <p:spPr bwMode="auto">
          <a:xfrm>
            <a:off x="4429941" y="1923272"/>
            <a:ext cx="7702835" cy="211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30188" indent="-230188" algn="l" rtl="0" eaLnBrk="1" fontAlgn="base" hangingPunct="1">
              <a:lnSpc>
                <a:spcPct val="85000"/>
              </a:lnSpc>
              <a:spcBef>
                <a:spcPct val="40000"/>
              </a:spcBef>
              <a:spcAft>
                <a:spcPct val="0"/>
              </a:spcAft>
              <a:buClr>
                <a:srgbClr val="005875"/>
              </a:buClr>
              <a:buChar char="•"/>
              <a:defRPr sz="2000">
                <a:solidFill>
                  <a:schemeClr val="tx1">
                    <a:lumMod val="50000"/>
                    <a:lumOff val="50000"/>
                  </a:schemeClr>
                </a:solidFill>
                <a:latin typeface="+mn-lt"/>
                <a:ea typeface="ＭＳ Ｐゴシック" charset="0"/>
                <a:cs typeface="+mn-cs"/>
              </a:defRPr>
            </a:lvl1pPr>
            <a:lvl2pPr marL="501333" indent="-227013" algn="l" rtl="0" eaLnBrk="1" fontAlgn="base" hangingPunct="1">
              <a:lnSpc>
                <a:spcPct val="85000"/>
              </a:lnSpc>
              <a:spcBef>
                <a:spcPct val="20000"/>
              </a:spcBef>
              <a:spcAft>
                <a:spcPct val="0"/>
              </a:spcAft>
              <a:buClr>
                <a:srgbClr val="005875"/>
              </a:buClr>
              <a:buFont typeface="Times New Roman" charset="0"/>
              <a:buChar char="–"/>
              <a:defRPr sz="2000">
                <a:solidFill>
                  <a:schemeClr val="tx1">
                    <a:lumMod val="50000"/>
                    <a:lumOff val="50000"/>
                  </a:schemeClr>
                </a:solidFill>
                <a:latin typeface="+mn-lt"/>
                <a:ea typeface="ＭＳ Ｐゴシック" charset="0"/>
              </a:defRPr>
            </a:lvl2pPr>
            <a:lvl3pPr marL="960120" indent="-228600" algn="l" rtl="0" eaLnBrk="1" fontAlgn="base" hangingPunct="1">
              <a:lnSpc>
                <a:spcPct val="85000"/>
              </a:lnSpc>
              <a:spcBef>
                <a:spcPct val="20000"/>
              </a:spcBef>
              <a:spcAft>
                <a:spcPct val="0"/>
              </a:spcAft>
              <a:buClr>
                <a:srgbClr val="005875"/>
              </a:buClr>
              <a:buChar char="•"/>
              <a:defRPr sz="2000">
                <a:solidFill>
                  <a:schemeClr val="tx1">
                    <a:lumMod val="50000"/>
                    <a:lumOff val="50000"/>
                  </a:schemeClr>
                </a:solidFill>
                <a:latin typeface="+mn-lt"/>
                <a:ea typeface="ＭＳ Ｐゴシック" charset="0"/>
              </a:defRPr>
            </a:lvl3pPr>
            <a:lvl4pPr marL="1417320" indent="-228600" algn="l" rtl="0" eaLnBrk="1" fontAlgn="base" hangingPunct="1">
              <a:lnSpc>
                <a:spcPct val="85000"/>
              </a:lnSpc>
              <a:spcBef>
                <a:spcPct val="20000"/>
              </a:spcBef>
              <a:spcAft>
                <a:spcPct val="0"/>
              </a:spcAft>
              <a:buClr>
                <a:srgbClr val="005875"/>
              </a:buClr>
              <a:buFont typeface="Times New Roman" charset="0"/>
              <a:buChar char="–"/>
              <a:defRPr sz="2000">
                <a:solidFill>
                  <a:schemeClr val="tx1">
                    <a:lumMod val="50000"/>
                    <a:lumOff val="50000"/>
                  </a:schemeClr>
                </a:solidFill>
                <a:latin typeface="+mn-lt"/>
                <a:ea typeface="ＭＳ Ｐゴシック" charset="0"/>
              </a:defRPr>
            </a:lvl4pPr>
            <a:lvl5pPr marL="1874520" indent="-228600" algn="l" rtl="0" eaLnBrk="1" fontAlgn="base" hangingPunct="1">
              <a:lnSpc>
                <a:spcPct val="85000"/>
              </a:lnSpc>
              <a:spcBef>
                <a:spcPct val="20000"/>
              </a:spcBef>
              <a:spcAft>
                <a:spcPct val="0"/>
              </a:spcAft>
              <a:buClr>
                <a:srgbClr val="005875"/>
              </a:buClr>
              <a:buChar char="•"/>
              <a:defRPr sz="2000">
                <a:solidFill>
                  <a:schemeClr val="tx1">
                    <a:lumMod val="50000"/>
                    <a:lumOff val="50000"/>
                  </a:schemeClr>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a:lstStyle>
          <a:p>
            <a:r>
              <a:rPr lang="en-US" sz="1800" kern="0"/>
              <a:t>Done with combination of debt &amp; equity - utility issues notes or uses LPO </a:t>
            </a:r>
          </a:p>
          <a:p>
            <a:r>
              <a:rPr lang="en-US" sz="1800" kern="0"/>
              <a:t>Utility carries the most risk (utilities are generally very risk averse)</a:t>
            </a:r>
          </a:p>
          <a:p>
            <a:pPr lvl="1"/>
            <a:r>
              <a:rPr lang="en-US" sz="1800" kern="0"/>
              <a:t>Depending on market, cost overruns are absorbed or passed-on</a:t>
            </a:r>
          </a:p>
          <a:p>
            <a:r>
              <a:rPr lang="en-US" sz="1800" kern="0"/>
              <a:t>Derisking options that can/have been used:</a:t>
            </a:r>
          </a:p>
          <a:p>
            <a:pPr lvl="1"/>
            <a:r>
              <a:rPr lang="en-US" sz="1800" kern="0"/>
              <a:t>Recover costs during construction</a:t>
            </a:r>
          </a:p>
          <a:p>
            <a:pPr lvl="1"/>
            <a:r>
              <a:rPr lang="en-US" sz="1800" kern="0"/>
              <a:t>Investment tax credits</a:t>
            </a:r>
          </a:p>
          <a:p>
            <a:pPr lvl="1"/>
            <a:r>
              <a:rPr lang="en-US" sz="1800" kern="0"/>
              <a:t>Overrun insurance</a:t>
            </a:r>
          </a:p>
        </p:txBody>
      </p:sp>
      <p:sp>
        <p:nvSpPr>
          <p:cNvPr id="15" name="Left Brace 14">
            <a:extLst>
              <a:ext uri="{FF2B5EF4-FFF2-40B4-BE49-F238E27FC236}">
                <a16:creationId xmlns:a16="http://schemas.microsoft.com/office/drawing/2014/main" id="{A48D90A6-38E3-B01D-EBEA-A5F803CE2E05}"/>
              </a:ext>
            </a:extLst>
          </p:cNvPr>
          <p:cNvSpPr/>
          <p:nvPr/>
        </p:nvSpPr>
        <p:spPr bwMode="auto">
          <a:xfrm rot="5400000">
            <a:off x="1618836" y="3388302"/>
            <a:ext cx="852787" cy="1892943"/>
          </a:xfrm>
          <a:prstGeom prst="leftBrace">
            <a:avLst>
              <a:gd name="adj1" fmla="val 8333"/>
              <a:gd name="adj2" fmla="val 50644"/>
            </a:avLst>
          </a:prstGeom>
          <a:noFill/>
          <a:ln w="9525" cap="flat" cmpd="sng" algn="ctr">
            <a:solidFill>
              <a:srgbClr val="02217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4098" name="Picture 2" descr="APS introduces new logo | News ...">
            <a:extLst>
              <a:ext uri="{FF2B5EF4-FFF2-40B4-BE49-F238E27FC236}">
                <a16:creationId xmlns:a16="http://schemas.microsoft.com/office/drawing/2014/main" id="{E368E6E8-C82D-FCF8-0ACE-C3BBEB76BF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3507" y="1810905"/>
            <a:ext cx="1548967" cy="645403"/>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9A73C193-E6A8-9A70-DA81-4817BAAF4D2C}"/>
              </a:ext>
            </a:extLst>
          </p:cNvPr>
          <p:cNvCxnSpPr/>
          <p:nvPr/>
        </p:nvCxnSpPr>
        <p:spPr bwMode="auto">
          <a:xfrm flipV="1">
            <a:off x="4310743" y="1545916"/>
            <a:ext cx="0" cy="4993274"/>
          </a:xfrm>
          <a:prstGeom prst="line">
            <a:avLst/>
          </a:prstGeom>
          <a:solidFill>
            <a:schemeClr val="accent1"/>
          </a:solidFill>
          <a:ln w="9525" cap="flat" cmpd="sng" algn="ctr">
            <a:solidFill>
              <a:srgbClr val="022170"/>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BF8FEFD2-F708-00C0-AE75-ADCBF6CAC943}"/>
              </a:ext>
            </a:extLst>
          </p:cNvPr>
          <p:cNvSpPr txBox="1"/>
          <p:nvPr/>
        </p:nvSpPr>
        <p:spPr>
          <a:xfrm>
            <a:off x="4441372" y="1452538"/>
            <a:ext cx="6879772" cy="400110"/>
          </a:xfrm>
          <a:prstGeom prst="rect">
            <a:avLst/>
          </a:prstGeom>
          <a:noFill/>
        </p:spPr>
        <p:txBody>
          <a:bodyPr wrap="square" rtlCol="0">
            <a:spAutoFit/>
          </a:bodyPr>
          <a:lstStyle/>
          <a:p>
            <a:r>
              <a:rPr lang="en-US" sz="2000" b="1">
                <a:solidFill>
                  <a:srgbClr val="022170"/>
                </a:solidFill>
              </a:rPr>
              <a:t>Financing &amp; Risk Considerations</a:t>
            </a:r>
          </a:p>
        </p:txBody>
      </p:sp>
    </p:spTree>
    <p:extLst>
      <p:ext uri="{BB962C8B-B14F-4D97-AF65-F5344CB8AC3E}">
        <p14:creationId xmlns:p14="http://schemas.microsoft.com/office/powerpoint/2010/main" val="383315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82FD8-0A7E-70BD-BA17-7FFE13272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CF7FC-46E6-3E2A-1125-1985B8861DF4}"/>
              </a:ext>
            </a:extLst>
          </p:cNvPr>
          <p:cNvSpPr>
            <a:spLocks noGrp="1"/>
          </p:cNvSpPr>
          <p:nvPr>
            <p:ph type="title"/>
          </p:nvPr>
        </p:nvSpPr>
        <p:spPr/>
        <p:txBody>
          <a:bodyPr/>
          <a:lstStyle/>
          <a:p>
            <a:r>
              <a:rPr lang="en-US"/>
              <a:t>Developer Led – New Nuclear Model: “Build and Transfer”</a:t>
            </a:r>
          </a:p>
        </p:txBody>
      </p:sp>
      <p:pic>
        <p:nvPicPr>
          <p:cNvPr id="5122" name="Picture 2" descr="Power Plant Cartoon Images – Browse 27 ...">
            <a:extLst>
              <a:ext uri="{FF2B5EF4-FFF2-40B4-BE49-F238E27FC236}">
                <a16:creationId xmlns:a16="http://schemas.microsoft.com/office/drawing/2014/main" id="{F1B603D5-9EAE-E610-DE91-58DBCD7BFB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07" b="16864"/>
          <a:stretch>
            <a:fillRect/>
          </a:stretch>
        </p:blipFill>
        <p:spPr bwMode="auto">
          <a:xfrm>
            <a:off x="764424" y="2601168"/>
            <a:ext cx="2559444" cy="1598279"/>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0133AE-F262-B5EA-6F11-039FF7E756DB}"/>
              </a:ext>
            </a:extLst>
          </p:cNvPr>
          <p:cNvSpPr txBox="1"/>
          <p:nvPr/>
        </p:nvSpPr>
        <p:spPr>
          <a:xfrm>
            <a:off x="764424" y="1529876"/>
            <a:ext cx="4330791" cy="923330"/>
          </a:xfrm>
          <a:prstGeom prst="rect">
            <a:avLst/>
          </a:prstGeom>
          <a:noFill/>
        </p:spPr>
        <p:txBody>
          <a:bodyPr wrap="square">
            <a:spAutoFit/>
          </a:bodyPr>
          <a:lstStyle/>
          <a:p>
            <a:pPr algn="ctr"/>
            <a:r>
              <a:rPr lang="en-US">
                <a:solidFill>
                  <a:srgbClr val="022170"/>
                </a:solidFill>
              </a:rPr>
              <a:t>Integrated project developer builds the plant with intent to sell to company (utility or other) once complete</a:t>
            </a:r>
          </a:p>
        </p:txBody>
      </p:sp>
      <p:pic>
        <p:nvPicPr>
          <p:cNvPr id="10" name="Picture 6" descr="Blue Energy">
            <a:extLst>
              <a:ext uri="{FF2B5EF4-FFF2-40B4-BE49-F238E27FC236}">
                <a16:creationId xmlns:a16="http://schemas.microsoft.com/office/drawing/2014/main" id="{55AAB5CF-FC63-3682-37B8-C4DE842C3D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06" t="23949" r="16901" b="26936"/>
          <a:stretch>
            <a:fillRect/>
          </a:stretch>
        </p:blipFill>
        <p:spPr bwMode="auto">
          <a:xfrm>
            <a:off x="2990616" y="2525534"/>
            <a:ext cx="1340644" cy="528639"/>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B1C5DCA-6394-BB87-FA0A-02BBDDC46C87}"/>
              </a:ext>
            </a:extLst>
          </p:cNvPr>
          <p:cNvPicPr>
            <a:picLocks noChangeAspect="1"/>
          </p:cNvPicPr>
          <p:nvPr/>
        </p:nvPicPr>
        <p:blipFill>
          <a:blip r:embed="rId5"/>
          <a:stretch>
            <a:fillRect/>
          </a:stretch>
        </p:blipFill>
        <p:spPr>
          <a:xfrm>
            <a:off x="2990616" y="3713749"/>
            <a:ext cx="2104602" cy="576056"/>
          </a:xfrm>
          <a:prstGeom prst="rect">
            <a:avLst/>
          </a:prstGeom>
          <a:ln>
            <a:solidFill>
              <a:srgbClr val="022170"/>
            </a:solidFill>
          </a:ln>
          <a:effectLst>
            <a:outerShdw blurRad="50800" dist="38100" dir="2700000" algn="tl" rotWithShape="0">
              <a:prstClr val="black">
                <a:alpha val="40000"/>
              </a:prstClr>
            </a:outerShdw>
          </a:effectLst>
        </p:spPr>
      </p:pic>
      <p:pic>
        <p:nvPicPr>
          <p:cNvPr id="12" name="Picture 2" descr="TNC">
            <a:extLst>
              <a:ext uri="{FF2B5EF4-FFF2-40B4-BE49-F238E27FC236}">
                <a16:creationId xmlns:a16="http://schemas.microsoft.com/office/drawing/2014/main" id="{32A055D2-ED4C-3FC2-35B8-CB9A70E122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082" t="33223" r="8882" b="29691"/>
          <a:stretch>
            <a:fillRect/>
          </a:stretch>
        </p:blipFill>
        <p:spPr bwMode="auto">
          <a:xfrm>
            <a:off x="2990616" y="3167341"/>
            <a:ext cx="2104602" cy="430137"/>
          </a:xfrm>
          <a:prstGeom prst="rect">
            <a:avLst/>
          </a:prstGeom>
          <a:noFill/>
          <a:ln>
            <a:solidFill>
              <a:srgbClr val="0221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Left Brace 5">
            <a:extLst>
              <a:ext uri="{FF2B5EF4-FFF2-40B4-BE49-F238E27FC236}">
                <a16:creationId xmlns:a16="http://schemas.microsoft.com/office/drawing/2014/main" id="{452CA68C-C6E9-B89C-FF10-338C56F8EA25}"/>
              </a:ext>
            </a:extLst>
          </p:cNvPr>
          <p:cNvSpPr/>
          <p:nvPr/>
        </p:nvSpPr>
        <p:spPr bwMode="auto">
          <a:xfrm rot="5400000">
            <a:off x="2386195" y="3696887"/>
            <a:ext cx="852787" cy="1892943"/>
          </a:xfrm>
          <a:prstGeom prst="leftBrace">
            <a:avLst>
              <a:gd name="adj1" fmla="val 8333"/>
              <a:gd name="adj2" fmla="val 50644"/>
            </a:avLst>
          </a:prstGeom>
          <a:noFill/>
          <a:ln w="9525" cap="flat" cmpd="sng" algn="ctr">
            <a:solidFill>
              <a:srgbClr val="02217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FD043AFD-85E6-5D8C-2DBA-CBAA6C679270}"/>
              </a:ext>
            </a:extLst>
          </p:cNvPr>
          <p:cNvSpPr txBox="1"/>
          <p:nvPr/>
        </p:nvSpPr>
        <p:spPr>
          <a:xfrm>
            <a:off x="362007" y="5013286"/>
            <a:ext cx="2241138" cy="738664"/>
          </a:xfrm>
          <a:prstGeom prst="rect">
            <a:avLst/>
          </a:prstGeom>
          <a:noFill/>
        </p:spPr>
        <p:txBody>
          <a:bodyPr wrap="square" rtlCol="0">
            <a:spAutoFit/>
          </a:bodyPr>
          <a:lstStyle/>
          <a:p>
            <a:pPr algn="ctr"/>
            <a:r>
              <a:rPr lang="en-US" sz="1400">
                <a:solidFill>
                  <a:srgbClr val="022170"/>
                </a:solidFill>
              </a:rPr>
              <a:t>Developer selects a </a:t>
            </a:r>
            <a:r>
              <a:rPr lang="en-US" sz="1400" b="1">
                <a:solidFill>
                  <a:srgbClr val="022170"/>
                </a:solidFill>
              </a:rPr>
              <a:t>reactor technology company</a:t>
            </a:r>
            <a:r>
              <a:rPr lang="en-US" sz="1400">
                <a:solidFill>
                  <a:srgbClr val="022170"/>
                </a:solidFill>
              </a:rPr>
              <a:t> to partner with</a:t>
            </a:r>
          </a:p>
        </p:txBody>
      </p:sp>
      <p:sp>
        <p:nvSpPr>
          <p:cNvPr id="8" name="TextBox 7">
            <a:extLst>
              <a:ext uri="{FF2B5EF4-FFF2-40B4-BE49-F238E27FC236}">
                <a16:creationId xmlns:a16="http://schemas.microsoft.com/office/drawing/2014/main" id="{93B22D93-E9D8-AA05-A4CC-50D7CE5FF59C}"/>
              </a:ext>
            </a:extLst>
          </p:cNvPr>
          <p:cNvSpPr txBox="1"/>
          <p:nvPr/>
        </p:nvSpPr>
        <p:spPr>
          <a:xfrm>
            <a:off x="3188370" y="5041519"/>
            <a:ext cx="1995660" cy="738664"/>
          </a:xfrm>
          <a:prstGeom prst="rect">
            <a:avLst/>
          </a:prstGeom>
          <a:noFill/>
        </p:spPr>
        <p:txBody>
          <a:bodyPr wrap="square" rtlCol="0">
            <a:spAutoFit/>
          </a:bodyPr>
          <a:lstStyle/>
          <a:p>
            <a:pPr algn="ctr"/>
            <a:r>
              <a:rPr lang="en-US" sz="1400">
                <a:solidFill>
                  <a:srgbClr val="022170"/>
                </a:solidFill>
              </a:rPr>
              <a:t>Developer selects </a:t>
            </a:r>
            <a:r>
              <a:rPr lang="en-US" sz="1400" b="1">
                <a:solidFill>
                  <a:srgbClr val="022170"/>
                </a:solidFill>
              </a:rPr>
              <a:t>EPC and AE firms to </a:t>
            </a:r>
            <a:r>
              <a:rPr lang="en-US" sz="1400">
                <a:solidFill>
                  <a:srgbClr val="022170"/>
                </a:solidFill>
              </a:rPr>
              <a:t> manage the project</a:t>
            </a:r>
          </a:p>
        </p:txBody>
      </p:sp>
      <p:pic>
        <p:nvPicPr>
          <p:cNvPr id="9" name="Picture 2" descr="Vogtle Units 3 &amp; 4 Nuclear Plant Construction [2916 x 1946 :  r/InfrastructurePorn">
            <a:extLst>
              <a:ext uri="{FF2B5EF4-FFF2-40B4-BE49-F238E27FC236}">
                <a16:creationId xmlns:a16="http://schemas.microsoft.com/office/drawing/2014/main" id="{DB1759FE-2B26-F30F-4CAE-14D08ED5CE8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139" t="15245" b="17550"/>
          <a:stretch>
            <a:fillRect/>
          </a:stretch>
        </p:blipFill>
        <p:spPr bwMode="auto">
          <a:xfrm>
            <a:off x="3235251" y="5733846"/>
            <a:ext cx="2104602" cy="105044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A12B34A-E894-96A7-0DDD-CF55C1AA19EC}"/>
              </a:ext>
            </a:extLst>
          </p:cNvPr>
          <p:cNvSpPr/>
          <p:nvPr/>
        </p:nvSpPr>
        <p:spPr bwMode="auto">
          <a:xfrm>
            <a:off x="430275" y="5707057"/>
            <a:ext cx="2104602" cy="1050449"/>
          </a:xfrm>
          <a:prstGeom prst="rect">
            <a:avLst/>
          </a:prstGeom>
          <a:solidFill>
            <a:schemeClr val="bg1"/>
          </a:solidFill>
          <a:ln w="9525" cap="flat" cmpd="sng" algn="ctr">
            <a:solidFill>
              <a:srgbClr val="02217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3" name="Picture 4" descr="Small Modular Reactor Technology">
            <a:extLst>
              <a:ext uri="{FF2B5EF4-FFF2-40B4-BE49-F238E27FC236}">
                <a16:creationId xmlns:a16="http://schemas.microsoft.com/office/drawing/2014/main" id="{3E01520F-62BD-6597-9470-91CAA2C1EA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766" y="5751950"/>
            <a:ext cx="893772" cy="3630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TerraPower - Wikipedia">
            <a:extLst>
              <a:ext uri="{FF2B5EF4-FFF2-40B4-BE49-F238E27FC236}">
                <a16:creationId xmlns:a16="http://schemas.microsoft.com/office/drawing/2014/main" id="{C58F7991-7E89-FA48-0DE6-8F3B48843D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4346" y="6081478"/>
            <a:ext cx="733159" cy="2605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promising cleantech companies ...">
            <a:extLst>
              <a:ext uri="{FF2B5EF4-FFF2-40B4-BE49-F238E27FC236}">
                <a16:creationId xmlns:a16="http://schemas.microsoft.com/office/drawing/2014/main" id="{7E14CFA8-57F5-C450-1121-EE3CFB9FD97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8751" b="23326"/>
          <a:stretch>
            <a:fillRect/>
          </a:stretch>
        </p:blipFill>
        <p:spPr bwMode="auto">
          <a:xfrm>
            <a:off x="1379538" y="6370295"/>
            <a:ext cx="1031834" cy="2988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rand — X-energy">
            <a:extLst>
              <a:ext uri="{FF2B5EF4-FFF2-40B4-BE49-F238E27FC236}">
                <a16:creationId xmlns:a16="http://schemas.microsoft.com/office/drawing/2014/main" id="{FB2767F6-2EBF-3564-7AF3-2FFD4CFFC9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0999" y="5811163"/>
            <a:ext cx="861430" cy="2499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Westinghouse Logo">
            <a:extLst>
              <a:ext uri="{FF2B5EF4-FFF2-40B4-BE49-F238E27FC236}">
                <a16:creationId xmlns:a16="http://schemas.microsoft.com/office/drawing/2014/main" id="{07505D61-0978-D2A1-DE11-64A6B71894E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5217" b="14416"/>
          <a:stretch>
            <a:fillRect/>
          </a:stretch>
        </p:blipFill>
        <p:spPr bwMode="auto">
          <a:xfrm>
            <a:off x="474497" y="6329341"/>
            <a:ext cx="503095" cy="378778"/>
          </a:xfrm>
          <a:prstGeom prst="rect">
            <a:avLst/>
          </a:prstGeom>
          <a:noFill/>
          <a:ln>
            <a:noFill/>
          </a:ln>
          <a:effectLst/>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1539F0FD-82A9-4528-44AD-92648B29E21C}"/>
              </a:ext>
            </a:extLst>
          </p:cNvPr>
          <p:cNvCxnSpPr/>
          <p:nvPr/>
        </p:nvCxnSpPr>
        <p:spPr bwMode="auto">
          <a:xfrm flipV="1">
            <a:off x="5689600" y="1675858"/>
            <a:ext cx="0" cy="4993274"/>
          </a:xfrm>
          <a:prstGeom prst="line">
            <a:avLst/>
          </a:prstGeom>
          <a:solidFill>
            <a:schemeClr val="accent1"/>
          </a:solidFill>
          <a:ln w="9525" cap="flat" cmpd="sng" algn="ctr">
            <a:solidFill>
              <a:srgbClr val="022170"/>
            </a:solidFill>
            <a:prstDash val="solid"/>
            <a:round/>
            <a:headEnd type="none" w="med" len="med"/>
            <a:tailEnd type="none" w="med" len="med"/>
          </a:ln>
          <a:effectLst/>
        </p:spPr>
      </p:cxnSp>
      <p:sp>
        <p:nvSpPr>
          <p:cNvPr id="31" name="Content Placeholder 2">
            <a:extLst>
              <a:ext uri="{FF2B5EF4-FFF2-40B4-BE49-F238E27FC236}">
                <a16:creationId xmlns:a16="http://schemas.microsoft.com/office/drawing/2014/main" id="{7278164B-C6F5-875A-5CD0-6F55485372F5}"/>
              </a:ext>
            </a:extLst>
          </p:cNvPr>
          <p:cNvSpPr txBox="1">
            <a:spLocks/>
          </p:cNvSpPr>
          <p:nvPr/>
        </p:nvSpPr>
        <p:spPr bwMode="auto">
          <a:xfrm>
            <a:off x="5825599" y="1923272"/>
            <a:ext cx="6366402" cy="348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30188" indent="-230188" algn="l" rtl="0" eaLnBrk="1" fontAlgn="base" hangingPunct="1">
              <a:lnSpc>
                <a:spcPct val="85000"/>
              </a:lnSpc>
              <a:spcBef>
                <a:spcPct val="40000"/>
              </a:spcBef>
              <a:spcAft>
                <a:spcPct val="0"/>
              </a:spcAft>
              <a:buClr>
                <a:srgbClr val="005875"/>
              </a:buClr>
              <a:buChar char="•"/>
              <a:defRPr sz="2000">
                <a:solidFill>
                  <a:schemeClr val="tx1">
                    <a:lumMod val="50000"/>
                    <a:lumOff val="50000"/>
                  </a:schemeClr>
                </a:solidFill>
                <a:latin typeface="+mn-lt"/>
                <a:ea typeface="ＭＳ Ｐゴシック" charset="0"/>
                <a:cs typeface="+mn-cs"/>
              </a:defRPr>
            </a:lvl1pPr>
            <a:lvl2pPr marL="501333" indent="-227013" algn="l" rtl="0" eaLnBrk="1" fontAlgn="base" hangingPunct="1">
              <a:lnSpc>
                <a:spcPct val="85000"/>
              </a:lnSpc>
              <a:spcBef>
                <a:spcPct val="20000"/>
              </a:spcBef>
              <a:spcAft>
                <a:spcPct val="0"/>
              </a:spcAft>
              <a:buClr>
                <a:srgbClr val="005875"/>
              </a:buClr>
              <a:buFont typeface="Times New Roman" charset="0"/>
              <a:buChar char="–"/>
              <a:defRPr sz="2000">
                <a:solidFill>
                  <a:schemeClr val="tx1">
                    <a:lumMod val="50000"/>
                    <a:lumOff val="50000"/>
                  </a:schemeClr>
                </a:solidFill>
                <a:latin typeface="+mn-lt"/>
                <a:ea typeface="ＭＳ Ｐゴシック" charset="0"/>
              </a:defRPr>
            </a:lvl2pPr>
            <a:lvl3pPr marL="960120" indent="-228600" algn="l" rtl="0" eaLnBrk="1" fontAlgn="base" hangingPunct="1">
              <a:lnSpc>
                <a:spcPct val="85000"/>
              </a:lnSpc>
              <a:spcBef>
                <a:spcPct val="20000"/>
              </a:spcBef>
              <a:spcAft>
                <a:spcPct val="0"/>
              </a:spcAft>
              <a:buClr>
                <a:srgbClr val="005875"/>
              </a:buClr>
              <a:buChar char="•"/>
              <a:defRPr sz="2000">
                <a:solidFill>
                  <a:schemeClr val="tx1">
                    <a:lumMod val="50000"/>
                    <a:lumOff val="50000"/>
                  </a:schemeClr>
                </a:solidFill>
                <a:latin typeface="+mn-lt"/>
                <a:ea typeface="ＭＳ Ｐゴシック" charset="0"/>
              </a:defRPr>
            </a:lvl3pPr>
            <a:lvl4pPr marL="1417320" indent="-228600" algn="l" rtl="0" eaLnBrk="1" fontAlgn="base" hangingPunct="1">
              <a:lnSpc>
                <a:spcPct val="85000"/>
              </a:lnSpc>
              <a:spcBef>
                <a:spcPct val="20000"/>
              </a:spcBef>
              <a:spcAft>
                <a:spcPct val="0"/>
              </a:spcAft>
              <a:buClr>
                <a:srgbClr val="005875"/>
              </a:buClr>
              <a:buFont typeface="Times New Roman" charset="0"/>
              <a:buChar char="–"/>
              <a:defRPr sz="2000">
                <a:solidFill>
                  <a:schemeClr val="tx1">
                    <a:lumMod val="50000"/>
                    <a:lumOff val="50000"/>
                  </a:schemeClr>
                </a:solidFill>
                <a:latin typeface="+mn-lt"/>
                <a:ea typeface="ＭＳ Ｐゴシック" charset="0"/>
              </a:defRPr>
            </a:lvl4pPr>
            <a:lvl5pPr marL="1874520" indent="-228600" algn="l" rtl="0" eaLnBrk="1" fontAlgn="base" hangingPunct="1">
              <a:lnSpc>
                <a:spcPct val="85000"/>
              </a:lnSpc>
              <a:spcBef>
                <a:spcPct val="20000"/>
              </a:spcBef>
              <a:spcAft>
                <a:spcPct val="0"/>
              </a:spcAft>
              <a:buClr>
                <a:srgbClr val="005875"/>
              </a:buClr>
              <a:buChar char="•"/>
              <a:defRPr sz="2000">
                <a:solidFill>
                  <a:schemeClr val="tx1">
                    <a:lumMod val="50000"/>
                    <a:lumOff val="50000"/>
                  </a:schemeClr>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a:lstStyle>
          <a:p>
            <a:r>
              <a:rPr lang="en-US" sz="1800" kern="0"/>
              <a:t>Developer raises all capital and debt to build project</a:t>
            </a:r>
          </a:p>
          <a:p>
            <a:r>
              <a:rPr lang="en-US" sz="1800" kern="0"/>
              <a:t>Developer carries all (or most) the risk</a:t>
            </a:r>
          </a:p>
          <a:p>
            <a:pPr lvl="1"/>
            <a:r>
              <a:rPr lang="en-US" sz="1800" kern="0"/>
              <a:t>Uncertainty still exists around who bears what risk in these projects</a:t>
            </a:r>
          </a:p>
          <a:p>
            <a:pPr lvl="1"/>
            <a:r>
              <a:rPr lang="en-US" sz="1800" kern="0"/>
              <a:t>Risk profile changes given developer may build a substantial number of a given reactor</a:t>
            </a:r>
          </a:p>
          <a:p>
            <a:r>
              <a:rPr lang="en-US" sz="1800" kern="0"/>
              <a:t>Derisking options that could be used:</a:t>
            </a:r>
          </a:p>
          <a:p>
            <a:pPr lvl="1"/>
            <a:r>
              <a:rPr lang="en-US" sz="1800" kern="0"/>
              <a:t>Orderbook pricing (similar to consortium builds)</a:t>
            </a:r>
          </a:p>
          <a:p>
            <a:pPr lvl="1"/>
            <a:r>
              <a:rPr lang="en-US" sz="1800" kern="0"/>
              <a:t>Recover costs during construction</a:t>
            </a:r>
          </a:p>
          <a:p>
            <a:pPr lvl="1"/>
            <a:r>
              <a:rPr lang="en-US" sz="1800" kern="0"/>
              <a:t>Investment tax credits</a:t>
            </a:r>
          </a:p>
          <a:p>
            <a:pPr lvl="1"/>
            <a:r>
              <a:rPr lang="en-US" sz="1800" kern="0"/>
              <a:t>Overrun insurance</a:t>
            </a:r>
          </a:p>
        </p:txBody>
      </p:sp>
      <p:sp>
        <p:nvSpPr>
          <p:cNvPr id="32" name="TextBox 31">
            <a:extLst>
              <a:ext uri="{FF2B5EF4-FFF2-40B4-BE49-F238E27FC236}">
                <a16:creationId xmlns:a16="http://schemas.microsoft.com/office/drawing/2014/main" id="{29109CA7-5CCA-F551-4284-FC506D7DFAA6}"/>
              </a:ext>
            </a:extLst>
          </p:cNvPr>
          <p:cNvSpPr txBox="1"/>
          <p:nvPr/>
        </p:nvSpPr>
        <p:spPr>
          <a:xfrm>
            <a:off x="5896754" y="1452538"/>
            <a:ext cx="5424389" cy="400110"/>
          </a:xfrm>
          <a:prstGeom prst="rect">
            <a:avLst/>
          </a:prstGeom>
          <a:noFill/>
        </p:spPr>
        <p:txBody>
          <a:bodyPr wrap="square" rtlCol="0">
            <a:spAutoFit/>
          </a:bodyPr>
          <a:lstStyle/>
          <a:p>
            <a:r>
              <a:rPr lang="en-US" sz="2000" b="1">
                <a:solidFill>
                  <a:srgbClr val="022170"/>
                </a:solidFill>
              </a:rPr>
              <a:t>Financing &amp; Risk Considerations</a:t>
            </a:r>
          </a:p>
        </p:txBody>
      </p:sp>
      <p:sp>
        <p:nvSpPr>
          <p:cNvPr id="35" name="TextBox 34">
            <a:extLst>
              <a:ext uri="{FF2B5EF4-FFF2-40B4-BE49-F238E27FC236}">
                <a16:creationId xmlns:a16="http://schemas.microsoft.com/office/drawing/2014/main" id="{8EDEEB6F-5CB6-A823-C72A-18FA0535E78A}"/>
              </a:ext>
            </a:extLst>
          </p:cNvPr>
          <p:cNvSpPr txBox="1"/>
          <p:nvPr/>
        </p:nvSpPr>
        <p:spPr>
          <a:xfrm>
            <a:off x="5884404" y="5564623"/>
            <a:ext cx="6096000" cy="954107"/>
          </a:xfrm>
          <a:prstGeom prst="rect">
            <a:avLst/>
          </a:prstGeom>
          <a:noFill/>
          <a:ln>
            <a:solidFill>
              <a:schemeClr val="tx1"/>
            </a:solidFill>
            <a:prstDash val="dash"/>
          </a:ln>
        </p:spPr>
        <p:txBody>
          <a:bodyPr wrap="square">
            <a:spAutoFit/>
          </a:bodyPr>
          <a:lstStyle/>
          <a:p>
            <a:r>
              <a:rPr lang="en-US" sz="1400" b="0" i="0">
                <a:solidFill>
                  <a:srgbClr val="022170"/>
                </a:solidFill>
                <a:effectLst/>
                <a:latin typeface="Merriweather" panose="020F0502020204030204" pitchFamily="2" charset="0"/>
              </a:rPr>
              <a:t>“The company’s fleet-scale model combines using proven, licensed technology and a design-once, build-many approach with developing coalitions across communities, regulators and financial stakeholders.” – </a:t>
            </a:r>
            <a:r>
              <a:rPr lang="en-US" sz="1400" b="0">
                <a:solidFill>
                  <a:srgbClr val="022170"/>
                </a:solidFill>
                <a:effectLst/>
                <a:latin typeface="Merriweather" panose="020F0502020204030204" pitchFamily="2" charset="0"/>
              </a:rPr>
              <a:t>The Nuclear Company </a:t>
            </a:r>
            <a:r>
              <a:rPr lang="en-US" sz="1400" b="0">
                <a:solidFill>
                  <a:srgbClr val="022170"/>
                </a:solidFill>
                <a:effectLst/>
                <a:latin typeface="Merriweather" panose="020F0502020204030204" pitchFamily="2" charset="0"/>
                <a:hlinkClick r:id="rId13"/>
              </a:rPr>
              <a:t>Website</a:t>
            </a:r>
            <a:endParaRPr lang="en-US" sz="1400">
              <a:solidFill>
                <a:srgbClr val="022170"/>
              </a:solidFill>
            </a:endParaRPr>
          </a:p>
        </p:txBody>
      </p:sp>
    </p:spTree>
    <p:extLst>
      <p:ext uri="{BB962C8B-B14F-4D97-AF65-F5344CB8AC3E}">
        <p14:creationId xmlns:p14="http://schemas.microsoft.com/office/powerpoint/2010/main" val="4171376597"/>
      </p:ext>
    </p:extLst>
  </p:cSld>
  <p:clrMapOvr>
    <a:masterClrMapping/>
  </p:clrMapOvr>
</p:sld>
</file>

<file path=ppt/theme/theme1.xml><?xml version="1.0" encoding="utf-8"?>
<a:theme xmlns:a="http://schemas.openxmlformats.org/drawingml/2006/main" name="Standard_Presentation-2016">
  <a:themeElements>
    <a:clrScheme name="INL 2016">
      <a:dk1>
        <a:srgbClr val="000000"/>
      </a:dk1>
      <a:lt1>
        <a:srgbClr val="FFFFFF"/>
      </a:lt1>
      <a:dk2>
        <a:srgbClr val="005875"/>
      </a:dk2>
      <a:lt2>
        <a:srgbClr val="808080"/>
      </a:lt2>
      <a:accent1>
        <a:srgbClr val="7895A4"/>
      </a:accent1>
      <a:accent2>
        <a:srgbClr val="8B9E6C"/>
      </a:accent2>
      <a:accent3>
        <a:srgbClr val="BFB896"/>
      </a:accent3>
      <a:accent4>
        <a:srgbClr val="ECE09C"/>
      </a:accent4>
      <a:accent5>
        <a:srgbClr val="DDDDDD"/>
      </a:accent5>
      <a:accent6>
        <a:srgbClr val="FFFFFF"/>
      </a:accent6>
      <a:hlink>
        <a:srgbClr val="7895A4"/>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_Presentation-2016" id="{AA70F70C-FE74-4105-B56D-A478567CF02D}" vid="{32DB2BA5-14E2-4538-A7F0-90025315B3E8}"/>
    </a:ext>
  </a:extLst>
</a:theme>
</file>

<file path=ppt/theme/theme2.xml><?xml version="1.0" encoding="utf-8"?>
<a:theme xmlns:a="http://schemas.openxmlformats.org/drawingml/2006/main" name="INL 2020">
  <a:themeElements>
    <a:clrScheme name="INL 2020">
      <a:dk1>
        <a:srgbClr val="000000"/>
      </a:dk1>
      <a:lt1>
        <a:srgbClr val="FFFFFF"/>
      </a:lt1>
      <a:dk2>
        <a:srgbClr val="06509D"/>
      </a:dk2>
      <a:lt2>
        <a:srgbClr val="2CA8E1"/>
      </a:lt2>
      <a:accent1>
        <a:srgbClr val="8EC423"/>
      </a:accent1>
      <a:accent2>
        <a:srgbClr val="2CA8E1"/>
      </a:accent2>
      <a:accent3>
        <a:srgbClr val="832369"/>
      </a:accent3>
      <a:accent4>
        <a:srgbClr val="CF1D4C"/>
      </a:accent4>
      <a:accent5>
        <a:srgbClr val="F78E20"/>
      </a:accent5>
      <a:accent6>
        <a:srgbClr val="59595C"/>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L_2022_1pic_wide" id="{89BF7064-FD3A-9545-B995-802AEA189201}" vid="{D4A7C892-B556-E342-9954-CFCF5423B61B}"/>
    </a:ext>
  </a:extLst>
</a:theme>
</file>

<file path=ppt/theme/theme3.xml><?xml version="1.0" encoding="utf-8"?>
<a:theme xmlns:a="http://schemas.openxmlformats.org/drawingml/2006/main" name="1_Standard_Presentation-2016">
  <a:themeElements>
    <a:clrScheme name="GAIN">
      <a:dk1>
        <a:srgbClr val="032477"/>
      </a:dk1>
      <a:lt1>
        <a:srgbClr val="E6E7E9"/>
      </a:lt1>
      <a:dk2>
        <a:srgbClr val="032477"/>
      </a:dk2>
      <a:lt2>
        <a:srgbClr val="E6E7E9"/>
      </a:lt2>
      <a:accent1>
        <a:srgbClr val="7CBF26"/>
      </a:accent1>
      <a:accent2>
        <a:srgbClr val="DD002A"/>
      </a:accent2>
      <a:accent3>
        <a:srgbClr val="032477"/>
      </a:accent3>
      <a:accent4>
        <a:srgbClr val="7CBF26"/>
      </a:accent4>
      <a:accent5>
        <a:srgbClr val="E6E7E9"/>
      </a:accent5>
      <a:accent6>
        <a:srgbClr val="FFFFFF"/>
      </a:accent6>
      <a:hlink>
        <a:srgbClr val="7CBF26"/>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_Presentation-2016" id="{AA70F70C-FE74-4105-B56D-A478567CF02D}" vid="{32DB2BA5-14E2-4538-A7F0-90025315B3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9aa3b6-f5fb-4571-8701-56f20689897b" xsi:nil="true"/>
    <lcf76f155ced4ddcb4097134ff3c332f xmlns="d2cbfc94-a69a-4175-9de2-749d5ca1cf7f">
      <Terms xmlns="http://schemas.microsoft.com/office/infopath/2007/PartnerControls"/>
    </lcf76f155ced4ddcb4097134ff3c332f>
    <Archived_x003f_ xmlns="d2cbfc94-a69a-4175-9de2-749d5ca1cf7f">false</Archived_x003f_>
    <Notes xmlns="d2cbfc94-a69a-4175-9de2-749d5ca1cf7f" xsi:nil="true"/>
    <Source xmlns="d2cbfc94-a69a-4175-9de2-749d5ca1cf7f">
      <Url xsi:nil="true"/>
      <Description xsi:nil="true"/>
    </Sour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0265D9C8320644B26F99052C4BB7A7" ma:contentTypeVersion="22" ma:contentTypeDescription="Create a new document." ma:contentTypeScope="" ma:versionID="fbeac89a1f9ad4107a40236bc544f989">
  <xsd:schema xmlns:xsd="http://www.w3.org/2001/XMLSchema" xmlns:xs="http://www.w3.org/2001/XMLSchema" xmlns:p="http://schemas.microsoft.com/office/2006/metadata/properties" xmlns:ns2="d2cbfc94-a69a-4175-9de2-749d5ca1cf7f" xmlns:ns3="1d9aa3b6-f5fb-4571-8701-56f20689897b" targetNamespace="http://schemas.microsoft.com/office/2006/metadata/properties" ma:root="true" ma:fieldsID="9acd476a6f27c9420c6e0f347fc76199" ns2:_="" ns3:_="">
    <xsd:import namespace="d2cbfc94-a69a-4175-9de2-749d5ca1cf7f"/>
    <xsd:import namespace="1d9aa3b6-f5fb-4571-8701-56f2068989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otes" minOccurs="0"/>
                <xsd:element ref="ns2:Source" minOccurs="0"/>
                <xsd:element ref="ns2:MediaServiceBillingMetadata" minOccurs="0"/>
                <xsd:element ref="ns2:Archiv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cbfc94-a69a-4175-9de2-749d5ca1c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3c2f1c-0c45-49b9-b292-96ca38f5026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element name="Source" ma:index="27" nillable="true" ma:displayName="Source" ma:format="Hyperlink" ma:internalName="Sourc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8" nillable="true" ma:displayName="MediaServiceBillingMetadata" ma:hidden="true" ma:internalName="MediaServiceBillingMetadata" ma:readOnly="true">
      <xsd:simpleType>
        <xsd:restriction base="dms:Note"/>
      </xsd:simpleType>
    </xsd:element>
    <xsd:element name="Archived_x003f_" ma:index="29" nillable="true" ma:displayName="Archived?" ma:default="0" ma:format="Dropdown" ma:internalName="Archived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d9aa3b6-f5fb-4571-8701-56f20689897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6d208dc-b9ed-48a1-9bb4-1354ef616089}" ma:internalName="TaxCatchAll" ma:showField="CatchAllData" ma:web="1d9aa3b6-f5fb-4571-8701-56f2068989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4C2D5B-5EF2-4373-B421-BF98377A1311}">
  <ds:schemaRefs>
    <ds:schemaRef ds:uri="http://schemas.microsoft.com/sharepoint/v3/contenttype/forms"/>
  </ds:schemaRefs>
</ds:datastoreItem>
</file>

<file path=customXml/itemProps2.xml><?xml version="1.0" encoding="utf-8"?>
<ds:datastoreItem xmlns:ds="http://schemas.openxmlformats.org/officeDocument/2006/customXml" ds:itemID="{DFF6FEB2-2A2B-42C0-A0BE-DB6FCB8EBCAE}">
  <ds:schemaRefs>
    <ds:schemaRef ds:uri="http://schemas.microsoft.com/office/infopath/2007/PartnerControls"/>
    <ds:schemaRef ds:uri="http://schemas.microsoft.com/office/2006/documentManagement/types"/>
    <ds:schemaRef ds:uri="http://schemas.openxmlformats.org/package/2006/metadata/core-properties"/>
    <ds:schemaRef ds:uri="0943e46d-6530-4b5a-a099-77978fe84e80"/>
    <ds:schemaRef ds:uri="http://www.w3.org/XML/1998/namespace"/>
    <ds:schemaRef ds:uri="http://purl.org/dc/elements/1.1/"/>
    <ds:schemaRef ds:uri="http://schemas.microsoft.com/office/2006/metadata/properties"/>
    <ds:schemaRef ds:uri="http://purl.org/dc/terms/"/>
    <ds:schemaRef ds:uri="d6972360-6434-421a-bdc3-f3efb9efa244"/>
    <ds:schemaRef ds:uri="http://purl.org/dc/dcmitype/"/>
  </ds:schemaRefs>
</ds:datastoreItem>
</file>

<file path=customXml/itemProps3.xml><?xml version="1.0" encoding="utf-8"?>
<ds:datastoreItem xmlns:ds="http://schemas.openxmlformats.org/officeDocument/2006/customXml" ds:itemID="{5E4F604E-949F-459C-9BDC-35028C0DEEA2}"/>
</file>

<file path=docMetadata/LabelInfo.xml><?xml version="1.0" encoding="utf-8"?>
<clbl:labelList xmlns:clbl="http://schemas.microsoft.com/office/2020/mipLabelMetadata">
  <clbl:label id="{4cf464b7-869a-4236-8da2-a98566485554}" enabled="0" method="" siteId="{4cf464b7-869a-4236-8da2-a98566485554}" removed="1"/>
</clbl:labelList>
</file>

<file path=docProps/app.xml><?xml version="1.0" encoding="utf-8"?>
<Properties xmlns="http://schemas.openxmlformats.org/officeDocument/2006/extended-properties" xmlns:vt="http://schemas.openxmlformats.org/officeDocument/2006/docPropsVTypes">
  <Template>Standard_Presentation-2016</Template>
  <TotalTime>7529</TotalTime>
  <Words>2896</Words>
  <Application>Microsoft Office PowerPoint</Application>
  <PresentationFormat>Widescreen</PresentationFormat>
  <Paragraphs>352</Paragraphs>
  <Slides>18</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ＭＳ Ｐゴシック</vt:lpstr>
      <vt:lpstr>Aptos</vt:lpstr>
      <vt:lpstr>Aptos Narrow</vt:lpstr>
      <vt:lpstr>Arial</vt:lpstr>
      <vt:lpstr>Arial Narrow</vt:lpstr>
      <vt:lpstr>Calibri</vt:lpstr>
      <vt:lpstr>Merriweather</vt:lpstr>
      <vt:lpstr>Myriad Pro Cond</vt:lpstr>
      <vt:lpstr>Times New Roman</vt:lpstr>
      <vt:lpstr>Standard_Presentation-2016</vt:lpstr>
      <vt:lpstr>INL 2020</vt:lpstr>
      <vt:lpstr>1_Standard_Presentation-2016</vt:lpstr>
      <vt:lpstr>Nuclear Costs and Economic Impact</vt:lpstr>
      <vt:lpstr>Coal to Nuclear Stakeholder Guidebook</vt:lpstr>
      <vt:lpstr>Overlap in job types and education levels</vt:lpstr>
      <vt:lpstr>What does nuclear power addition offer a community?</vt:lpstr>
      <vt:lpstr>Consolidated Economic Impacts</vt:lpstr>
      <vt:lpstr>PowerPoint Presentation</vt:lpstr>
      <vt:lpstr>Deployment Models</vt:lpstr>
      <vt:lpstr>Example of Utility Led Project: Palo Verde Generation Station</vt:lpstr>
      <vt:lpstr>Developer Led – New Nuclear Model: “Build and Transfer”</vt:lpstr>
      <vt:lpstr>New Independent Power Producers – New Nuclear Model</vt:lpstr>
      <vt:lpstr>Reference cost ranges for large and small modular reactors</vt:lpstr>
      <vt:lpstr>What’s the cost of new nuclear?</vt:lpstr>
      <vt:lpstr>The Path Forward</vt:lpstr>
      <vt:lpstr>Derisking Projects: Tax Credits</vt:lpstr>
      <vt:lpstr>Derisking Projects: Tax Credits - ITC</vt:lpstr>
      <vt:lpstr>Derisking Projects: Facilitating Consortiums</vt:lpstr>
      <vt:lpstr>Derisking Projects: Early Revenue Capture</vt:lpstr>
      <vt:lpstr>PowerPoint Presentation</vt:lpstr>
    </vt:vector>
  </TitlesOfParts>
  <Company>INL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Baranwal</dc:creator>
  <cp:lastModifiedBy>Caroline Kryder-Reid</cp:lastModifiedBy>
  <cp:revision>12</cp:revision>
  <cp:lastPrinted>2019-09-17T19:28:53Z</cp:lastPrinted>
  <dcterms:created xsi:type="dcterms:W3CDTF">2016-09-09T18:28:57Z</dcterms:created>
  <dcterms:modified xsi:type="dcterms:W3CDTF">2026-04-03T18:49:36Z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0x010100AD0265D9C8320644B26F99052C4BB7A7</vt:lpwstr>
  </property>
  <property fmtid="{D5CDD505-2E9C-101B-9397-08002B2CF9AE}" pid="3" name="MediaServiceImageTags">
    <vt:lpwstr/>
  </property>
</Properties>
</file>