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3"/>
  </p:notesMasterIdLst>
  <p:sldIdLst>
    <p:sldId id="2147475389" r:id="rId3"/>
    <p:sldId id="2147481397" r:id="rId4"/>
    <p:sldId id="2147475521" r:id="rId5"/>
    <p:sldId id="2147475394" r:id="rId6"/>
    <p:sldId id="501" r:id="rId7"/>
    <p:sldId id="2147475522" r:id="rId8"/>
    <p:sldId id="2147481391" r:id="rId9"/>
    <p:sldId id="2147481393" r:id="rId10"/>
    <p:sldId id="2147481395" r:id="rId11"/>
    <p:sldId id="2147475392" r:id="rId12"/>
  </p:sldIdLst>
  <p:sldSz cx="12192000" cy="6858000"/>
  <p:notesSz cx="66675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CBE968-C14F-FD60-4A97-2117E5B6F0BF}" name="Brown, Annika" initials="BA" userId="S::annbrown@oed.in.gov::c7aef51b-ebd2-4bea-ba60-53efae314b80" providerId="AD"/>
  <p188:author id="{5C7C9D86-5DB5-1931-F210-38FD1B6B5D98}" name="Becca Gillespie" initials="BG" userId="S::Becca@energysystemsnetwork.com::63341965-80cd-4d13-a9f1-606a5f56cf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4A7"/>
    <a:srgbClr val="5D9900"/>
    <a:srgbClr val="8DC73F"/>
    <a:srgbClr val="008AC0"/>
    <a:srgbClr val="E5ECEF"/>
    <a:srgbClr val="383F5C"/>
    <a:srgbClr val="20577F"/>
    <a:srgbClr val="005D93"/>
    <a:srgbClr val="F5D4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53410-78DF-45F1-B32C-F2B7EE227B05}" v="1" dt="2026-04-07T17:29:51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2072" autoAdjust="0"/>
  </p:normalViewPr>
  <p:slideViewPr>
    <p:cSldViewPr snapToGrid="0">
      <p:cViewPr varScale="1">
        <p:scale>
          <a:sx n="66" d="100"/>
          <a:sy n="66" d="100"/>
        </p:scale>
        <p:origin x="85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23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ca Gillespie" userId="63341965-80cd-4d13-a9f1-606a5f56cfab" providerId="ADAL" clId="{1E83C596-B7F8-4754-B2E4-A6141D4467E4}"/>
    <pc:docChg chg="undo custSel addSld delSld modSld">
      <pc:chgData name="Becca Gillespie" userId="63341965-80cd-4d13-a9f1-606a5f56cfab" providerId="ADAL" clId="{1E83C596-B7F8-4754-B2E4-A6141D4467E4}" dt="2026-04-07T17:29:53.074" v="452" actId="47"/>
      <pc:docMkLst>
        <pc:docMk/>
      </pc:docMkLst>
      <pc:sldChg chg="modSp mod modNotesTx">
        <pc:chgData name="Becca Gillespie" userId="63341965-80cd-4d13-a9f1-606a5f56cfab" providerId="ADAL" clId="{1E83C596-B7F8-4754-B2E4-A6141D4467E4}" dt="2026-04-06T13:28:35.665" v="442" actId="20577"/>
        <pc:sldMkLst>
          <pc:docMk/>
          <pc:sldMk cId="523330368" sldId="501"/>
        </pc:sldMkLst>
        <pc:spChg chg="mod">
          <ac:chgData name="Becca Gillespie" userId="63341965-80cd-4d13-a9f1-606a5f56cfab" providerId="ADAL" clId="{1E83C596-B7F8-4754-B2E4-A6141D4467E4}" dt="2026-04-06T12:29:33.667" v="332" actId="403"/>
          <ac:spMkLst>
            <pc:docMk/>
            <pc:sldMk cId="523330368" sldId="501"/>
            <ac:spMk id="2" creationId="{00000000-0000-0000-0000-000000000000}"/>
          </ac:spMkLst>
        </pc:spChg>
        <pc:spChg chg="mod">
          <ac:chgData name="Becca Gillespie" userId="63341965-80cd-4d13-a9f1-606a5f56cfab" providerId="ADAL" clId="{1E83C596-B7F8-4754-B2E4-A6141D4467E4}" dt="2026-04-06T13:28:35.665" v="442" actId="20577"/>
          <ac:spMkLst>
            <pc:docMk/>
            <pc:sldMk cId="523330368" sldId="501"/>
            <ac:spMk id="3" creationId="{00000000-0000-0000-0000-000000000000}"/>
          </ac:spMkLst>
        </pc:spChg>
      </pc:sldChg>
      <pc:sldChg chg="addSp delSp del mod">
        <pc:chgData name="Becca Gillespie" userId="63341965-80cd-4d13-a9f1-606a5f56cfab" providerId="ADAL" clId="{1E83C596-B7F8-4754-B2E4-A6141D4467E4}" dt="2026-04-06T12:23:03.207" v="199" actId="47"/>
        <pc:sldMkLst>
          <pc:docMk/>
          <pc:sldMk cId="68925016" sldId="2147475370"/>
        </pc:sldMkLst>
        <pc:spChg chg="add del">
          <ac:chgData name="Becca Gillespie" userId="63341965-80cd-4d13-a9f1-606a5f56cfab" providerId="ADAL" clId="{1E83C596-B7F8-4754-B2E4-A6141D4467E4}" dt="2026-04-06T12:22:54.516" v="197" actId="22"/>
          <ac:spMkLst>
            <pc:docMk/>
            <pc:sldMk cId="68925016" sldId="2147475370"/>
            <ac:spMk id="5" creationId="{8AF5D4A0-DE51-40FB-8E4C-9A64CF69B5E8}"/>
          </ac:spMkLst>
        </pc:spChg>
      </pc:sldChg>
      <pc:sldChg chg="modSp mod">
        <pc:chgData name="Becca Gillespie" userId="63341965-80cd-4d13-a9f1-606a5f56cfab" providerId="ADAL" clId="{1E83C596-B7F8-4754-B2E4-A6141D4467E4}" dt="2026-04-06T12:26:14.687" v="228" actId="6549"/>
        <pc:sldMkLst>
          <pc:docMk/>
          <pc:sldMk cId="1992932839" sldId="2147475521"/>
        </pc:sldMkLst>
        <pc:spChg chg="mod">
          <ac:chgData name="Becca Gillespie" userId="63341965-80cd-4d13-a9f1-606a5f56cfab" providerId="ADAL" clId="{1E83C596-B7F8-4754-B2E4-A6141D4467E4}" dt="2026-04-06T12:26:14.687" v="228" actId="6549"/>
          <ac:spMkLst>
            <pc:docMk/>
            <pc:sldMk cId="1992932839" sldId="2147475521"/>
            <ac:spMk id="4" creationId="{D185DD2B-CF3A-1CCD-38E4-369628829CDD}"/>
          </ac:spMkLst>
        </pc:spChg>
      </pc:sldChg>
      <pc:sldChg chg="modSp del mod">
        <pc:chgData name="Becca Gillespie" userId="63341965-80cd-4d13-a9f1-606a5f56cfab" providerId="ADAL" clId="{1E83C596-B7F8-4754-B2E4-A6141D4467E4}" dt="2026-04-06T12:25:28.888" v="216" actId="47"/>
        <pc:sldMkLst>
          <pc:docMk/>
          <pc:sldMk cId="1262140180" sldId="2147481394"/>
        </pc:sldMkLst>
        <pc:graphicFrameChg chg="mod modGraphic">
          <ac:chgData name="Becca Gillespie" userId="63341965-80cd-4d13-a9f1-606a5f56cfab" providerId="ADAL" clId="{1E83C596-B7F8-4754-B2E4-A6141D4467E4}" dt="2026-04-06T12:22:18.167" v="195" actId="20577"/>
          <ac:graphicFrameMkLst>
            <pc:docMk/>
            <pc:sldMk cId="1262140180" sldId="2147481394"/>
            <ac:graphicFrameMk id="7" creationId="{A96C7E73-3518-537B-2364-D6DF40EC2699}"/>
          </ac:graphicFrameMkLst>
        </pc:graphicFrameChg>
      </pc:sldChg>
      <pc:sldChg chg="modSp add mod">
        <pc:chgData name="Becca Gillespie" userId="63341965-80cd-4d13-a9f1-606a5f56cfab" providerId="ADAL" clId="{1E83C596-B7F8-4754-B2E4-A6141D4467E4}" dt="2026-04-06T12:25:20.572" v="214" actId="404"/>
        <pc:sldMkLst>
          <pc:docMk/>
          <pc:sldMk cId="244578647" sldId="2147481395"/>
        </pc:sldMkLst>
        <pc:graphicFrameChg chg="modGraphic">
          <ac:chgData name="Becca Gillespie" userId="63341965-80cd-4d13-a9f1-606a5f56cfab" providerId="ADAL" clId="{1E83C596-B7F8-4754-B2E4-A6141D4467E4}" dt="2026-04-06T12:25:20.572" v="214" actId="404"/>
          <ac:graphicFrameMkLst>
            <pc:docMk/>
            <pc:sldMk cId="244578647" sldId="2147481395"/>
            <ac:graphicFrameMk id="7" creationId="{6E872E28-381B-0450-D677-D4DCFFB0869D}"/>
          </ac:graphicFrameMkLst>
        </pc:graphicFrameChg>
      </pc:sldChg>
      <pc:sldChg chg="modSp add del mod">
        <pc:chgData name="Becca Gillespie" userId="63341965-80cd-4d13-a9f1-606a5f56cfab" providerId="ADAL" clId="{1E83C596-B7F8-4754-B2E4-A6141D4467E4}" dt="2026-04-07T17:29:53.074" v="452" actId="47"/>
        <pc:sldMkLst>
          <pc:docMk/>
          <pc:sldMk cId="17052926" sldId="2147481396"/>
        </pc:sldMkLst>
        <pc:graphicFrameChg chg="modGraphic">
          <ac:chgData name="Becca Gillespie" userId="63341965-80cd-4d13-a9f1-606a5f56cfab" providerId="ADAL" clId="{1E83C596-B7F8-4754-B2E4-A6141D4467E4}" dt="2026-04-07T17:29:28.372" v="450" actId="20577"/>
          <ac:graphicFrameMkLst>
            <pc:docMk/>
            <pc:sldMk cId="17052926" sldId="2147481396"/>
            <ac:graphicFrameMk id="7" creationId="{C572D9A2-EFD8-28D4-688D-BBB2DEE175C4}"/>
          </ac:graphicFrameMkLst>
        </pc:graphicFrameChg>
      </pc:sldChg>
      <pc:sldChg chg="add">
        <pc:chgData name="Becca Gillespie" userId="63341965-80cd-4d13-a9f1-606a5f56cfab" providerId="ADAL" clId="{1E83C596-B7F8-4754-B2E4-A6141D4467E4}" dt="2026-04-07T17:29:51.441" v="451"/>
        <pc:sldMkLst>
          <pc:docMk/>
          <pc:sldMk cId="3175029518" sldId="21474813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35849"/>
          </a:xfrm>
          <a:prstGeom prst="rect">
            <a:avLst/>
          </a:prstGeom>
        </p:spPr>
        <p:txBody>
          <a:bodyPr vert="horz" lIns="87737" tIns="43868" rIns="87737" bIns="438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35849"/>
          </a:xfrm>
          <a:prstGeom prst="rect">
            <a:avLst/>
          </a:prstGeom>
        </p:spPr>
        <p:txBody>
          <a:bodyPr vert="horz" lIns="87737" tIns="43868" rIns="87737" bIns="43868" rtlCol="0"/>
          <a:lstStyle>
            <a:lvl1pPr algn="r">
              <a:defRPr sz="1200"/>
            </a:lvl1pPr>
          </a:lstStyle>
          <a:p>
            <a:fld id="{E82F59EC-FE6A-4E4A-97B9-9BF3E5ABC3B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085850"/>
            <a:ext cx="5213350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737" tIns="43868" rIns="87737" bIns="438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180522"/>
            <a:ext cx="5334000" cy="3420428"/>
          </a:xfrm>
          <a:prstGeom prst="rect">
            <a:avLst/>
          </a:prstGeom>
        </p:spPr>
        <p:txBody>
          <a:bodyPr vert="horz" lIns="87737" tIns="43868" rIns="87737" bIns="438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889250" cy="435848"/>
          </a:xfrm>
          <a:prstGeom prst="rect">
            <a:avLst/>
          </a:prstGeom>
        </p:spPr>
        <p:txBody>
          <a:bodyPr vert="horz" lIns="87737" tIns="43868" rIns="87737" bIns="438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7" y="8250953"/>
            <a:ext cx="2889250" cy="435848"/>
          </a:xfrm>
          <a:prstGeom prst="rect">
            <a:avLst/>
          </a:prstGeom>
        </p:spPr>
        <p:txBody>
          <a:bodyPr vert="horz" lIns="87737" tIns="43868" rIns="87737" bIns="43868" rtlCol="0" anchor="b"/>
          <a:lstStyle>
            <a:lvl1pPr algn="r">
              <a:defRPr sz="1200"/>
            </a:lvl1pPr>
          </a:lstStyle>
          <a:p>
            <a:fld id="{A0EC85FD-1F34-774A-A2B5-A81E1B59E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C3C67-10AA-FB8E-F12F-0605A24A7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0AC81-A734-D661-BFCC-A99CF8978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A5EFD-D339-B4D6-317D-8827113A3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Logistics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Comments welcome now or later on topics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We’ll be reaching out to all…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Please let us know if you want </a:t>
            </a:r>
            <a:r>
              <a:rPr lang="en-US"/>
              <a:t>to talk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B4E7B-CF71-820E-21D8-99BB34175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85FD-1F34-774A-A2B5-A81E1B59EC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85FD-1F34-774A-A2B5-A81E1B59EC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4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>
              <a:defRPr/>
            </a:pPr>
            <a:fld id="{1003DC01-70FD-694B-8512-42DFBE14BF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21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128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6D94-CD0E-C2D7-2686-C64F8A6A5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9740F-1857-486C-2B41-F8EEC8709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15B1B-8CC5-A0D4-B3DB-6B4950DAE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is a direct link between ESN work and more than $630M in new investments in Indiana that would not have happened otherwise.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This multiplier effect has been what has attracted and kept industry investing year over year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TOM – ESN’s measures of success seem to be well aligned with IEDC measures of success as I understand them from my time on the IEDC Board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71B84-F0FD-6990-CE6F-8BC35B063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>
              <a:defRPr/>
            </a:pPr>
            <a:fld id="{1003DC01-70FD-694B-8512-42DFBE14BF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21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697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16B4F-5DC0-6C1D-3491-A5DE8EE9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9B833E-6FA8-AB82-3992-FAF166998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70736-04BC-B980-C603-7B57B4764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is a direct link between ESN work and more than $630M in new investments in Indiana that would not have happened otherwise.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This multiplier effect has been what has attracted and kept industry investing year over year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TOM – ESN’s measures of success seem to be well aligned with IEDC measures of success as I understand them from my time on the IEDC Board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26DA0-1F5C-AAC3-8AD0-A559D0AA2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>
              <a:defRPr/>
            </a:pPr>
            <a:fld id="{1003DC01-70FD-694B-8512-42DFBE14BF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21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252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3D21-A9C4-1A66-7BDF-D182EBEB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00825-B70C-2552-E367-6B37E7A7F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9953C-846C-EBB3-B368-99CD63607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Logistics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Comments welcome now or later on topics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We’ll be reaching out to all…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Please let us know if you want </a:t>
            </a:r>
            <a:r>
              <a:rPr lang="en-US"/>
              <a:t>to talk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B19B0-17DD-A3C1-69C1-4FE3B1F94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85FD-1F34-774A-A2B5-A81E1B59EC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0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CB8131-95F3-5E55-4327-2B254138F875}"/>
              </a:ext>
            </a:extLst>
          </p:cNvPr>
          <p:cNvSpPr/>
          <p:nvPr userDrawn="1"/>
        </p:nvSpPr>
        <p:spPr>
          <a:xfrm>
            <a:off x="-16936" y="0"/>
            <a:ext cx="12230438" cy="687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2559B-1311-820D-D536-9AD585406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7" b="34635"/>
          <a:stretch/>
        </p:blipFill>
        <p:spPr>
          <a:xfrm>
            <a:off x="-16935" y="2039551"/>
            <a:ext cx="12225869" cy="29633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2EE02FF-F955-7E3E-D141-A66D7E5DC0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2906037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+mj-lt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9F5EE-A2EA-BD5F-6EEA-6DF2C74335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8" y="304568"/>
            <a:ext cx="1805390" cy="850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58104-18AF-CC8D-E039-4735D6A2A9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00" y="501790"/>
            <a:ext cx="3726689" cy="4559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7ADD3-350D-20D3-33B5-E21ED567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C7EED-FBF1-AB4A-B916-47265B5EAC2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224EB3-733D-30FA-C697-6563223C6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9"/>
          <a:stretch/>
        </p:blipFill>
        <p:spPr>
          <a:xfrm>
            <a:off x="-16936" y="5918586"/>
            <a:ext cx="12225869" cy="9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36EC6-A72A-27B4-40C5-77E6F210B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09" b="16061"/>
          <a:stretch/>
        </p:blipFill>
        <p:spPr>
          <a:xfrm>
            <a:off x="0" y="1094509"/>
            <a:ext cx="12192000" cy="57634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09E59-2FB9-85D3-98A7-ADF6E5C24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0" y="1094509"/>
            <a:ext cx="12191999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30437-C9C6-A57E-1B0C-B41DEDD36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42672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0" y="310304"/>
            <a:ext cx="1452812" cy="6872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24DEC0-5A1F-CE6D-B7F0-7E6E709FFAF4}"/>
              </a:ext>
            </a:extLst>
          </p:cNvPr>
          <p:cNvSpPr/>
          <p:nvPr userDrawn="1"/>
        </p:nvSpPr>
        <p:spPr>
          <a:xfrm>
            <a:off x="11515148" y="6424561"/>
            <a:ext cx="271389" cy="271389"/>
          </a:xfrm>
          <a:prstGeom prst="ellipse">
            <a:avLst/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41C11-81CB-541C-F299-E03058D33E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2" t="67632" r="36172" b="-13488"/>
          <a:stretch/>
        </p:blipFill>
        <p:spPr>
          <a:xfrm>
            <a:off x="8656321" y="993648"/>
            <a:ext cx="847344" cy="207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234EF-70EC-0070-A561-5F6D6D0BD4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61" y="2813632"/>
            <a:ext cx="518217" cy="2205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37BB829-E072-44B8-CCE7-E5888F266F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6555" y="2451274"/>
            <a:ext cx="637387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+mj-lt"/>
                <a:cs typeface="Arial Bold"/>
              </a:defRPr>
            </a:lvl1pPr>
          </a:lstStyle>
          <a:p>
            <a:r>
              <a:rPr lang="en-US" dirty="0"/>
              <a:t>TITLE SLIDE, 32PT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9BEAC8-44E6-57B1-4365-3ADD40F45E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0735" y="524955"/>
            <a:ext cx="3090862" cy="432117"/>
          </a:xfrm>
        </p:spPr>
        <p:txBody>
          <a:bodyPr>
            <a:normAutofit/>
          </a:bodyPr>
          <a:lstStyle>
            <a:lvl1pPr marL="285750" indent="-285750" algn="ctr">
              <a:buClr>
                <a:schemeClr val="tx2">
                  <a:lumMod val="50000"/>
                  <a:lumOff val="50000"/>
                </a:schemeClr>
              </a:buClr>
              <a:buFont typeface="Aptos Display" panose="020B0004020202020204" pitchFamily="34" charset="0"/>
              <a:buChar char="•"/>
              <a:defRPr sz="1800"/>
            </a:lvl1pPr>
            <a:lvl2pPr marL="685800" indent="0">
              <a:buFontTx/>
              <a:buNone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C6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Report Title</a:t>
            </a:r>
          </a:p>
        </p:txBody>
      </p:sp>
    </p:spTree>
    <p:extLst>
      <p:ext uri="{BB962C8B-B14F-4D97-AF65-F5344CB8AC3E}">
        <p14:creationId xmlns:p14="http://schemas.microsoft.com/office/powerpoint/2010/main" val="129690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Source/Note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13140" y="1566672"/>
            <a:ext cx="5582859" cy="4474762"/>
          </a:xfrm>
        </p:spPr>
        <p:txBody>
          <a:bodyPr>
            <a:noAutofit/>
          </a:bodyPr>
          <a:lstStyle>
            <a:lvl1pPr marL="285750" indent="-285750">
              <a:defRPr sz="2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SzPct val="70000"/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3375" indent="-23177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4574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146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3718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290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9" y="296332"/>
            <a:ext cx="9387841" cy="8919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66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Source/Note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13141" y="2109216"/>
            <a:ext cx="5357308" cy="3932218"/>
          </a:xfrm>
        </p:spPr>
        <p:txBody>
          <a:bodyPr>
            <a:noAutofit/>
          </a:bodyPr>
          <a:lstStyle>
            <a:lvl1pPr marL="285750" indent="-285750"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3375" indent="-23177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4574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146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3718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290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9" y="296332"/>
            <a:ext cx="9387841" cy="8919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B0D434-2F03-5D9D-9DF9-569261563EC1}"/>
              </a:ext>
            </a:extLst>
          </p:cNvPr>
          <p:cNvGrpSpPr/>
          <p:nvPr userDrawn="1"/>
        </p:nvGrpSpPr>
        <p:grpSpPr>
          <a:xfrm>
            <a:off x="512064" y="2020824"/>
            <a:ext cx="5382768" cy="48768"/>
            <a:chOff x="493776" y="1950720"/>
            <a:chExt cx="5382768" cy="487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B6A091-BCFE-8EC9-A82A-0EA0539FD71D}"/>
                </a:ext>
              </a:extLst>
            </p:cNvPr>
            <p:cNvSpPr/>
            <p:nvPr userDrawn="1"/>
          </p:nvSpPr>
          <p:spPr>
            <a:xfrm>
              <a:off x="493776" y="1950720"/>
              <a:ext cx="1773936" cy="48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E035E3-6151-CD8F-7843-F09E962D08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3776" y="1999488"/>
              <a:ext cx="538276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0D8B4-1CCA-0D11-5A55-6C0AC134A15A}"/>
              </a:ext>
            </a:extLst>
          </p:cNvPr>
          <p:cNvGrpSpPr/>
          <p:nvPr userDrawn="1"/>
        </p:nvGrpSpPr>
        <p:grpSpPr>
          <a:xfrm>
            <a:off x="6047232" y="2020824"/>
            <a:ext cx="5382768" cy="48768"/>
            <a:chOff x="493776" y="1950720"/>
            <a:chExt cx="5382768" cy="487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38DF34-8414-5C2A-3E01-5FCD2B283D9F}"/>
                </a:ext>
              </a:extLst>
            </p:cNvPr>
            <p:cNvSpPr/>
            <p:nvPr userDrawn="1"/>
          </p:nvSpPr>
          <p:spPr>
            <a:xfrm>
              <a:off x="493776" y="1950720"/>
              <a:ext cx="1773936" cy="48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011466-D7E7-5072-A45C-039901B6B7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3776" y="1999488"/>
              <a:ext cx="538276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A238BF5-28FF-5F37-1ECC-114D975BFF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4405" y="2109216"/>
            <a:ext cx="5357308" cy="3932218"/>
          </a:xfrm>
        </p:spPr>
        <p:txBody>
          <a:bodyPr>
            <a:noAutofit/>
          </a:bodyPr>
          <a:lstStyle>
            <a:lvl1pPr marL="285750" indent="-285750"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3375" indent="-23177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4574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146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3718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290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0DC364-7C55-9CC7-DE7F-6352B9D36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92" y="1620774"/>
            <a:ext cx="5383339" cy="4396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 Heading Left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D6818A1-EB54-C28C-34EC-2591E6CEA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8852" y="1620774"/>
            <a:ext cx="5383339" cy="4396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 Heading Right</a:t>
            </a:r>
          </a:p>
        </p:txBody>
      </p:sp>
    </p:spTree>
    <p:extLst>
      <p:ext uri="{BB962C8B-B14F-4D97-AF65-F5344CB8AC3E}">
        <p14:creationId xmlns:p14="http://schemas.microsoft.com/office/powerpoint/2010/main" val="83742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6A56CE-722D-92F6-59C7-604C622671B9}"/>
              </a:ext>
            </a:extLst>
          </p:cNvPr>
          <p:cNvSpPr/>
          <p:nvPr userDrawn="1"/>
        </p:nvSpPr>
        <p:spPr>
          <a:xfrm>
            <a:off x="0" y="0"/>
            <a:ext cx="12192000" cy="14935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Source/Note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9" y="296332"/>
            <a:ext cx="9387841" cy="8919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2DC02-1A9C-B29F-A9AE-EB616D3AD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296451"/>
            <a:ext cx="1885602" cy="8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ACC0423-475D-4C84-B9ED-C2DFAC2E1CAD}"/>
              </a:ext>
            </a:extLst>
          </p:cNvPr>
          <p:cNvSpPr/>
          <p:nvPr userDrawn="1"/>
        </p:nvSpPr>
        <p:spPr>
          <a:xfrm>
            <a:off x="9243391" y="0"/>
            <a:ext cx="2948609" cy="1789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4A5B0-1C6D-2C50-49E1-7B19FADBA9AC}"/>
              </a:ext>
            </a:extLst>
          </p:cNvPr>
          <p:cNvSpPr/>
          <p:nvPr userDrawn="1"/>
        </p:nvSpPr>
        <p:spPr>
          <a:xfrm>
            <a:off x="5303520" y="0"/>
            <a:ext cx="6028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A56CE-722D-92F6-59C7-604C622671B9}"/>
              </a:ext>
            </a:extLst>
          </p:cNvPr>
          <p:cNvSpPr/>
          <p:nvPr userDrawn="1"/>
        </p:nvSpPr>
        <p:spPr>
          <a:xfrm>
            <a:off x="0" y="0"/>
            <a:ext cx="53096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1999" y="1085088"/>
            <a:ext cx="4096513" cy="48828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046072-8618-F70E-3F0B-8BD2AAC15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9683" y="2226555"/>
            <a:ext cx="5340604" cy="2773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logo with blue letters and a green dot&#10;&#10;AI-generated content may be incorrect.">
            <a:extLst>
              <a:ext uri="{FF2B5EF4-FFF2-40B4-BE49-F238E27FC236}">
                <a16:creationId xmlns:a16="http://schemas.microsoft.com/office/drawing/2014/main" id="{E14B1544-7D96-2A2B-9757-6792AC0EA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686" y="381000"/>
            <a:ext cx="2670314" cy="13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SectionHea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6A56CE-722D-92F6-59C7-604C622671B9}"/>
              </a:ext>
            </a:extLst>
          </p:cNvPr>
          <p:cNvSpPr/>
          <p:nvPr userDrawn="1"/>
        </p:nvSpPr>
        <p:spPr>
          <a:xfrm>
            <a:off x="0" y="0"/>
            <a:ext cx="12192000" cy="41513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0559" y="762000"/>
            <a:ext cx="9174481" cy="2883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046072-8618-F70E-3F0B-8BD2AAC15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858" y="4547616"/>
            <a:ext cx="7665565" cy="130586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2F27A-6A26-0183-F9CE-C5BCC2C91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296451"/>
            <a:ext cx="1885602" cy="891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3D521-3BB6-4FFA-22B3-1E21305874B7}"/>
              </a:ext>
            </a:extLst>
          </p:cNvPr>
          <p:cNvSpPr/>
          <p:nvPr userDrawn="1"/>
        </p:nvSpPr>
        <p:spPr>
          <a:xfrm>
            <a:off x="969264" y="3931920"/>
            <a:ext cx="5236464" cy="219456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9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02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45FC6F7-7BDE-E132-5B2F-039CF8A4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4E3B13-40AA-DF24-0E47-AD4D2524A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233" y="1871135"/>
            <a:ext cx="4038600" cy="4255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DD65D6-B496-9DBC-2BF8-5150FED3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366" y="1871135"/>
            <a:ext cx="4038600" cy="4255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D6A2C-5D75-A95F-2FFC-5FB43BDB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</p:spTree>
    <p:extLst>
      <p:ext uri="{BB962C8B-B14F-4D97-AF65-F5344CB8AC3E}">
        <p14:creationId xmlns:p14="http://schemas.microsoft.com/office/powerpoint/2010/main" val="51804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9C224-E89F-8ACA-6F36-278B707CA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4D3F5-80F4-E7CC-529A-4C075BA4E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D68D3-5365-DE6A-75CD-79EB91676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6B12F-AE67-9F4F-E134-654262E3C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C186DCC-7A26-6ABD-22EA-B4241F6E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</p:spTree>
    <p:extLst>
      <p:ext uri="{BB962C8B-B14F-4D97-AF65-F5344CB8AC3E}">
        <p14:creationId xmlns:p14="http://schemas.microsoft.com/office/powerpoint/2010/main" val="306688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CA39FF0-FE76-79AA-C0DB-655E41F0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5F7AED7-23DA-44D8-C2E5-8F2A2040C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52800" y="1797978"/>
            <a:ext cx="5486400" cy="3503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CE5C47-2447-F713-BBEB-FB978B01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0" y="5373384"/>
            <a:ext cx="5486400" cy="6097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90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7B78E5-26A4-1B7A-0F3B-EF4AE6714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78" b="15739"/>
          <a:stretch/>
        </p:blipFill>
        <p:spPr>
          <a:xfrm>
            <a:off x="0" y="1094509"/>
            <a:ext cx="12192000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0578C-A718-B5DE-D106-0D8A7C611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0" y="1094509"/>
            <a:ext cx="12192000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99D21-153B-B643-57A1-8C418B0FC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-1" y="1094509"/>
            <a:ext cx="12191999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09836-27FD-76F0-8213-4D06440E9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0" y="1094509"/>
            <a:ext cx="12192000" cy="57634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N_PPT Header.jpg">
            <a:extLst>
              <a:ext uri="{FF2B5EF4-FFF2-40B4-BE49-F238E27FC236}">
                <a16:creationId xmlns:a16="http://schemas.microsoft.com/office/drawing/2014/main" id="{6826E560-F2AF-99A3-047A-3FB3FF512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1"/>
          <a:stretch/>
        </p:blipFill>
        <p:spPr>
          <a:xfrm>
            <a:off x="0" y="-1"/>
            <a:ext cx="12192000" cy="149222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FB50AEA-6D1D-88D9-FFE8-774D1051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935126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152F61-9E58-6AE6-B3D4-F04E45B9E6B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296451"/>
            <a:ext cx="1885602" cy="89194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F9A826-6B16-CED3-4DC6-99BCD6259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2015066"/>
            <a:ext cx="84582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95385-48AA-5E4E-7723-A63DAE92EEF9}"/>
              </a:ext>
            </a:extLst>
          </p:cNvPr>
          <p:cNvGrpSpPr/>
          <p:nvPr userDrawn="1"/>
        </p:nvGrpSpPr>
        <p:grpSpPr>
          <a:xfrm>
            <a:off x="304119" y="6478056"/>
            <a:ext cx="2896281" cy="201168"/>
            <a:chOff x="304119" y="6478056"/>
            <a:chExt cx="2896281" cy="2011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26372A-4014-F689-827C-9946DEAE0A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/>
            <a:stretch/>
          </p:blipFill>
          <p:spPr>
            <a:xfrm>
              <a:off x="304119" y="6478056"/>
              <a:ext cx="2466104" cy="201168"/>
            </a:xfrm>
            <a:prstGeom prst="rect">
              <a:avLst/>
            </a:prstGeom>
          </p:spPr>
        </p:pic>
        <p:pic>
          <p:nvPicPr>
            <p:cNvPr id="17" name="Picture 16" descr="ESN_Taglline_RGB300.png">
              <a:extLst>
                <a:ext uri="{FF2B5EF4-FFF2-40B4-BE49-F238E27FC236}">
                  <a16:creationId xmlns:a16="http://schemas.microsoft.com/office/drawing/2014/main" id="{CF0AA2D0-FE50-6920-2076-9AD91DB3D7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413"/>
            <a:stretch/>
          </p:blipFill>
          <p:spPr>
            <a:xfrm>
              <a:off x="2800458" y="6499302"/>
              <a:ext cx="399942" cy="129982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F816D0C-0E03-6A47-76D9-4D2120F7A189}"/>
              </a:ext>
            </a:extLst>
          </p:cNvPr>
          <p:cNvSpPr/>
          <p:nvPr userDrawn="1"/>
        </p:nvSpPr>
        <p:spPr>
          <a:xfrm>
            <a:off x="11515148" y="6424561"/>
            <a:ext cx="271389" cy="271389"/>
          </a:xfrm>
          <a:prstGeom prst="ellipse">
            <a:avLst/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5CC31-CDBE-9DD1-FAE5-4CB5A3C9F46B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D35AA-94CF-B625-EA91-0793D5FF2D61}"/>
              </a:ext>
            </a:extLst>
          </p:cNvPr>
          <p:cNvSpPr txBox="1"/>
          <p:nvPr userDrawn="1"/>
        </p:nvSpPr>
        <p:spPr>
          <a:xfrm>
            <a:off x="5082586" y="6444935"/>
            <a:ext cx="3207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>
                <a:solidFill>
                  <a:srgbClr val="1C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79705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60" r:id="rId6"/>
    <p:sldLayoutId id="2147483661" r:id="rId7"/>
    <p:sldLayoutId id="2147483663" r:id="rId8"/>
    <p:sldLayoutId id="2147483664" r:id="rId9"/>
    <p:sldLayoutId id="2147483668" r:id="rId10"/>
    <p:sldLayoutId id="2147483669" r:id="rId11"/>
    <p:sldLayoutId id="2147483670" r:id="rId12"/>
    <p:sldLayoutId id="2147483675" r:id="rId13"/>
    <p:sldLayoutId id="2147483674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CC63F"/>
        </a:buClr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93"/>
        </a:buClr>
        <a:buFont typeface="Courier New" panose="02070309020205020404" pitchFamily="49" charset="0"/>
        <a:buChar char="o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F"/>
        </a:buClr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93"/>
        </a:buClr>
        <a:buFont typeface="Courier New" panose="02070309020205020404" pitchFamily="49" charset="0"/>
        <a:buChar char="o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F"/>
        </a:buClr>
        <a:buFont typeface="Wingdings" pitchFamily="2" charset="2"/>
        <a:buChar char="§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AB34-D8F6-93DA-830C-FCF0DEC1E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2901945"/>
            <a:ext cx="9080109" cy="1867003"/>
          </a:xfrm>
        </p:spPr>
        <p:txBody>
          <a:bodyPr/>
          <a:lstStyle/>
          <a:p>
            <a:pPr algn="ctr"/>
            <a:r>
              <a:rPr lang="en-US" sz="4400" dirty="0"/>
              <a:t>Iowa Nuclear Energy Task Force Meeting 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C73C9-6465-6876-0BF4-93E6D1E5A189}"/>
              </a:ext>
            </a:extLst>
          </p:cNvPr>
          <p:cNvSpPr txBox="1"/>
          <p:nvPr/>
        </p:nvSpPr>
        <p:spPr>
          <a:xfrm>
            <a:off x="3616880" y="5260374"/>
            <a:ext cx="433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i="1" dirty="0">
                <a:solidFill>
                  <a:srgbClr val="005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6, 2026</a:t>
            </a:r>
          </a:p>
        </p:txBody>
      </p:sp>
    </p:spTree>
    <p:extLst>
      <p:ext uri="{BB962C8B-B14F-4D97-AF65-F5344CB8AC3E}">
        <p14:creationId xmlns:p14="http://schemas.microsoft.com/office/powerpoint/2010/main" val="26978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9A3A6-AB7C-9129-9F00-E0876A2B5F77}"/>
              </a:ext>
            </a:extLst>
          </p:cNvPr>
          <p:cNvSpPr/>
          <p:nvPr/>
        </p:nvSpPr>
        <p:spPr>
          <a:xfrm>
            <a:off x="4856205" y="6388443"/>
            <a:ext cx="3583460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9F79D8-66E4-8CEB-942F-838FE0EC5E09}"/>
              </a:ext>
            </a:extLst>
          </p:cNvPr>
          <p:cNvSpPr/>
          <p:nvPr/>
        </p:nvSpPr>
        <p:spPr>
          <a:xfrm>
            <a:off x="160637" y="6413908"/>
            <a:ext cx="3583460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2D013-1DE9-BA39-5CF6-49C63957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A280-8440-2C0D-431F-0E83E439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712" y="4371356"/>
            <a:ext cx="6179902" cy="2042552"/>
          </a:xfrm>
          <a:prstGeom prst="roundRect">
            <a:avLst/>
          </a:prstGeom>
          <a:solidFill>
            <a:srgbClr val="383F5C"/>
          </a:solidFill>
        </p:spPr>
        <p:txBody>
          <a:bodyPr anchor="ctr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Iowa Nuclear Energy Task Force Meeting 4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April 20, 2026, 9:00 am CDT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Cedar Rapids, 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8471A-B13C-77BA-F58D-39334790A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82020"/>
            <a:ext cx="4183105" cy="41831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207B486-7361-7C50-B1F6-F7653BCA6007}"/>
              </a:ext>
            </a:extLst>
          </p:cNvPr>
          <p:cNvGrpSpPr/>
          <p:nvPr/>
        </p:nvGrpSpPr>
        <p:grpSpPr>
          <a:xfrm>
            <a:off x="6987303" y="1711314"/>
            <a:ext cx="2904723" cy="2491275"/>
            <a:chOff x="840259" y="3156551"/>
            <a:chExt cx="3583460" cy="34048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8715D6-E46F-E12F-ACE9-DA1290CFA461}"/>
                </a:ext>
              </a:extLst>
            </p:cNvPr>
            <p:cNvSpPr/>
            <p:nvPr/>
          </p:nvSpPr>
          <p:spPr>
            <a:xfrm>
              <a:off x="840259" y="3156551"/>
              <a:ext cx="3583460" cy="3404886"/>
            </a:xfrm>
            <a:prstGeom prst="roundRect">
              <a:avLst/>
            </a:prstGeom>
            <a:solidFill>
              <a:srgbClr val="5D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Iowa Nuclear Energy Task Force Website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F669B6-AB56-51CD-D117-8FCE3459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977" t="4128" r="5692" b="4348"/>
            <a:stretch>
              <a:fillRect/>
            </a:stretch>
          </p:blipFill>
          <p:spPr>
            <a:xfrm>
              <a:off x="1860982" y="4469436"/>
              <a:ext cx="1542011" cy="1548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15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43C2B-1F7B-95C0-A793-4F1DB3683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1DAC-8ABF-6665-974A-DDCB42ED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r>
              <a:rPr lang="en-US"/>
              <a:t>, approximate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DA7855-1676-58F1-8A97-B0F05A28B6BB}"/>
              </a:ext>
            </a:extLst>
          </p:cNvPr>
          <p:cNvSpPr/>
          <p:nvPr/>
        </p:nvSpPr>
        <p:spPr>
          <a:xfrm>
            <a:off x="4856205" y="6388443"/>
            <a:ext cx="3583460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9BB87E6-5E94-D32B-49A2-6450B32B5D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466" y="1618734"/>
          <a:ext cx="11749519" cy="439464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84491">
                  <a:extLst>
                    <a:ext uri="{9D8B030D-6E8A-4147-A177-3AD203B41FA5}">
                      <a16:colId xmlns:a16="http://schemas.microsoft.com/office/drawing/2014/main" val="1780800682"/>
                    </a:ext>
                  </a:extLst>
                </a:gridCol>
                <a:gridCol w="2337776">
                  <a:extLst>
                    <a:ext uri="{9D8B030D-6E8A-4147-A177-3AD203B41FA5}">
                      <a16:colId xmlns:a16="http://schemas.microsoft.com/office/drawing/2014/main" val="3006715157"/>
                    </a:ext>
                  </a:extLst>
                </a:gridCol>
                <a:gridCol w="2556237">
                  <a:extLst>
                    <a:ext uri="{9D8B030D-6E8A-4147-A177-3AD203B41FA5}">
                      <a16:colId xmlns:a16="http://schemas.microsoft.com/office/drawing/2014/main" val="2130394819"/>
                    </a:ext>
                  </a:extLst>
                </a:gridCol>
                <a:gridCol w="5671015">
                  <a:extLst>
                    <a:ext uri="{9D8B030D-6E8A-4147-A177-3AD203B41FA5}">
                      <a16:colId xmlns:a16="http://schemas.microsoft.com/office/drawing/2014/main" val="1359667618"/>
                    </a:ext>
                  </a:extLst>
                </a:gridCol>
              </a:tblGrid>
              <a:tr h="37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Mtg.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Date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Location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Topic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46810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1st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2/23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Nuclear Energy Overview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6203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2nd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3/24, 12-4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Federal + State Policy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03854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3rd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4/6, 9-1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IEDA Offices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Impact and Opportunities, Waste Management​, Siting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45699"/>
                  </a:ext>
                </a:extLst>
              </a:tr>
              <a:tr h="62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4th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4/20,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Cedar Rapids, IA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Considerations, Workforce Development,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 / Supply Chain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34901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5th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5/18,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effectLst/>
                        </a:rPr>
                        <a:t>Ames, IA</a:t>
                      </a:r>
                      <a:endParaRPr lang="en-US" sz="24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Strategy Session, Readout Open Questions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4679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6th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6/16,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IEDA Offices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Final Report Readout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6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02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B2A96E-8E7E-6788-C1A1-B635335340C7}"/>
              </a:ext>
            </a:extLst>
          </p:cNvPr>
          <p:cNvSpPr/>
          <p:nvPr/>
        </p:nvSpPr>
        <p:spPr>
          <a:xfrm>
            <a:off x="0" y="6263287"/>
            <a:ext cx="4231758" cy="59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C3818-D995-A343-4BAD-6F1DD20F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Nuclear Task Force Meeting Agenda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85DD2B-CF3A-1CCD-38E4-369628829CDD}"/>
              </a:ext>
            </a:extLst>
          </p:cNvPr>
          <p:cNvSpPr txBox="1">
            <a:spLocks/>
          </p:cNvSpPr>
          <p:nvPr/>
        </p:nvSpPr>
        <p:spPr>
          <a:xfrm>
            <a:off x="87086" y="1665392"/>
            <a:ext cx="11688902" cy="49241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Call to Order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| 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Dr. Mark Nutt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Nuclear Economic Impacts and Challenges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| Michelle </a:t>
            </a:r>
            <a:r>
              <a:rPr lang="en-US" sz="2000" dirty="0" err="1">
                <a:solidFill>
                  <a:srgbClr val="005D93"/>
                </a:solidFill>
                <a:sym typeface="Wingdings" panose="05000000000000000000" pitchFamily="2" charset="2"/>
              </a:rPr>
              <a:t>Zeitlow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-Miller, INL GAIN 	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30 min.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Nuclear Waste and Fuel Considerations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| Miriam Juckett, PNNL 			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30 min.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Siting Framework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| Becca Gillespie, ESN 						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30 min.</a:t>
            </a:r>
            <a:endParaRPr lang="en-US" sz="2000" b="1" dirty="0">
              <a:solidFill>
                <a:srgbClr val="005D93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Break 										5 min.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Meeting Recap and Guided Discussion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 						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30 min.</a:t>
            </a:r>
            <a:endParaRPr lang="en-US" sz="2000" b="1" dirty="0">
              <a:solidFill>
                <a:srgbClr val="005D93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Task Force Final Report Outline + Next Steps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 					20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 min.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Close Out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| 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Dr. Mark Nutt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57FB1-7518-B70D-CC6A-FF6CB9376792}"/>
              </a:ext>
            </a:extLst>
          </p:cNvPr>
          <p:cNvSpPr/>
          <p:nvPr/>
        </p:nvSpPr>
        <p:spPr>
          <a:xfrm>
            <a:off x="4770783" y="6480810"/>
            <a:ext cx="3641697" cy="217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D093B-DDFE-11E1-DBC5-2CF52B05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0515E2-F905-6318-71C2-AD77F0062A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Meeting Recap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23510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85" y="1892140"/>
            <a:ext cx="11210344" cy="4188199"/>
          </a:xfrm>
        </p:spPr>
        <p:txBody>
          <a:bodyPr>
            <a:normAutofit/>
          </a:bodyPr>
          <a:lstStyle/>
          <a:p>
            <a:pPr marL="182880" indent="-182880">
              <a:spcAft>
                <a:spcPts val="600"/>
              </a:spcAft>
            </a:pPr>
            <a:r>
              <a:rPr lang="en-US" sz="2800" dirty="0">
                <a:solidFill>
                  <a:srgbClr val="005D93"/>
                </a:solidFill>
                <a:cs typeface="+mn-cs"/>
              </a:rPr>
              <a:t>Task Force Reactions to Meeting Topics: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sz="2400" dirty="0">
                <a:solidFill>
                  <a:srgbClr val="005D93"/>
                </a:solidFill>
                <a:cs typeface="+mn-cs"/>
              </a:rPr>
              <a:t>Economic Impacts and Opportunities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sz="2400" dirty="0">
                <a:solidFill>
                  <a:srgbClr val="005D93"/>
                </a:solidFill>
                <a:cs typeface="+mn-cs"/>
              </a:rPr>
              <a:t>Waste Considerations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sz="2400" dirty="0">
                <a:solidFill>
                  <a:srgbClr val="005D93"/>
                </a:solidFill>
                <a:cs typeface="+mn-cs"/>
              </a:rPr>
              <a:t>Siting Considerations</a:t>
            </a:r>
          </a:p>
          <a:p>
            <a:pPr marL="182880" indent="-182880">
              <a:spcAft>
                <a:spcPts val="600"/>
              </a:spcAft>
            </a:pPr>
            <a:r>
              <a:rPr lang="en-US" sz="2800" dirty="0">
                <a:solidFill>
                  <a:srgbClr val="005D93"/>
                </a:solidFill>
                <a:cs typeface="+mn-cs"/>
              </a:rPr>
              <a:t>What are </a:t>
            </a:r>
            <a:r>
              <a:rPr lang="en-US" sz="2800">
                <a:solidFill>
                  <a:srgbClr val="005D93"/>
                </a:solidFill>
                <a:cs typeface="+mn-cs"/>
              </a:rPr>
              <a:t>potential specific goals </a:t>
            </a:r>
            <a:r>
              <a:rPr lang="en-US" sz="2800" dirty="0">
                <a:solidFill>
                  <a:srgbClr val="005D93"/>
                </a:solidFill>
                <a:cs typeface="+mn-cs"/>
              </a:rPr>
              <a:t>for Iowa for nuclear development in the state?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sz="2400" dirty="0">
                <a:solidFill>
                  <a:srgbClr val="005D93"/>
                </a:solidFill>
                <a:cs typeface="+mn-cs"/>
              </a:rPr>
              <a:t>Economic development, grid strengthening/resilience, etc.</a:t>
            </a:r>
          </a:p>
          <a:p>
            <a:pPr marL="231775" indent="-231775">
              <a:spcAft>
                <a:spcPts val="600"/>
              </a:spcAft>
            </a:pPr>
            <a:r>
              <a:rPr lang="en-US" sz="2800" dirty="0">
                <a:solidFill>
                  <a:srgbClr val="005D93"/>
                </a:solidFill>
                <a:cs typeface="+mn-cs"/>
              </a:rPr>
              <a:t>What would it take for you to move forward with nuclear development in the state of Iowa?</a:t>
            </a:r>
            <a:endParaRPr lang="en-US" sz="2800" dirty="0">
              <a:solidFill>
                <a:srgbClr val="005D93"/>
              </a:solidFill>
            </a:endParaRPr>
          </a:p>
          <a:p>
            <a:pPr marL="182880" indent="-182880">
              <a:spcAft>
                <a:spcPts val="600"/>
              </a:spcAft>
            </a:pPr>
            <a:endParaRPr lang="en-US" sz="2000" dirty="0">
              <a:solidFill>
                <a:srgbClr val="005D9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C5CC6-963F-A723-B4C3-15FD42E518DF}"/>
              </a:ext>
            </a:extLst>
          </p:cNvPr>
          <p:cNvSpPr/>
          <p:nvPr/>
        </p:nvSpPr>
        <p:spPr>
          <a:xfrm>
            <a:off x="4856205" y="6413157"/>
            <a:ext cx="3583460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9D1E-772F-A701-040C-59E82046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D8E1-C81D-C563-C1B1-637B2351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848" y="2695117"/>
            <a:ext cx="9080109" cy="1867003"/>
          </a:xfrm>
        </p:spPr>
        <p:txBody>
          <a:bodyPr/>
          <a:lstStyle/>
          <a:p>
            <a:pPr algn="ctr"/>
            <a:r>
              <a:rPr lang="en-US" sz="4400" dirty="0"/>
              <a:t>Task Force Deliverables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5A64B-E7D8-6958-00B9-D2A2F5053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598C-419F-16E8-F189-30F5EFE0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Report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A9961-33F0-A1F1-65CE-16FA5ED5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93" y="1680580"/>
            <a:ext cx="5018676" cy="491724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3F74A7"/>
                </a:solidFill>
              </a:rPr>
              <a:t>Cover Letter to Governor from Dr. Mark Nutt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3F74A7"/>
                </a:solidFill>
              </a:rPr>
              <a:t>Executive Summary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3F74A7"/>
                </a:solidFill>
              </a:rPr>
              <a:t>Background: Nuclear Energy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FF0000"/>
                </a:solidFill>
              </a:rPr>
              <a:t>Iowa Electricity Demand and Capacity Needs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Nuclear Energy Technology: Existing &amp; Future Reactor Technologies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Key Attributes of Nuclear Energy Generators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Nuclear Energy Market Signals, Key Projects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Iowa Nuclear History, </a:t>
            </a:r>
            <a:r>
              <a:rPr lang="en-US" sz="2000" dirty="0">
                <a:solidFill>
                  <a:srgbClr val="FF0000"/>
                </a:solidFill>
              </a:rPr>
              <a:t>Siting Readiness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FF0000"/>
                </a:solidFill>
              </a:rPr>
              <a:t>Nuclear Technology Integration to Iowa Grid</a:t>
            </a:r>
            <a:endParaRPr lang="en-US" sz="2000" dirty="0">
              <a:solidFill>
                <a:srgbClr val="3F74A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A5A42C-82BA-2BCF-8ADD-6B62300DDCAD}"/>
              </a:ext>
            </a:extLst>
          </p:cNvPr>
          <p:cNvSpPr/>
          <p:nvPr/>
        </p:nvSpPr>
        <p:spPr>
          <a:xfrm>
            <a:off x="4856205" y="6523688"/>
            <a:ext cx="3583460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5B0201-BDE5-E959-EDB0-4BAE8CCB415B}"/>
              </a:ext>
            </a:extLst>
          </p:cNvPr>
          <p:cNvSpPr txBox="1">
            <a:spLocks/>
          </p:cNvSpPr>
          <p:nvPr/>
        </p:nvSpPr>
        <p:spPr>
          <a:xfrm>
            <a:off x="5422262" y="1680580"/>
            <a:ext cx="6769738" cy="518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 startAt="4"/>
            </a:pPr>
            <a:r>
              <a:rPr lang="en-US" sz="2400" dirty="0">
                <a:solidFill>
                  <a:srgbClr val="3F74A7"/>
                </a:solidFill>
              </a:rPr>
              <a:t>Existing Policy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Federal Incentives &amp; Loan Guarantees for New Nuclear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Federal Regulatory Policies &amp; Jurisdictional Bounds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Benchmark Other State’s Nuclear-related Policies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Iowa’s Existing Relevant Policy Framework</a:t>
            </a:r>
          </a:p>
          <a:p>
            <a:pPr marL="342900" lvl="0" indent="-342900">
              <a:buFont typeface="+mj-lt"/>
              <a:buAutoNum type="arabicPeriod" startAt="4"/>
            </a:pPr>
            <a:r>
              <a:rPr lang="en-US" sz="2400" dirty="0">
                <a:solidFill>
                  <a:srgbClr val="3F74A7"/>
                </a:solidFill>
              </a:rPr>
              <a:t>Nuclear Reactor Costs &amp; Benefits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FF0000"/>
                </a:solidFill>
              </a:rPr>
              <a:t>Nuclear Reactor Benefits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600" dirty="0">
                <a:solidFill>
                  <a:srgbClr val="FF0000"/>
                </a:solidFill>
              </a:rPr>
              <a:t>Grid Reliability and Resilience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600" dirty="0">
                <a:solidFill>
                  <a:srgbClr val="FF0000"/>
                </a:solidFill>
              </a:rPr>
              <a:t>Efficiencies (air quality, low land use, low carbon)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600" dirty="0">
                <a:solidFill>
                  <a:srgbClr val="FF0000"/>
                </a:solidFill>
              </a:rPr>
              <a:t>Economic Development (follow-on projects, property tax revenue for local communities)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Nuclear Reactors’ Local Costs &amp; Impacts During Construction &amp; Operations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rgbClr val="3F74A7"/>
                </a:solidFill>
              </a:rPr>
              <a:t>Nuclear Reactor Project Cost Risk &amp; Financing </a:t>
            </a:r>
          </a:p>
        </p:txBody>
      </p:sp>
    </p:spTree>
    <p:extLst>
      <p:ext uri="{BB962C8B-B14F-4D97-AF65-F5344CB8AC3E}">
        <p14:creationId xmlns:p14="http://schemas.microsoft.com/office/powerpoint/2010/main" val="353716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0CA2D-2A94-9CD1-19B3-9CB5DECC2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63CA-DBAF-FE1F-75D8-81BEF95A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Report Outline (cont’d)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8BED1-2B9C-F856-9538-E3E0BD1DC98E}"/>
              </a:ext>
            </a:extLst>
          </p:cNvPr>
          <p:cNvSpPr/>
          <p:nvPr/>
        </p:nvSpPr>
        <p:spPr>
          <a:xfrm>
            <a:off x="4856205" y="6413157"/>
            <a:ext cx="3583460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11643F-45F7-3CAD-2D89-3B3B4B895FFF}"/>
              </a:ext>
            </a:extLst>
          </p:cNvPr>
          <p:cNvSpPr txBox="1">
            <a:spLocks/>
          </p:cNvSpPr>
          <p:nvPr/>
        </p:nvSpPr>
        <p:spPr>
          <a:xfrm>
            <a:off x="6276870" y="1570048"/>
            <a:ext cx="5710813" cy="51890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 startAt="8"/>
            </a:pPr>
            <a:r>
              <a:rPr lang="en-US" sz="2400" dirty="0">
                <a:solidFill>
                  <a:srgbClr val="3F74A7"/>
                </a:solidFill>
              </a:rPr>
              <a:t>Task Force Recommendations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FF0000"/>
                </a:solidFill>
              </a:rPr>
              <a:t>State Policy Recommendations: Including Executive Actions, Legislative Actions, Guidance for the State’s Regulatory Agencies, Recommendations to Support Workforce Training, and Recommendations for Iowa Economic Development Investment Activities.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Recommendations for engagement with the federal government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Recommendations for further research or decision-making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Recommendations for continued engagement of Nuclear industry players in the state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en-US" sz="2400" dirty="0">
                <a:solidFill>
                  <a:srgbClr val="3F74A7"/>
                </a:solidFill>
              </a:rPr>
              <a:t>Appendix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Executive Order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Task Force members, process and timeline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Detailed Workforce Strategy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Detailed Analysis of Supply Chain barriers and opportunities</a:t>
            </a:r>
            <a:endParaRPr lang="en-US" sz="4400" dirty="0">
              <a:solidFill>
                <a:srgbClr val="3F74A7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A5BC99-B0F8-077E-FADD-D68D7130C416}"/>
              </a:ext>
            </a:extLst>
          </p:cNvPr>
          <p:cNvSpPr txBox="1">
            <a:spLocks/>
          </p:cNvSpPr>
          <p:nvPr/>
        </p:nvSpPr>
        <p:spPr>
          <a:xfrm>
            <a:off x="204317" y="1570048"/>
            <a:ext cx="5710813" cy="518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 startAt="6"/>
            </a:pPr>
            <a:r>
              <a:rPr lang="en-US" sz="2400" dirty="0">
                <a:solidFill>
                  <a:srgbClr val="3F74A7"/>
                </a:solidFill>
              </a:rPr>
              <a:t>Nuclear Energy Supply Chain Gaps &amp; Opportunities</a:t>
            </a:r>
          </a:p>
          <a:p>
            <a:pPr marL="744537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FF0000"/>
                </a:solidFill>
              </a:rPr>
              <a:t>Opportunities and Barriers to Nuclear Supply Chain Development in Iowa</a:t>
            </a:r>
          </a:p>
          <a:p>
            <a:pPr marL="744537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FF0000"/>
                </a:solidFill>
              </a:rPr>
              <a:t>Costs and Benefits of Nuclear Supply Chain Development in Iowa</a:t>
            </a:r>
          </a:p>
          <a:p>
            <a:pPr marL="744537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Mechanisms to Enable Ecosystem Development</a:t>
            </a:r>
          </a:p>
          <a:p>
            <a:pPr marL="744537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FF0000"/>
                </a:solidFill>
              </a:rPr>
              <a:t>Waste Management and Fuel Reprocessing Best Practices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en-US" sz="2400" dirty="0">
                <a:solidFill>
                  <a:srgbClr val="3F74A7"/>
                </a:solidFill>
              </a:rPr>
              <a:t>Nuclear Energy Workforce Development Gaps &amp; Opportunities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Workforce requirements for nuclear energy development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Iowa skilled workforce resources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3F74A7"/>
                </a:solidFill>
              </a:rPr>
              <a:t>Gaps to develop nuclear energy-ready workforce in Iowa</a:t>
            </a:r>
          </a:p>
        </p:txBody>
      </p:sp>
    </p:spTree>
    <p:extLst>
      <p:ext uri="{BB962C8B-B14F-4D97-AF65-F5344CB8AC3E}">
        <p14:creationId xmlns:p14="http://schemas.microsoft.com/office/powerpoint/2010/main" val="171290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DFE4B-CF60-4E52-EC12-FF807C5B5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C0B7-6F6F-BFEB-692B-467BE581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r>
              <a:rPr lang="en-US"/>
              <a:t>, approximate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582CC-6467-C1C5-702C-2657449BEC68}"/>
              </a:ext>
            </a:extLst>
          </p:cNvPr>
          <p:cNvSpPr/>
          <p:nvPr/>
        </p:nvSpPr>
        <p:spPr>
          <a:xfrm>
            <a:off x="4856205" y="6388443"/>
            <a:ext cx="3583460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6E872E28-381B-0450-D677-D4DCFFB08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965706"/>
              </p:ext>
            </p:extLst>
          </p:nvPr>
        </p:nvGraphicFramePr>
        <p:xfrm>
          <a:off x="199466" y="1618734"/>
          <a:ext cx="11749519" cy="439464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84491">
                  <a:extLst>
                    <a:ext uri="{9D8B030D-6E8A-4147-A177-3AD203B41FA5}">
                      <a16:colId xmlns:a16="http://schemas.microsoft.com/office/drawing/2014/main" val="1780800682"/>
                    </a:ext>
                  </a:extLst>
                </a:gridCol>
                <a:gridCol w="2337776">
                  <a:extLst>
                    <a:ext uri="{9D8B030D-6E8A-4147-A177-3AD203B41FA5}">
                      <a16:colId xmlns:a16="http://schemas.microsoft.com/office/drawing/2014/main" val="3006715157"/>
                    </a:ext>
                  </a:extLst>
                </a:gridCol>
                <a:gridCol w="2556237">
                  <a:extLst>
                    <a:ext uri="{9D8B030D-6E8A-4147-A177-3AD203B41FA5}">
                      <a16:colId xmlns:a16="http://schemas.microsoft.com/office/drawing/2014/main" val="2130394819"/>
                    </a:ext>
                  </a:extLst>
                </a:gridCol>
                <a:gridCol w="5671015">
                  <a:extLst>
                    <a:ext uri="{9D8B030D-6E8A-4147-A177-3AD203B41FA5}">
                      <a16:colId xmlns:a16="http://schemas.microsoft.com/office/drawing/2014/main" val="1359667618"/>
                    </a:ext>
                  </a:extLst>
                </a:gridCol>
              </a:tblGrid>
              <a:tr h="37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Mtg.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Date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Location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Topic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46810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1st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2/23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Nuclear Energy Overview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6203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2nd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3/24, 12-4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Federal + State Policy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03854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3rd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4/6, 9-1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IEDA Offices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Impact and Opportunities, Waste Management​, Siting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45699"/>
                  </a:ext>
                </a:extLst>
              </a:tr>
              <a:tr h="62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4th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4/20,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Cedar Rapids, IA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Considerations, Workforce Development,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 / Supply Chain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34901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5th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5/18,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effectLst/>
                        </a:rPr>
                        <a:t>Ames, IA</a:t>
                      </a:r>
                      <a:endParaRPr lang="en-US" sz="24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Strategy Session, Readout Open Questions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4679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6th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6/16,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IEDA Offices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Final Report Readout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6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7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BBSettings xmlns="http://schemas.bloomberg.com/settings/1.0">
  <Item name="DocumentId_Charts">{08DBABA0-AD52-46F1-959D-8466565CEED2}</Item>
  <Item xmlns="" name="ShapesMap_Charts">{"{08DBABA0-AD52-46F1-959D-8466565CEED2}":{"2147475357":{},"2147475358":{},"2147475359":{},"2147475360":{},"2147475362":{},"2147475363":{},"256":{},"263":{},"269":{},"3386":{},"530":{},"531":{},"532":{},"533":{},"534":{},"535":{},"536":{}}}</Item>
</BBSetting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265D9C8320644B26F99052C4BB7A7" ma:contentTypeVersion="22" ma:contentTypeDescription="Create a new document." ma:contentTypeScope="" ma:versionID="fbeac89a1f9ad4107a40236bc544f989">
  <xsd:schema xmlns:xsd="http://www.w3.org/2001/XMLSchema" xmlns:xs="http://www.w3.org/2001/XMLSchema" xmlns:p="http://schemas.microsoft.com/office/2006/metadata/properties" xmlns:ns2="d2cbfc94-a69a-4175-9de2-749d5ca1cf7f" xmlns:ns3="1d9aa3b6-f5fb-4571-8701-56f20689897b" targetNamespace="http://schemas.microsoft.com/office/2006/metadata/properties" ma:root="true" ma:fieldsID="9acd476a6f27c9420c6e0f347fc76199" ns2:_="" ns3:_="">
    <xsd:import namespace="d2cbfc94-a69a-4175-9de2-749d5ca1cf7f"/>
    <xsd:import namespace="1d9aa3b6-f5fb-4571-8701-56f206898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Source" minOccurs="0"/>
                <xsd:element ref="ns2:MediaServiceBillingMetadata" minOccurs="0"/>
                <xsd:element ref="ns2:Archiv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bfc94-a69a-4175-9de2-749d5ca1c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Source" ma:index="27" nillable="true" ma:displayName="Source" ma:format="Hyperlink" ma:internalName="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d_x003f_" ma:index="29" nillable="true" ma:displayName="Archived?" ma:default="0" ma:format="Dropdown" ma:internalName="Archiv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aa3b6-f5fb-4571-8701-56f206898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d208dc-b9ed-48a1-9bb4-1354ef616089}" ma:internalName="TaxCatchAll" ma:showField="CatchAllData" ma:web="1d9aa3b6-f5fb-4571-8701-56f206898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9aa3b6-f5fb-4571-8701-56f20689897b" xsi:nil="true"/>
    <Archived_x003f_ xmlns="d2cbfc94-a69a-4175-9de2-749d5ca1cf7f">false</Archived_x003f_>
    <lcf76f155ced4ddcb4097134ff3c332f xmlns="d2cbfc94-a69a-4175-9de2-749d5ca1cf7f">
      <Terms xmlns="http://schemas.microsoft.com/office/infopath/2007/PartnerControls"/>
    </lcf76f155ced4ddcb4097134ff3c332f>
    <Notes xmlns="d2cbfc94-a69a-4175-9de2-749d5ca1cf7f" xsi:nil="true"/>
    <Source xmlns="d2cbfc94-a69a-4175-9de2-749d5ca1cf7f">
      <Url xsi:nil="true"/>
      <Description xsi:nil="true"/>
    </Source>
  </documentManagement>
</p:properties>
</file>

<file path=customXml/itemProps1.xml><?xml version="1.0" encoding="utf-8"?>
<ds:datastoreItem xmlns:ds="http://schemas.openxmlformats.org/officeDocument/2006/customXml" ds:itemID="{1C730B2B-1591-4C78-9951-9066C80E98B6}">
  <ds:schemaRefs>
    <ds:schemaRef ds:uri="http://schemas.bloomberg.com/settings/1.0"/>
    <ds:schemaRef ds:uri=""/>
  </ds:schemaRefs>
</ds:datastoreItem>
</file>

<file path=customXml/itemProps2.xml><?xml version="1.0" encoding="utf-8"?>
<ds:datastoreItem xmlns:ds="http://schemas.openxmlformats.org/officeDocument/2006/customXml" ds:itemID="{E94706A3-BA74-4B0F-BA56-A80EAC66E330}"/>
</file>

<file path=customXml/itemProps3.xml><?xml version="1.0" encoding="utf-8"?>
<ds:datastoreItem xmlns:ds="http://schemas.openxmlformats.org/officeDocument/2006/customXml" ds:itemID="{B28ABE71-D5C6-4CCC-A85C-2517F6FF2287}"/>
</file>

<file path=customXml/itemProps4.xml><?xml version="1.0" encoding="utf-8"?>
<ds:datastoreItem xmlns:ds="http://schemas.openxmlformats.org/officeDocument/2006/customXml" ds:itemID="{CFC83E8A-D49A-4B71-A106-D2906E57CB4C}"/>
</file>

<file path=docProps/app.xml><?xml version="1.0" encoding="utf-8"?>
<Properties xmlns="http://schemas.openxmlformats.org/officeDocument/2006/extended-properties" xmlns:vt="http://schemas.openxmlformats.org/officeDocument/2006/docPropsVTypes">
  <TotalTime>39570</TotalTime>
  <Words>863</Words>
  <Application>Microsoft Office PowerPoint</Application>
  <PresentationFormat>Widescreen</PresentationFormat>
  <Paragraphs>147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Arial Bold</vt:lpstr>
      <vt:lpstr>Calibri</vt:lpstr>
      <vt:lpstr>Courier New</vt:lpstr>
      <vt:lpstr>Wingdings</vt:lpstr>
      <vt:lpstr>Office Theme</vt:lpstr>
      <vt:lpstr>Iowa Nuclear Energy Task Force Meeting 3</vt:lpstr>
      <vt:lpstr>Timeline, approximate</vt:lpstr>
      <vt:lpstr>Iowa Nuclear Task Force Meeting Agenda </vt:lpstr>
      <vt:lpstr>Meeting Recap and Discussion</vt:lpstr>
      <vt:lpstr>Discussion Questions</vt:lpstr>
      <vt:lpstr>Task Force Deliverables Discussion</vt:lpstr>
      <vt:lpstr>Draft Report Outline</vt:lpstr>
      <vt:lpstr>Draft Report Outline (cont’d)</vt:lpstr>
      <vt:lpstr>Timeline, approximate</vt:lpstr>
      <vt:lpstr>Resources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Anderson</dc:creator>
  <cp:lastModifiedBy>Becca Gillespie</cp:lastModifiedBy>
  <cp:revision>953</cp:revision>
  <cp:lastPrinted>2024-09-12T13:02:11Z</cp:lastPrinted>
  <dcterms:created xsi:type="dcterms:W3CDTF">2024-05-01T19:14:28Z</dcterms:created>
  <dcterms:modified xsi:type="dcterms:W3CDTF">2026-04-07T17:30:02Z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0x010100AD0265D9C8320644B26F99052C4BB7A7</vt:lpwstr>
  </property>
</Properties>
</file>