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24_224F9333.xml" ContentType="application/vnd.ms-powerpoint.comments+xml"/>
  <Override PartName="/ppt/ink/ink1.xml" ContentType="application/inkml+xml"/>
  <Override PartName="/ppt/comments/modernComment_119_9F508E34.xml" ContentType="application/vnd.ms-powerpoint.comments+xml"/>
  <Override PartName="/ppt/comments/modernComment_13B_8AA387C1.xml" ContentType="application/vnd.ms-powerpoint.comments+xml"/>
  <Override PartName="/ppt/comments/modernComment_13D_3B522695.xml" ContentType="application/vnd.ms-powerpoint.comments+xml"/>
  <Override PartName="/ppt/comments/modernComment_143_DDA44A56.xml" ContentType="application/vnd.ms-powerpoint.comments+xml"/>
  <Override PartName="/ppt/comments/modernComment_11A_FA10473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263" r:id="rId5"/>
    <p:sldId id="302" r:id="rId6"/>
    <p:sldId id="328" r:id="rId7"/>
    <p:sldId id="267" r:id="rId8"/>
    <p:sldId id="291" r:id="rId9"/>
    <p:sldId id="273" r:id="rId10"/>
    <p:sldId id="292" r:id="rId11"/>
    <p:sldId id="293" r:id="rId12"/>
    <p:sldId id="276" r:id="rId13"/>
    <p:sldId id="272" r:id="rId14"/>
    <p:sldId id="281" r:id="rId15"/>
    <p:sldId id="277" r:id="rId16"/>
    <p:sldId id="294" r:id="rId17"/>
    <p:sldId id="298" r:id="rId18"/>
    <p:sldId id="329" r:id="rId19"/>
    <p:sldId id="306" r:id="rId20"/>
    <p:sldId id="266" r:id="rId21"/>
    <p:sldId id="325" r:id="rId22"/>
    <p:sldId id="326" r:id="rId23"/>
    <p:sldId id="307" r:id="rId24"/>
    <p:sldId id="308" r:id="rId25"/>
    <p:sldId id="309" r:id="rId26"/>
    <p:sldId id="310" r:id="rId27"/>
    <p:sldId id="311" r:id="rId28"/>
    <p:sldId id="313" r:id="rId29"/>
    <p:sldId id="315" r:id="rId30"/>
    <p:sldId id="316" r:id="rId31"/>
    <p:sldId id="317" r:id="rId32"/>
    <p:sldId id="319" r:id="rId33"/>
    <p:sldId id="320" r:id="rId34"/>
    <p:sldId id="321" r:id="rId35"/>
    <p:sldId id="322" r:id="rId36"/>
    <p:sldId id="323" r:id="rId37"/>
    <p:sldId id="330" r:id="rId38"/>
    <p:sldId id="324" r:id="rId39"/>
    <p:sldId id="283" r:id="rId40"/>
    <p:sldId id="282" r:id="rId41"/>
    <p:sldId id="290" r:id="rId42"/>
    <p:sldId id="284" r:id="rId43"/>
    <p:sldId id="286" r:id="rId44"/>
    <p:sldId id="296" r:id="rId45"/>
    <p:sldId id="288" r:id="rId46"/>
    <p:sldId id="332" r:id="rId47"/>
    <p:sldId id="333" r:id="rId48"/>
    <p:sldId id="289" r:id="rId49"/>
    <p:sldId id="331" r:id="rId50"/>
    <p:sldId id="26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OBERT : Introduction / Background" id="{07390FDF-0DED-4F03-BD39-F0E3FB34D9E3}">
          <p14:sldIdLst>
            <p14:sldId id="263"/>
            <p14:sldId id="302"/>
            <p14:sldId id="328"/>
          </p14:sldIdLst>
        </p14:section>
        <p14:section name="CHRIS : HIGH LEVEL" id="{2DC0574C-D031-4F5F-AD8F-755DF78B2542}">
          <p14:sldIdLst>
            <p14:sldId id="267"/>
            <p14:sldId id="291"/>
            <p14:sldId id="273"/>
            <p14:sldId id="292"/>
            <p14:sldId id="293"/>
          </p14:sldIdLst>
        </p14:section>
        <p14:section name="ALEXSIS : CDBG-DR Overview" id="{6FDE9851-F7D0-41F1-988A-6A44DE445398}">
          <p14:sldIdLst>
            <p14:sldId id="276"/>
            <p14:sldId id="272"/>
            <p14:sldId id="281"/>
            <p14:sldId id="277"/>
            <p14:sldId id="294"/>
            <p14:sldId id="298"/>
            <p14:sldId id="329"/>
          </p14:sldIdLst>
        </p14:section>
        <p14:section name="ALEXSIS: Application Review" id="{8C7ED121-E2BA-42C7-9445-C8D65A72442C}">
          <p14:sldIdLst>
            <p14:sldId id="306"/>
            <p14:sldId id="266"/>
            <p14:sldId id="325"/>
            <p14:sldId id="326"/>
            <p14:sldId id="307"/>
            <p14:sldId id="308"/>
            <p14:sldId id="309"/>
            <p14:sldId id="310"/>
            <p14:sldId id="311"/>
            <p14:sldId id="313"/>
            <p14:sldId id="315"/>
            <p14:sldId id="316"/>
            <p14:sldId id="317"/>
            <p14:sldId id="319"/>
            <p14:sldId id="320"/>
            <p14:sldId id="321"/>
            <p14:sldId id="322"/>
            <p14:sldId id="323"/>
            <p14:sldId id="330"/>
            <p14:sldId id="324"/>
          </p14:sldIdLst>
        </p14:section>
        <p14:section name="CHRIS: Post-App Procedures" id="{0B8D1ABC-70C8-4C86-8647-A88B6A143105}">
          <p14:sldIdLst>
            <p14:sldId id="283"/>
            <p14:sldId id="282"/>
            <p14:sldId id="290"/>
            <p14:sldId id="284"/>
            <p14:sldId id="286"/>
            <p14:sldId id="296"/>
          </p14:sldIdLst>
        </p14:section>
        <p14:section name="CHRIS: Resources and Contacts" id="{C44B641F-E20A-40F2-9BEF-E3D17D822CE8}">
          <p14:sldIdLst>
            <p14:sldId id="288"/>
            <p14:sldId id="332"/>
            <p14:sldId id="333"/>
            <p14:sldId id="289"/>
            <p14:sldId id="331"/>
            <p14:sldId id="264"/>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F4004D-D42F-B762-F693-1BD9D2BAFC6F}" name="Taormina, Christopher" initials="TC" userId="S::65276@icf.com::49621aad-2fde-41d3-ac97-57fa5713a264" providerId="AD"/>
  <p188:author id="{5A19F9A6-C559-79CA-CAAD-A6A0937A988E}" name="Fleener, Alexsis" initials="FA" userId="S::58453@icf.com::989c61e6-bc69-4c0d-ad7b-a7a2df30f381" providerId="AD"/>
  <p188:author id="{F06C11AC-05F4-8B5E-9761-7DF350FE2444}" name="Ibeh, Ndubuisi" initials="NI" userId="S::52455@icf.com::3306da9d-7b6b-4ff3-8679-b0fe8ec7b5fc" providerId="AD"/>
  <p188:author id="{703F64BB-1C4E-F452-076B-8BD196B3747C}" name="Robert Wick" initials="RW" userId="S::robert.wick_iowaeda.com#ext#@icfonline.onmicrosoft.com::f944f017-37c7-421b-8404-0f874bd59670" providerId="AD"/>
  <p188:author id="{5AC6C9E9-69B9-141E-935F-8D30BA7E8402}" name="Robert Wick" initials="RW" userId="S::Robert.Wick@IowaEDA.com::d598c990-cd9f-42df-bd56-61e7878750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17B"/>
    <a:srgbClr val="18415C"/>
    <a:srgbClr val="11405C"/>
    <a:srgbClr val="C5D466"/>
    <a:srgbClr val="07647B"/>
    <a:srgbClr val="2F6459"/>
    <a:srgbClr val="DFA5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9725D-A9DF-94BB-6C81-33BD295BE32B}" v="15" dt="2026-01-15T14:23:21.050"/>
    <p1510:client id="{2208B8DF-9E6B-2E22-F712-B651BA5F973B}" v="376" dt="2026-01-14T20:40:00.676"/>
    <p1510:client id="{818E9596-9BE3-A82A-F8D8-9246C65AEB3F}" v="203" dt="2026-01-14T22:27:49.571"/>
    <p1510:client id="{871FDF05-A835-2E99-930C-6880C2E27EF5}" v="560" dt="2026-01-16T18:46:14.573"/>
    <p1510:client id="{A140E3F8-CC88-B23D-317E-CADAEDBDA3B1}" v="3" dt="2026-01-14T20:40:27.736"/>
    <p1510:client id="{D2D7B459-7AAA-9B99-B664-CE9EB8206D40}" v="138" dt="2026-01-14T19:13:39.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omments/modernComment_119_9F508E34.xml><?xml version="1.0" encoding="utf-8"?>
<p188:cmLst xmlns:a="http://schemas.openxmlformats.org/drawingml/2006/main" xmlns:r="http://schemas.openxmlformats.org/officeDocument/2006/relationships" xmlns:p188="http://schemas.microsoft.com/office/powerpoint/2018/8/main">
  <p188:cm id="{6F2AC9DC-F001-4474-A4A5-8A9E2EE87167}" authorId="{5A19F9A6-C559-79CA-CAAD-A6A0937A988E}" status="resolved" created="2025-12-19T14:42:43.250" complete="100000">
    <ac:txMkLst xmlns:ac="http://schemas.microsoft.com/office/drawing/2013/main/command">
      <pc:docMk xmlns:pc="http://schemas.microsoft.com/office/powerpoint/2013/main/command"/>
      <pc:sldMk xmlns:pc="http://schemas.microsoft.com/office/powerpoint/2013/main/command" cId="2672856628" sldId="281"/>
      <ac:spMk id="3" creationId="{75CA2844-0DF2-1F82-9E84-99D8F2A69EEF}"/>
      <ac:txMk cp="14" len="16">
        <ac:context len="187" hash="3815368325"/>
      </ac:txMk>
    </ac:txMkLst>
    <p188:pos x="6021658" y="161073"/>
    <p188:replyLst>
      <p188:reply id="{EEC90879-7A14-4AF5-B331-3F894B2BE42E}" authorId="{F06C11AC-05F4-8B5E-9761-7DF350FE2444}" created="2025-12-23T21:15:39.384">
        <p188:txBody>
          <a:bodyPr/>
          <a:lstStyle/>
          <a:p>
            <a:r>
              <a:rPr lang="en-US"/>
              <a:t>I think Robert said 10% to the Grant Admin, but we can confirm.</a:t>
            </a:r>
          </a:p>
        </p188:txBody>
      </p188:reply>
      <p188:reply id="{5B586DFD-4467-4FD9-9412-F7C24C42F0F4}" authorId="{703F64BB-1C4E-F452-076B-8BD196B3747C}" created="2025-12-26T15:37:13.942">
        <p188:txBody>
          <a:bodyPr/>
          <a:lstStyle/>
          <a:p>
            <a:r>
              <a:rPr lang="en-US"/>
              <a:t>Yes 10% cap confirmed</a:t>
            </a:r>
          </a:p>
        </p188:txBody>
      </p188:reply>
    </p188:replyLst>
    <p188:txBody>
      <a:bodyPr/>
      <a:lstStyle/>
      <a:p>
        <a:r>
          <a:rPr lang="en-US"/>
          <a:t>A question for Robert- how much is IEDA allowing for Grant Management </a:t>
        </a:r>
      </a:p>
    </p188:txBody>
  </p188:cm>
</p188:cmLst>
</file>

<file path=ppt/comments/modernComment_11A_FA104734.xml><?xml version="1.0" encoding="utf-8"?>
<p188:cmLst xmlns:a="http://schemas.openxmlformats.org/drawingml/2006/main" xmlns:r="http://schemas.openxmlformats.org/officeDocument/2006/relationships" xmlns:p188="http://schemas.microsoft.com/office/powerpoint/2018/8/main">
  <p188:cm id="{270988BE-F660-4710-9BA0-AE2E36159734}" authorId="{5A19F9A6-C559-79CA-CAAD-A6A0937A988E}" status="resolved" created="2025-12-22T16:50:27.843" complete="100000">
    <ac:txMkLst xmlns:ac="http://schemas.microsoft.com/office/drawing/2013/main/command">
      <pc:docMk xmlns:pc="http://schemas.microsoft.com/office/powerpoint/2013/main/command"/>
      <pc:sldMk xmlns:pc="http://schemas.microsoft.com/office/powerpoint/2013/main/command" cId="4195370804" sldId="282"/>
      <ac:spMk id="7" creationId="{CB0B049E-95A8-DFC1-893F-7784D22B4774}"/>
      <ac:txMk cp="0" len="12">
        <ac:context len="483" hash="730647109"/>
      </ac:txMk>
    </ac:txMkLst>
    <p188:pos x="1802780" y="167268"/>
    <p188:replyLst>
      <p188:reply id="{D54DC421-9FA0-4B29-B87F-AC7CB20D029B}" authorId="{F06C11AC-05F4-8B5E-9761-7DF350FE2444}" created="2025-12-23T20:51:50.828">
        <p188:txBody>
          <a:bodyPr/>
          <a:lstStyle/>
          <a:p>
            <a:r>
              <a:rPr lang="en-US"/>
              <a:t>Yeah, like the next slide, we should say that the plan is to adopt FEMA’s environmental reviews.</a:t>
            </a:r>
          </a:p>
        </p188:txBody>
      </p188:reply>
      <p188:reply id="{F5608F3D-EF60-4980-928C-908CED933B22}" authorId="{703F64BB-1C4E-F452-076B-8BD196B3747C}" created="2025-12-26T15:42:34.964">
        <p188:txBody>
          <a:bodyPr/>
          <a:lstStyle/>
          <a:p>
            <a:r>
              <a:rPr lang="en-US"/>
              <a:t>Working with HSEM to get a clear understanding of how we will basically use FEMA's ER processes and update our files. Robert Jonet is our ERR specialist and I'lll reach out to get more details....</a:t>
            </a:r>
          </a:p>
        </p188:txBody>
        <p188:extLst>
          <p:ext xmlns:p="http://schemas.openxmlformats.org/presentationml/2006/main" uri="{57CB4572-C831-44C2-8A1C-0ADB6CCDFE69}">
            <p223:reactions xmlns:p223="http://schemas.microsoft.com/office/powerpoint/2022/03/main">
              <p223:rxn type="👍">
                <p223:instance time="2025-12-29T20:47:41.763" authorId="{5A19F9A6-C559-79CA-CAAD-A6A0937A988E}"/>
              </p223:rxn>
            </p223:reactions>
          </p:ext>
        </p188:extLst>
      </p188:reply>
      <p188:reply id="{76497031-4A30-4A81-AD20-F32915C4FA94}" authorId="{703F64BB-1C4E-F452-076B-8BD196B3747C}" created="2025-12-30T20:19:36.715">
        <p188:txBody>
          <a:bodyPr/>
          <a:lstStyle/>
          <a:p>
            <a:r>
              <a:rPr lang="en-US"/>
              <a:t>Conference call scheduled for 1/08 with HSEM to dicuss in more detail</a:t>
            </a:r>
          </a:p>
        </p188:txBody>
      </p188:reply>
    </p188:replyLst>
    <p188:txBody>
      <a:bodyPr/>
      <a:lstStyle/>
      <a:p>
        <a:r>
          <a:rPr lang="en-US"/>
          <a:t>We need to check this. We may be able to say FEMA is the Lead Agency </a:t>
        </a:r>
      </a:p>
    </p188:txBody>
  </p188:cm>
</p188:cmLst>
</file>

<file path=ppt/comments/modernComment_124_224F9333.xml><?xml version="1.0" encoding="utf-8"?>
<p188:cmLst xmlns:a="http://schemas.openxmlformats.org/drawingml/2006/main" xmlns:r="http://schemas.openxmlformats.org/officeDocument/2006/relationships" xmlns:p188="http://schemas.microsoft.com/office/powerpoint/2018/8/main">
  <p188:cm id="{A487E408-39BC-4F18-97B3-07DD3D8CD41A}" authorId="{F06C11AC-05F4-8B5E-9761-7DF350FE2444}" status="resolved" created="2025-12-23T19:36:36.371" complete="100000">
    <ac:txMkLst xmlns:ac="http://schemas.microsoft.com/office/drawing/2013/main/command">
      <pc:docMk xmlns:pc="http://schemas.microsoft.com/office/powerpoint/2013/main/command"/>
      <pc:sldMk xmlns:pc="http://schemas.microsoft.com/office/powerpoint/2013/main/command" cId="575640371" sldId="292"/>
      <ac:spMk id="9" creationId="{D1D11D77-17E6-8092-A054-0AC3F45690E5}"/>
      <ac:txMk cp="1" len="18">
        <ac:context len="43" hash="3047919909"/>
      </ac:txMk>
    </ac:txMkLst>
    <p188:pos x="2706563" y="252463"/>
    <p188:replyLst>
      <p188:reply id="{DC00D9FC-AE53-4C1A-9F9C-279AFB0E7A3E}" authorId="{5A19F9A6-C559-79CA-CAAD-A6A0937A988E}" created="2025-12-23T19:39:04.532">
        <p188:txBody>
          <a:bodyPr/>
          <a:lstStyle/>
          <a:p>
            <a:r>
              <a:rPr lang="en-US"/>
              <a:t>Are you saying we should or should not? </a:t>
            </a:r>
          </a:p>
        </p188:txBody>
      </p188:reply>
      <p188:reply id="{81060D78-1E5B-432B-99D3-127D1025F15C}" authorId="{F06C11AC-05F4-8B5E-9761-7DF350FE2444}" created="2025-12-23T19:47:07.084">
        <p188:txBody>
          <a:bodyPr/>
          <a:lstStyle/>
          <a:p>
            <a:r>
              <a:rPr lang="en-US"/>
              <a:t>I’m thinking we should. Highlight Buena Vista, Lyon, and Pottawattamie.</a:t>
            </a:r>
          </a:p>
        </p188:txBody>
      </p188:reply>
    </p188:replyLst>
    <p188:txBody>
      <a:bodyPr/>
      <a:lstStyle/>
      <a:p>
        <a:r>
          <a:rPr lang="en-US"/>
          <a:t>[@Fleener, Alexsis] , we want to mention the state MID areas?</a:t>
        </a:r>
      </a:p>
    </p188:txBody>
  </p188:cm>
</p188:cmLst>
</file>

<file path=ppt/comments/modernComment_13B_8AA387C1.xml><?xml version="1.0" encoding="utf-8"?>
<p188:cmLst xmlns:a="http://schemas.openxmlformats.org/drawingml/2006/main" xmlns:r="http://schemas.openxmlformats.org/officeDocument/2006/relationships" xmlns:p188="http://schemas.microsoft.com/office/powerpoint/2018/8/main">
  <p188:cm id="{73F611D8-06D5-40D7-B9BA-2B28233F1D6C}" authorId="{5A19F9A6-C559-79CA-CAAD-A6A0937A988E}" status="resolved" created="2026-01-12T14:45:22.081" complete="100000">
    <ac:deMkLst xmlns:ac="http://schemas.microsoft.com/office/drawing/2013/main/command">
      <pc:docMk xmlns:pc="http://schemas.microsoft.com/office/powerpoint/2013/main/command"/>
      <pc:sldMk xmlns:pc="http://schemas.microsoft.com/office/powerpoint/2013/main/command" cId="2325972929" sldId="315"/>
      <ac:spMk id="8" creationId="{56A90EEA-9D79-637A-BF30-ADAEAF7E17B7}"/>
    </ac:deMkLst>
    <p188:txBody>
      <a:bodyPr/>
      <a:lstStyle/>
      <a:p>
        <a:r>
          <a:rPr lang="en-US"/>
          <a:t>I think we need to update the Urban Renewal Plan language and what we are requiring. I think it will be feasible for them to complete step 1 and then we check to make sure the listed addresses match the area they are proposing in the resolution. </a:t>
        </a:r>
      </a:p>
    </p188:txBody>
  </p188:cm>
  <p188:cm id="{70FA4A21-0294-47F4-B645-98D231BF2393}" authorId="{5A19F9A6-C559-79CA-CAAD-A6A0937A988E}" status="resolved" created="2026-01-12T20:43:28.429" complete="100000">
    <ac:deMkLst xmlns:ac="http://schemas.microsoft.com/office/drawing/2013/main/command">
      <pc:docMk xmlns:pc="http://schemas.microsoft.com/office/powerpoint/2013/main/command"/>
      <pc:sldMk xmlns:pc="http://schemas.microsoft.com/office/powerpoint/2013/main/command" cId="2325972929" sldId="315"/>
      <ac:picMk id="5" creationId="{CFCFBC34-66B2-6437-F194-AADDA4B1ACD4}"/>
    </ac:deMkLst>
    <p188:txBody>
      <a:bodyPr/>
      <a:lstStyle/>
      <a:p>
        <a:r>
          <a:rPr lang="en-US"/>
          <a:t>Add # of low, # of mod, and # of urgent need. Also single fam vs. rental HH</a:t>
        </a:r>
      </a:p>
    </p188:txBody>
  </p188:cm>
</p188:cmLst>
</file>

<file path=ppt/comments/modernComment_13D_3B522695.xml><?xml version="1.0" encoding="utf-8"?>
<p188:cmLst xmlns:a="http://schemas.openxmlformats.org/drawingml/2006/main" xmlns:r="http://schemas.openxmlformats.org/officeDocument/2006/relationships" xmlns:p188="http://schemas.microsoft.com/office/powerpoint/2018/8/main">
  <p188:cm id="{F54879D1-B4F5-4311-95C4-71DD01C42FF8}" authorId="{5A19F9A6-C559-79CA-CAAD-A6A0937A988E}" status="resolved" created="2026-01-12T20:49:43.335" complete="100000">
    <pc:sldMkLst xmlns:pc="http://schemas.microsoft.com/office/powerpoint/2013/main/command">
      <pc:docMk/>
      <pc:sldMk cId="995239573" sldId="317"/>
    </pc:sldMkLst>
    <p188:txBody>
      <a:bodyPr/>
      <a:lstStyle/>
      <a:p>
        <a:r>
          <a:rPr lang="en-US"/>
          <a:t>remove the date of land use plan implementation</a:t>
        </a:r>
      </a:p>
    </p188:txBody>
  </p188:cm>
</p188:cmLst>
</file>

<file path=ppt/comments/modernComment_143_DDA44A56.xml><?xml version="1.0" encoding="utf-8"?>
<p188:cmLst xmlns:a="http://schemas.openxmlformats.org/drawingml/2006/main" xmlns:r="http://schemas.openxmlformats.org/officeDocument/2006/relationships" xmlns:p188="http://schemas.microsoft.com/office/powerpoint/2018/8/main">
  <p188:cm id="{54560677-A05F-4F51-976F-58029A22B088}" authorId="{5AC6C9E9-69B9-141E-935F-8D30BA7E8402}" created="2026-01-11T01:53:13.377">
    <ac:deMkLst xmlns:ac="http://schemas.microsoft.com/office/drawing/2013/main/command">
      <pc:docMk xmlns:pc="http://schemas.microsoft.com/office/powerpoint/2013/main/command"/>
      <pc:sldMk xmlns:pc="http://schemas.microsoft.com/office/powerpoint/2013/main/command" cId="3718531670" sldId="323"/>
      <ac:picMk id="4" creationId="{213E4959-DC52-59E6-37D5-3D648F875F12}"/>
    </ac:deMkLst>
    <p188:txBody>
      <a:bodyPr/>
      <a:lstStyle/>
      <a:p>
        <a:r>
          <a:rPr lang="en-US"/>
          <a:t>Need to include in the Notes / Narrative of this slide to replicate as needed for the Urgent Need PD Activity as well, BUT we need to STRESS the LMI Activities as a priority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E5E9B5-E1C1-B73B-179E-C8C58A7A3D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4014869-37F8-F2B9-435A-301B534197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0DA639-9D14-4A93-9A5A-CFA61635F929}" type="datetimeFigureOut">
              <a:rPr lang="en-US" smtClean="0"/>
              <a:t>1/16/2026</a:t>
            </a:fld>
            <a:endParaRPr lang="en-US"/>
          </a:p>
        </p:txBody>
      </p:sp>
      <p:sp>
        <p:nvSpPr>
          <p:cNvPr id="4" name="Footer Placeholder 3">
            <a:extLst>
              <a:ext uri="{FF2B5EF4-FFF2-40B4-BE49-F238E27FC236}">
                <a16:creationId xmlns:a16="http://schemas.microsoft.com/office/drawing/2014/main" id="{210C93EF-C09E-3BF7-8DED-89B12E2CC9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23C371-CD2A-815A-318B-3D2BE68291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5AB1C-F20A-4A1A-BB4C-B21448110D2B}" type="slidenum">
              <a:rPr lang="en-US" smtClean="0"/>
              <a:t>‹#›</a:t>
            </a:fld>
            <a:endParaRPr lang="en-US"/>
          </a:p>
        </p:txBody>
      </p:sp>
    </p:spTree>
    <p:extLst>
      <p:ext uri="{BB962C8B-B14F-4D97-AF65-F5344CB8AC3E}">
        <p14:creationId xmlns:p14="http://schemas.microsoft.com/office/powerpoint/2010/main" val="305542452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1-10T23:20:57.846"/>
    </inkml:context>
    <inkml:brush xml:id="br0">
      <inkml:brushProperty name="width" value="0.1" units="cm"/>
      <inkml:brushProperty name="height" value="0.1" units="cm"/>
    </inkml:brush>
  </inkml:definitions>
  <inkml:trace contextRef="#ctx0" brushRef="#br0">10954 3440 16383 0 0,'5'0'0'0'0,"2"0"0"0"0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F96BF-01C5-4B1F-912C-C794EF0086B9}" type="datetimeFigureOut">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2E274-E576-4CCC-80AC-8B1C1D42A488}" type="slidenum">
              <a:t>‹#›</a:t>
            </a:fld>
            <a:endParaRPr lang="en-US"/>
          </a:p>
        </p:txBody>
      </p:sp>
    </p:spTree>
    <p:extLst>
      <p:ext uri="{BB962C8B-B14F-4D97-AF65-F5344CB8AC3E}">
        <p14:creationId xmlns:p14="http://schemas.microsoft.com/office/powerpoint/2010/main" val="224717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When accessing a Microsoft Teams meeting through a web browser, the </a:t>
            </a:r>
            <a:r>
              <a:rPr lang="en-US" b="1" dirty="0"/>
              <a:t>Q&amp;A</a:t>
            </a:r>
            <a:r>
              <a:rPr lang="en-US" dirty="0"/>
              <a:t> feature—if enabled by the meeting organizer—appears as a </a:t>
            </a:r>
            <a:r>
              <a:rPr lang="en-US" b="1" dirty="0"/>
              <a:t>Q&amp;A</a:t>
            </a:r>
            <a:r>
              <a:rPr lang="en-US" dirty="0"/>
              <a:t> tab in the meeting interface. This tab is typically located alongside other meeting controls such as </a:t>
            </a:r>
            <a:r>
              <a:rPr lang="en-US" b="1" dirty="0"/>
              <a:t>Chat</a:t>
            </a:r>
            <a:r>
              <a:rPr lang="en-US" dirty="0"/>
              <a:t>, </a:t>
            </a:r>
            <a:r>
              <a:rPr lang="en-US" b="1" dirty="0"/>
              <a:t>Participants</a:t>
            </a:r>
            <a:r>
              <a:rPr lang="en-US" dirty="0"/>
              <a:t>, and </a:t>
            </a:r>
            <a:r>
              <a:rPr lang="en-US" b="1" dirty="0"/>
              <a:t>Reactions</a:t>
            </a:r>
            <a:r>
              <a:rPr lang="en-US" dirty="0"/>
              <a:t>. Clicking on the </a:t>
            </a:r>
            <a:r>
              <a:rPr lang="en-US" b="1" dirty="0"/>
              <a:t>Q&amp;A</a:t>
            </a:r>
            <a:r>
              <a:rPr lang="en-US" dirty="0"/>
              <a:t> tab opens a pane where attendees can post questions, reply to others, and upvote questions.</a:t>
            </a:r>
          </a:p>
          <a:p>
            <a:r>
              <a:rPr lang="en-US" dirty="0"/>
              <a:t> </a:t>
            </a:r>
            <a:endParaRPr lang="en-US" dirty="0">
              <a:ea typeface="Calibri"/>
              <a:cs typeface="Calibri"/>
            </a:endParaRPr>
          </a:p>
          <a:p>
            <a:r>
              <a:rPr lang="en-US" dirty="0"/>
              <a:t>Sign-In Requirement: To access the Q&amp;A feature via a web browser, attendees must be signed in with a Microsoft account. Guests or anonymous users may not see the Q&amp;A tab.</a:t>
            </a:r>
            <a:endParaRPr lang="en-US" dirty="0">
              <a:ea typeface="Calibri"/>
              <a:cs typeface="Calibri"/>
            </a:endParaRPr>
          </a:p>
          <a:p>
            <a:r>
              <a:rPr lang="en-US" dirty="0"/>
              <a:t> </a:t>
            </a:r>
            <a:endParaRPr lang="en-US" dirty="0">
              <a:ea typeface="Calibri"/>
              <a:cs typeface="Calibri"/>
            </a:endParaRPr>
          </a:p>
          <a:p>
            <a:r>
              <a:rPr lang="en-US" dirty="0"/>
              <a:t>Browser Compatibility: The Q&amp;A feature is supported in most modern browsers, including Chrome, Firefox, and Edge. However, functionality may vary, and using the latest version of the browser is recommended.</a:t>
            </a:r>
            <a:endParaRPr lang="en-US" dirty="0">
              <a:ea typeface="Calibri"/>
              <a:cs typeface="Calibri"/>
            </a:endParaRPr>
          </a:p>
          <a:p>
            <a:endParaRPr lang="en-US"/>
          </a:p>
          <a:p>
            <a:r>
              <a:rPr lang="en-US" b="1" dirty="0"/>
              <a:t>-&gt; Can ask q’s in the chat at any time; however, due to the length of this webinar, we will NOT be having a live Q &amp;A session – we want to get specific questions from applicants and provide detailed answers and instructions in the form of a n FAQ. </a:t>
            </a:r>
            <a:endParaRPr lang="en-US" b="1" dirty="0">
              <a:ea typeface="Calibri"/>
              <a:cs typeface="Calibri"/>
            </a:endParaRPr>
          </a:p>
          <a:p>
            <a:endParaRPr lang="en-US" b="1" dirty="0">
              <a:ea typeface="Calibri"/>
              <a:cs typeface="Calibri"/>
            </a:endParaRPr>
          </a:p>
          <a:p>
            <a:r>
              <a:rPr lang="en-US" b="1" dirty="0">
                <a:ea typeface="Calibri"/>
                <a:cs typeface="Calibri"/>
              </a:rPr>
              <a:t>-&gt; All submitted questions will be consolidated and a detailed FAQ will be posted  to the website for all attendees to view. </a:t>
            </a:r>
            <a:endParaRPr lang="en-US" b="1" dirty="0"/>
          </a:p>
        </p:txBody>
      </p:sp>
      <p:sp>
        <p:nvSpPr>
          <p:cNvPr id="4" name="Slide Number Placeholder 3"/>
          <p:cNvSpPr>
            <a:spLocks noGrp="1"/>
          </p:cNvSpPr>
          <p:nvPr>
            <p:ph type="sldNum" sz="quarter" idx="5"/>
          </p:nvPr>
        </p:nvSpPr>
        <p:spPr/>
        <p:txBody>
          <a:bodyPr/>
          <a:lstStyle/>
          <a:p>
            <a:pPr>
              <a:defRPr/>
            </a:pPr>
            <a:fld id="{FFC76690-6CCC-44CB-BCA9-FA24C07CECCC}" type="slidenum">
              <a:rPr lang="en-US" smtClean="0"/>
              <a:pPr>
                <a:defRPr/>
              </a:pPr>
              <a:t>2</a:t>
            </a:fld>
            <a:endParaRPr lang="en-US"/>
          </a:p>
        </p:txBody>
      </p:sp>
    </p:spTree>
    <p:extLst>
      <p:ext uri="{BB962C8B-B14F-4D97-AF65-F5344CB8AC3E}">
        <p14:creationId xmlns:p14="http://schemas.microsoft.com/office/powerpoint/2010/main" val="396633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298E9-F18A-97D6-9A94-BC21B7168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FF6936-9F93-8815-55FD-E91A9D490AE5}"/>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A3B914C9-C32D-3C07-6456-7255A042238D}"/>
              </a:ext>
            </a:extLst>
          </p:cNvPr>
          <p:cNvSpPr>
            <a:spLocks noGrp="1"/>
          </p:cNvSpPr>
          <p:nvPr>
            <p:ph type="body" idx="1"/>
          </p:nvPr>
        </p:nvSpPr>
        <p:spPr/>
        <p:txBody>
          <a:bodyPr/>
          <a:lstStyle/>
          <a:p>
            <a:pPr marL="285750" indent="-285750">
              <a:buFont typeface="Arial,Sans-Serif"/>
              <a:buChar char="•"/>
            </a:pPr>
            <a:r>
              <a:rPr lang="en-US" dirty="0"/>
              <a:t>For the Buyout &amp; Demo portion of the Nonfederal Match Program, IEDA has acquired the assistance of ICF, Inc. to provide program management assistance.</a:t>
            </a:r>
            <a:endParaRPr lang="en-US" dirty="0">
              <a:ea typeface="Calibri"/>
              <a:cs typeface="Calibri"/>
            </a:endParaRPr>
          </a:p>
          <a:p>
            <a:pPr marL="285750" indent="-285750">
              <a:buFont typeface="Arial,Sans-Serif"/>
              <a:buChar char="•"/>
            </a:pPr>
            <a:endParaRPr lang="en-US" dirty="0">
              <a:ea typeface="Calibri"/>
              <a:cs typeface="Calibri"/>
            </a:endParaRPr>
          </a:p>
          <a:p>
            <a:pPr marL="285750" indent="-285750">
              <a:buFont typeface="Arial,Sans-Serif"/>
              <a:buChar char="•"/>
            </a:pPr>
            <a:r>
              <a:rPr lang="en-US" dirty="0"/>
              <a:t>Due to the nature of the project volume associated with this program, ICF will assist IEDA with the Recipient and Certified Grant Administrator engagements to resolve "first tier" review </a:t>
            </a:r>
            <a:r>
              <a:rPr lang="en-US"/>
              <a:t>of Application</a:t>
            </a:r>
            <a:r>
              <a:rPr lang="en-US" dirty="0"/>
              <a:t> Review, Status Reports and Claims.</a:t>
            </a:r>
            <a:endParaRPr lang="en-US" dirty="0">
              <a:ea typeface="Calibri"/>
              <a:cs typeface="Calibri"/>
            </a:endParaRPr>
          </a:p>
          <a:p>
            <a:pPr marL="285750" indent="-285750">
              <a:buFont typeface="Arial,Sans-Serif"/>
              <a:buChar char="•"/>
            </a:pPr>
            <a:endParaRPr lang="en-US" dirty="0">
              <a:ea typeface="Calibri"/>
              <a:cs typeface="Calibri"/>
            </a:endParaRPr>
          </a:p>
          <a:p>
            <a:pPr marL="285750" indent="-285750">
              <a:buFont typeface="Arial,Sans-Serif"/>
              <a:buChar char="•"/>
            </a:pPr>
            <a:r>
              <a:rPr lang="en-US" dirty="0"/>
              <a:t>This will help expedite Applications, Technical Assistance, and general project management for this program specifically.</a:t>
            </a:r>
            <a:endParaRPr lang="en-US" dirty="0">
              <a:ea typeface="Calibri"/>
              <a:cs typeface="Calibri"/>
            </a:endParaRPr>
          </a:p>
          <a:p>
            <a:pPr marL="285750" indent="-285750">
              <a:buFont typeface="Arial,Sans-Serif"/>
              <a:buChar char="•"/>
            </a:pPr>
            <a:endParaRPr lang="en-US" dirty="0">
              <a:ea typeface="Calibri"/>
              <a:cs typeface="Calibri"/>
            </a:endParaRPr>
          </a:p>
          <a:p>
            <a:pPr marL="285750" indent="-285750">
              <a:buFont typeface="Arial,Sans-Serif"/>
              <a:buChar char="•"/>
            </a:pPr>
            <a:r>
              <a:rPr lang="en-US" dirty="0"/>
              <a:t>IEDA will retain "second tier +" reviews and still be available to ALL project stakeholders throughout the entire course of the program!</a:t>
            </a:r>
          </a:p>
        </p:txBody>
      </p:sp>
      <p:sp>
        <p:nvSpPr>
          <p:cNvPr id="4" name="Slide Number Placeholder 3">
            <a:extLst>
              <a:ext uri="{FF2B5EF4-FFF2-40B4-BE49-F238E27FC236}">
                <a16:creationId xmlns:a16="http://schemas.microsoft.com/office/drawing/2014/main" id="{BCF1BA5C-82C7-8299-704D-536D9D641D42}"/>
              </a:ext>
            </a:extLst>
          </p:cNvPr>
          <p:cNvSpPr>
            <a:spLocks noGrp="1"/>
          </p:cNvSpPr>
          <p:nvPr>
            <p:ph type="sldNum" sz="quarter" idx="5"/>
          </p:nvPr>
        </p:nvSpPr>
        <p:spPr/>
        <p:txBody>
          <a:bodyPr/>
          <a:lstStyle/>
          <a:p>
            <a:pPr>
              <a:defRPr/>
            </a:pPr>
            <a:fld id="{FFC76690-6CCC-44CB-BCA9-FA24C07CECCC}" type="slidenum">
              <a:rPr lang="en-US" smtClean="0"/>
              <a:pPr>
                <a:defRPr/>
              </a:pPr>
              <a:t>3</a:t>
            </a:fld>
            <a:endParaRPr lang="en-US"/>
          </a:p>
        </p:txBody>
      </p:sp>
    </p:spTree>
    <p:extLst>
      <p:ext uri="{BB962C8B-B14F-4D97-AF65-F5344CB8AC3E}">
        <p14:creationId xmlns:p14="http://schemas.microsoft.com/office/powerpoint/2010/main" val="266595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Slide_Animate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29A9CB-C3F5-1126-E625-338B8668A3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176EAFE4-877A-FA39-6F82-BECCAB330F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7F5BEF3D-324B-6D11-8F75-BD6A78A320F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AEF3C658-42A7-56A0-D2D7-ACEAD907C1F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B83E313A-95E8-C05D-E78D-5981B7A592C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descr="A black background with blue text&#10;&#10;Description automatically generated">
            <a:extLst>
              <a:ext uri="{FF2B5EF4-FFF2-40B4-BE49-F238E27FC236}">
                <a16:creationId xmlns:a16="http://schemas.microsoft.com/office/drawing/2014/main" id="{CBB212D3-A267-9CF5-8173-2654A021712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DED716-C30A-C9C9-7B1E-E3ECA17D4977}"/>
              </a:ext>
            </a:extLst>
          </p:cNvPr>
          <p:cNvSpPr>
            <a:spLocks noGrp="1"/>
          </p:cNvSpPr>
          <p:nvPr>
            <p:ph type="ctrTitle"/>
          </p:nvPr>
        </p:nvSpPr>
        <p:spPr>
          <a:xfrm>
            <a:off x="1524000" y="4922449"/>
            <a:ext cx="9144000" cy="1060061"/>
          </a:xfrm>
        </p:spPr>
        <p:txBody>
          <a:bodyPr anchor="b">
            <a:normAutofit/>
          </a:bodyPr>
          <a:lstStyle>
            <a:lvl1pPr algn="ct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DC6146-296B-59F5-E46F-D8D9B6AFA3C1}"/>
              </a:ext>
            </a:extLst>
          </p:cNvPr>
          <p:cNvSpPr>
            <a:spLocks noGrp="1"/>
          </p:cNvSpPr>
          <p:nvPr>
            <p:ph type="subTitle" idx="1"/>
          </p:nvPr>
        </p:nvSpPr>
        <p:spPr>
          <a:xfrm>
            <a:off x="1524000" y="6155967"/>
            <a:ext cx="9144000" cy="528576"/>
          </a:xfrm>
        </p:spPr>
        <p:txBody>
          <a:bodyPr>
            <a:normAutofit/>
          </a:bodyPr>
          <a:lstStyle>
            <a:lvl1pPr marL="0" indent="0" algn="ctr">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3697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3">
                                            <p:txEl>
                                              <p:pRg st="0" end="0"/>
                                            </p:txEl>
                                          </p:spTgt>
                                        </p:tgtEl>
                                      </p:cBhvr>
                                    </p:animEffect>
                                    <p:set>
                                      <p:cBhvr>
                                        <p:cTn id="10" dur="1" fill="hold">
                                          <p:stCondLst>
                                            <p:cond delay="999"/>
                                          </p:stCondLst>
                                        </p:cTn>
                                        <p:tgtEl>
                                          <p:spTgt spid="3">
                                            <p:txEl>
                                              <p:pRg st="0" end="0"/>
                                            </p:txEl>
                                          </p:spTgt>
                                        </p:tgtEl>
                                        <p:attrNameLst>
                                          <p:attrName>style.visibility</p:attrName>
                                        </p:attrNameLst>
                                      </p:cBhvr>
                                      <p:to>
                                        <p:strVal val="hidden"/>
                                      </p:to>
                                    </p:set>
                                  </p:childTnLst>
                                </p:cTn>
                              </p:par>
                            </p:childTnLst>
                          </p:cTn>
                        </p:par>
                        <p:par>
                          <p:cTn id="11" fill="hold">
                            <p:stCondLst>
                              <p:cond delay="1000"/>
                            </p:stCondLst>
                            <p:childTnLst>
                              <p:par>
                                <p:cTn id="12" presetID="42" presetClass="exit" presetSubtype="0" fill="hold" nodeType="after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par>
                                <p:cTn id="17" presetID="42" presetClass="exit" presetSubtype="0" fill="hold" nodeType="withEffect">
                                  <p:stCondLst>
                                    <p:cond delay="500"/>
                                  </p:stCondLst>
                                  <p:childTnLst>
                                    <p:animEffect transition="out" filter="fade">
                                      <p:cBhvr>
                                        <p:cTn id="18" dur="1000"/>
                                        <p:tgtEl>
                                          <p:spTgt spid="16"/>
                                        </p:tgtEl>
                                      </p:cBhvr>
                                    </p:animEffect>
                                    <p:anim calcmode="lin" valueType="num">
                                      <p:cBhvr>
                                        <p:cTn id="19" dur="1000"/>
                                        <p:tgtEl>
                                          <p:spTgt spid="16"/>
                                        </p:tgtEl>
                                        <p:attrNameLst>
                                          <p:attrName>ppt_x</p:attrName>
                                        </p:attrNameLst>
                                      </p:cBhvr>
                                      <p:tavLst>
                                        <p:tav tm="0">
                                          <p:val>
                                            <p:strVal val="ppt_x"/>
                                          </p:val>
                                        </p:tav>
                                        <p:tav tm="100000">
                                          <p:val>
                                            <p:strVal val="ppt_x"/>
                                          </p:val>
                                        </p:tav>
                                      </p:tavLst>
                                    </p:anim>
                                    <p:anim calcmode="lin" valueType="num">
                                      <p:cBhvr>
                                        <p:cTn id="20" dur="1000"/>
                                        <p:tgtEl>
                                          <p:spTgt spid="16"/>
                                        </p:tgtEl>
                                        <p:attrNameLst>
                                          <p:attrName>ppt_y</p:attrName>
                                        </p:attrNameLst>
                                      </p:cBhvr>
                                      <p:tavLst>
                                        <p:tav tm="0">
                                          <p:val>
                                            <p:strVal val="ppt_y"/>
                                          </p:val>
                                        </p:tav>
                                        <p:tav tm="100000">
                                          <p:val>
                                            <p:strVal val="ppt_y+.1"/>
                                          </p:val>
                                        </p:tav>
                                      </p:tavLst>
                                    </p:anim>
                                    <p:set>
                                      <p:cBhvr>
                                        <p:cTn id="21" dur="1" fill="hold">
                                          <p:stCondLst>
                                            <p:cond delay="999"/>
                                          </p:stCondLst>
                                        </p:cTn>
                                        <p:tgtEl>
                                          <p:spTgt spid="16"/>
                                        </p:tgtEl>
                                        <p:attrNameLst>
                                          <p:attrName>style.visibility</p:attrName>
                                        </p:attrNameLst>
                                      </p:cBhvr>
                                      <p:to>
                                        <p:strVal val="hidden"/>
                                      </p:to>
                                    </p:set>
                                  </p:childTnLst>
                                </p:cTn>
                              </p:par>
                            </p:childTnLst>
                          </p:cTn>
                        </p:par>
                        <p:par>
                          <p:cTn id="22" fill="hold">
                            <p:stCondLst>
                              <p:cond delay="2500"/>
                            </p:stCondLst>
                            <p:childTnLst>
                              <p:par>
                                <p:cTn id="23" presetID="2" presetClass="exit" presetSubtype="4" fill="hold" nodeType="afterEffect">
                                  <p:stCondLst>
                                    <p:cond delay="0"/>
                                  </p:stCondLst>
                                  <p:childTnLst>
                                    <p:anim calcmode="lin" valueType="num">
                                      <p:cBhvr additive="base">
                                        <p:cTn id="24" dur="1500"/>
                                        <p:tgtEl>
                                          <p:spTgt spid="12"/>
                                        </p:tgtEl>
                                        <p:attrNameLst>
                                          <p:attrName>ppt_x</p:attrName>
                                        </p:attrNameLst>
                                      </p:cBhvr>
                                      <p:tavLst>
                                        <p:tav tm="0">
                                          <p:val>
                                            <p:strVal val="ppt_x"/>
                                          </p:val>
                                        </p:tav>
                                        <p:tav tm="100000">
                                          <p:val>
                                            <p:strVal val="ppt_x"/>
                                          </p:val>
                                        </p:tav>
                                      </p:tavLst>
                                    </p:anim>
                                    <p:anim calcmode="lin" valueType="num">
                                      <p:cBhvr additive="base">
                                        <p:cTn id="25" dur="1500"/>
                                        <p:tgtEl>
                                          <p:spTgt spid="12"/>
                                        </p:tgtEl>
                                        <p:attrNameLst>
                                          <p:attrName>ppt_y</p:attrName>
                                        </p:attrNameLst>
                                      </p:cBhvr>
                                      <p:tavLst>
                                        <p:tav tm="0">
                                          <p:val>
                                            <p:strVal val="ppt_y"/>
                                          </p:val>
                                        </p:tav>
                                        <p:tav tm="100000">
                                          <p:val>
                                            <p:strVal val="1+ppt_h/2"/>
                                          </p:val>
                                        </p:tav>
                                      </p:tavLst>
                                    </p:anim>
                                    <p:set>
                                      <p:cBhvr>
                                        <p:cTn id="26" dur="1" fill="hold">
                                          <p:stCondLst>
                                            <p:cond delay="1499"/>
                                          </p:stCondLst>
                                        </p:cTn>
                                        <p:tgtEl>
                                          <p:spTgt spid="1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750"/>
                                        <p:tgtEl>
                                          <p:spTgt spid="18"/>
                                        </p:tgtEl>
                                      </p:cBhvr>
                                    </p:animEffect>
                                    <p:set>
                                      <p:cBhvr>
                                        <p:cTn id="29" dur="1" fill="hold">
                                          <p:stCondLst>
                                            <p:cond delay="749"/>
                                          </p:stCondLst>
                                        </p:cTn>
                                        <p:tgtEl>
                                          <p:spTgt spid="18"/>
                                        </p:tgtEl>
                                        <p:attrNameLst>
                                          <p:attrName>style.visibility</p:attrName>
                                        </p:attrNameLst>
                                      </p:cBhvr>
                                      <p:to>
                                        <p:strVal val="hidden"/>
                                      </p:to>
                                    </p:set>
                                  </p:childTnLst>
                                </p:cTn>
                              </p:par>
                            </p:childTnLst>
                          </p:cTn>
                        </p:par>
                        <p:par>
                          <p:cTn id="30" fill="hold">
                            <p:stCondLst>
                              <p:cond delay="4000"/>
                            </p:stCondLst>
                            <p:childTnLst>
                              <p:par>
                                <p:cTn id="31" presetID="1" presetClass="exit" presetSubtype="0" fill="hold" nodeType="after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2" presetClass="exit" presetSubtype="2" fill="hold" nodeType="withEffect">
                                  <p:stCondLst>
                                    <p:cond delay="0"/>
                                  </p:stCondLst>
                                  <p:childTnLst>
                                    <p:anim calcmode="lin" valueType="num">
                                      <p:cBhvr additive="base">
                                        <p:cTn id="34" dur="1000"/>
                                        <p:tgtEl>
                                          <p:spTgt spid="8"/>
                                        </p:tgtEl>
                                        <p:attrNameLst>
                                          <p:attrName>ppt_x</p:attrName>
                                        </p:attrNameLst>
                                      </p:cBhvr>
                                      <p:tavLst>
                                        <p:tav tm="0">
                                          <p:val>
                                            <p:strVal val="ppt_x"/>
                                          </p:val>
                                        </p:tav>
                                        <p:tav tm="100000">
                                          <p:val>
                                            <p:strVal val="1+ppt_w/2"/>
                                          </p:val>
                                        </p:tav>
                                      </p:tavLst>
                                    </p:anim>
                                    <p:anim calcmode="lin" valueType="num">
                                      <p:cBhvr additive="base">
                                        <p:cTn id="35" dur="1000"/>
                                        <p:tgtEl>
                                          <p:spTgt spid="8"/>
                                        </p:tgtEl>
                                        <p:attrNameLst>
                                          <p:attrName>ppt_y</p:attrName>
                                        </p:attrNameLst>
                                      </p:cBhvr>
                                      <p:tavLst>
                                        <p:tav tm="0">
                                          <p:val>
                                            <p:strVal val="ppt_y"/>
                                          </p:val>
                                        </p:tav>
                                        <p:tav tm="100000">
                                          <p:val>
                                            <p:strVal val="ppt_y"/>
                                          </p:val>
                                        </p:tav>
                                      </p:tavLst>
                                    </p:anim>
                                    <p:set>
                                      <p:cBhvr>
                                        <p:cTn id="36"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xit" presetSubtype="0" fill="hold" nodeType="withEffect">
                  <p:stCondLst>
                    <p:cond delay="0"/>
                  </p:stCondLst>
                  <p:childTnLst>
                    <p:animEffect transition="out" filter="fade">
                      <p:cBhvr>
                        <p:cTn dur="1000"/>
                        <p:tgtEl>
                          <p:spTgt spid="3"/>
                        </p:tgtEl>
                      </p:cBhvr>
                    </p:animEffect>
                    <p:set>
                      <p:cBhvr>
                        <p:cTn dur="1" fill="hold">
                          <p:stCondLst>
                            <p:cond delay="999"/>
                          </p:stCondLst>
                        </p:cTn>
                        <p:tgtEl>
                          <p:spTgt spid="3"/>
                        </p:tgtEl>
                        <p:attrNameLst>
                          <p:attrName>style.visibility</p:attrName>
                        </p:attrNameLst>
                      </p:cBhvr>
                      <p:to>
                        <p:strVal val="hidden"/>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Primary Gree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3BB57C-F0EE-BEF6-822E-D1B229684A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rgbClr val="114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rgbClr val="11405C"/>
                </a:solidFill>
              </a:defRPr>
            </a:lvl1pPr>
            <a:lvl2pPr>
              <a:defRPr>
                <a:solidFill>
                  <a:srgbClr val="11405C"/>
                </a:solidFill>
              </a:defRPr>
            </a:lvl2pPr>
            <a:lvl3pPr>
              <a:defRPr>
                <a:solidFill>
                  <a:srgbClr val="11405C"/>
                </a:solidFill>
              </a:defRPr>
            </a:lvl3pPr>
            <a:lvl4pPr>
              <a:defRPr>
                <a:solidFill>
                  <a:srgbClr val="11405C"/>
                </a:solidFill>
              </a:defRPr>
            </a:lvl4pPr>
            <a:lvl5pPr>
              <a:defRPr>
                <a:solidFill>
                  <a:srgbClr val="114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121174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econdaryTeal">
    <p:spTree>
      <p:nvGrpSpPr>
        <p:cNvPr id="1" name=""/>
        <p:cNvGrpSpPr/>
        <p:nvPr/>
      </p:nvGrpSpPr>
      <p:grpSpPr>
        <a:xfrm>
          <a:off x="0" y="0"/>
          <a:ext cx="0" cy="0"/>
          <a:chOff x="0" y="0"/>
          <a:chExt cx="0" cy="0"/>
        </a:xfrm>
      </p:grpSpPr>
      <p:pic>
        <p:nvPicPr>
          <p:cNvPr id="9" name="Picture 8" descr="A blue square with white dots&#10;&#10;Description automatically generated with medium confidence">
            <a:extLst>
              <a:ext uri="{FF2B5EF4-FFF2-40B4-BE49-F238E27FC236}">
                <a16:creationId xmlns:a16="http://schemas.microsoft.com/office/drawing/2014/main" id="{B0F2CEE3-CB36-0194-B193-9F02C7E81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rgbClr val="114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rgbClr val="11405C"/>
                </a:solidFill>
              </a:defRPr>
            </a:lvl1pPr>
            <a:lvl2pPr>
              <a:defRPr>
                <a:solidFill>
                  <a:srgbClr val="11405C"/>
                </a:solidFill>
              </a:defRPr>
            </a:lvl2pPr>
            <a:lvl3pPr>
              <a:defRPr>
                <a:solidFill>
                  <a:srgbClr val="11405C"/>
                </a:solidFill>
              </a:defRPr>
            </a:lvl3pPr>
            <a:lvl4pPr>
              <a:defRPr>
                <a:solidFill>
                  <a:srgbClr val="11405C"/>
                </a:solidFill>
              </a:defRPr>
            </a:lvl4pPr>
            <a:lvl5pPr>
              <a:defRPr>
                <a:solidFill>
                  <a:srgbClr val="114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3785121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econdaryTeal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3BB57C-F0EE-BEF6-822E-D1B229684A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rgbClr val="114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rgbClr val="11405C"/>
                </a:solidFill>
              </a:defRPr>
            </a:lvl1pPr>
            <a:lvl2pPr>
              <a:defRPr>
                <a:solidFill>
                  <a:srgbClr val="11405C"/>
                </a:solidFill>
              </a:defRPr>
            </a:lvl2pPr>
            <a:lvl3pPr>
              <a:defRPr>
                <a:solidFill>
                  <a:srgbClr val="11405C"/>
                </a:solidFill>
              </a:defRPr>
            </a:lvl3pPr>
            <a:lvl4pPr>
              <a:defRPr>
                <a:solidFill>
                  <a:srgbClr val="11405C"/>
                </a:solidFill>
              </a:defRPr>
            </a:lvl4pPr>
            <a:lvl5pPr>
              <a:defRPr>
                <a:solidFill>
                  <a:srgbClr val="114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1831901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econdaryTeal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3BB57C-F0EE-BEF6-822E-D1B229684A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rgbClr val="114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rgbClr val="11405C"/>
                </a:solidFill>
              </a:defRPr>
            </a:lvl1pPr>
            <a:lvl2pPr>
              <a:defRPr>
                <a:solidFill>
                  <a:srgbClr val="11405C"/>
                </a:solidFill>
              </a:defRPr>
            </a:lvl2pPr>
            <a:lvl3pPr>
              <a:defRPr>
                <a:solidFill>
                  <a:srgbClr val="11405C"/>
                </a:solidFill>
              </a:defRPr>
            </a:lvl3pPr>
            <a:lvl4pPr>
              <a:defRPr>
                <a:solidFill>
                  <a:srgbClr val="11405C"/>
                </a:solidFill>
              </a:defRPr>
            </a:lvl4pPr>
            <a:lvl5pPr>
              <a:defRPr>
                <a:solidFill>
                  <a:srgbClr val="114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1582939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Dark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161AAE-E6C4-FFAA-2C07-B8CDE1940093}"/>
              </a:ext>
            </a:extLst>
          </p:cNvPr>
          <p:cNvSpPr/>
          <p:nvPr userDrawn="1"/>
        </p:nvSpPr>
        <p:spPr>
          <a:xfrm>
            <a:off x="-11289" y="0"/>
            <a:ext cx="12203289" cy="6858000"/>
          </a:xfrm>
          <a:prstGeom prst="rect">
            <a:avLst/>
          </a:prstGeom>
          <a:solidFill>
            <a:srgbClr val="1140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4101657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Dark Blue">
    <p:spTree>
      <p:nvGrpSpPr>
        <p:cNvPr id="1" name=""/>
        <p:cNvGrpSpPr/>
        <p:nvPr/>
      </p:nvGrpSpPr>
      <p:grpSpPr>
        <a:xfrm>
          <a:off x="0" y="0"/>
          <a:ext cx="0" cy="0"/>
          <a:chOff x="0" y="0"/>
          <a:chExt cx="0" cy="0"/>
        </a:xfrm>
      </p:grpSpPr>
      <p:pic>
        <p:nvPicPr>
          <p:cNvPr id="9" name="Picture 8" descr="A blue background with black lines&#10;&#10;Description automatically generated">
            <a:extLst>
              <a:ext uri="{FF2B5EF4-FFF2-40B4-BE49-F238E27FC236}">
                <a16:creationId xmlns:a16="http://schemas.microsoft.com/office/drawing/2014/main" id="{A3867CBE-34FF-D5EE-641C-7CE4A0B060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829570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Dark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867CBE-34FF-D5EE-641C-7CE4A0B060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1971438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rimary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161AAE-E6C4-FFAA-2C07-B8CDE1940093}"/>
              </a:ext>
            </a:extLst>
          </p:cNvPr>
          <p:cNvSpPr/>
          <p:nvPr userDrawn="1"/>
        </p:nvSpPr>
        <p:spPr>
          <a:xfrm>
            <a:off x="-11289" y="0"/>
            <a:ext cx="12203289" cy="6858000"/>
          </a:xfrm>
          <a:prstGeom prst="rect">
            <a:avLst/>
          </a:prstGeom>
          <a:solidFill>
            <a:srgbClr val="3661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351507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Primary Blue">
    <p:spTree>
      <p:nvGrpSpPr>
        <p:cNvPr id="1" name=""/>
        <p:cNvGrpSpPr/>
        <p:nvPr/>
      </p:nvGrpSpPr>
      <p:grpSpPr>
        <a:xfrm>
          <a:off x="0" y="0"/>
          <a:ext cx="0" cy="0"/>
          <a:chOff x="0" y="0"/>
          <a:chExt cx="0" cy="0"/>
        </a:xfrm>
      </p:grpSpPr>
      <p:pic>
        <p:nvPicPr>
          <p:cNvPr id="9" name="Picture 8" descr="A blue background with many circles&#10;&#10;Description automatically generated with medium confidence">
            <a:extLst>
              <a:ext uri="{FF2B5EF4-FFF2-40B4-BE49-F238E27FC236}">
                <a16:creationId xmlns:a16="http://schemas.microsoft.com/office/drawing/2014/main" id="{ACC1B018-8974-D1C8-5C63-38190FC87D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118455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Primary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C1B018-8974-D1C8-5C63-38190FC87D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138770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Slide_ReverseAnimat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ED02CA-706C-A23A-3441-F26F1A4DE597}"/>
              </a:ext>
            </a:extLst>
          </p:cNvPr>
          <p:cNvSpPr/>
          <p:nvPr userDrawn="1"/>
        </p:nvSpPr>
        <p:spPr>
          <a:xfrm>
            <a:off x="0" y="0"/>
            <a:ext cx="12192000" cy="6858000"/>
          </a:xfrm>
          <a:prstGeom prst="rect">
            <a:avLst/>
          </a:prstGeom>
          <a:solidFill>
            <a:srgbClr val="1841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829A9CB-C3F5-1126-E625-338B8668A3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176EAFE4-877A-FA39-6F82-BECCAB330F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7F5BEF3D-324B-6D11-8F75-BD6A78A320F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AEF3C658-42A7-56A0-D2D7-ACEAD907C1F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5E355C67-73B5-7BAC-BCBF-3EBDE5EE0AD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B83E313A-95E8-C05D-E78D-5981B7A592C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DED716-C30A-C9C9-7B1E-E3ECA17D4977}"/>
              </a:ext>
            </a:extLst>
          </p:cNvPr>
          <p:cNvSpPr>
            <a:spLocks noGrp="1"/>
          </p:cNvSpPr>
          <p:nvPr>
            <p:ph type="ctrTitle"/>
          </p:nvPr>
        </p:nvSpPr>
        <p:spPr>
          <a:xfrm>
            <a:off x="1524000" y="4922449"/>
            <a:ext cx="9144000" cy="1060061"/>
          </a:xfrm>
        </p:spPr>
        <p:txBody>
          <a:bodyPr anchor="b">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DC6146-296B-59F5-E46F-D8D9B6AFA3C1}"/>
              </a:ext>
            </a:extLst>
          </p:cNvPr>
          <p:cNvSpPr>
            <a:spLocks noGrp="1"/>
          </p:cNvSpPr>
          <p:nvPr>
            <p:ph type="subTitle" idx="1"/>
          </p:nvPr>
        </p:nvSpPr>
        <p:spPr>
          <a:xfrm>
            <a:off x="1524000" y="6155967"/>
            <a:ext cx="9144000" cy="528576"/>
          </a:xfrm>
        </p:spPr>
        <p:txBody>
          <a:bodyPr>
            <a:norm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3474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3">
                                            <p:txEl>
                                              <p:pRg st="0" end="0"/>
                                            </p:txEl>
                                          </p:spTgt>
                                        </p:tgtEl>
                                      </p:cBhvr>
                                    </p:animEffect>
                                    <p:set>
                                      <p:cBhvr>
                                        <p:cTn id="10" dur="1" fill="hold">
                                          <p:stCondLst>
                                            <p:cond delay="999"/>
                                          </p:stCondLst>
                                        </p:cTn>
                                        <p:tgtEl>
                                          <p:spTgt spid="3">
                                            <p:txEl>
                                              <p:pRg st="0" end="0"/>
                                            </p:txEl>
                                          </p:spTgt>
                                        </p:tgtEl>
                                        <p:attrNameLst>
                                          <p:attrName>style.visibility</p:attrName>
                                        </p:attrNameLst>
                                      </p:cBhvr>
                                      <p:to>
                                        <p:strVal val="hidden"/>
                                      </p:to>
                                    </p:set>
                                  </p:childTnLst>
                                </p:cTn>
                              </p:par>
                            </p:childTnLst>
                          </p:cTn>
                        </p:par>
                        <p:par>
                          <p:cTn id="11" fill="hold">
                            <p:stCondLst>
                              <p:cond delay="1000"/>
                            </p:stCondLst>
                            <p:childTnLst>
                              <p:par>
                                <p:cTn id="12" presetID="42" presetClass="exit" presetSubtype="0" fill="hold" nodeType="after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cTn>
                              </p:par>
                              <p:par>
                                <p:cTn id="17" presetID="42" presetClass="exit" presetSubtype="0" fill="hold" nodeType="withEffect">
                                  <p:stCondLst>
                                    <p:cond delay="500"/>
                                  </p:stCondLst>
                                  <p:childTnLst>
                                    <p:animEffect transition="out" filter="fade">
                                      <p:cBhvr>
                                        <p:cTn id="18" dur="1000"/>
                                        <p:tgtEl>
                                          <p:spTgt spid="16"/>
                                        </p:tgtEl>
                                      </p:cBhvr>
                                    </p:animEffect>
                                    <p:anim calcmode="lin" valueType="num">
                                      <p:cBhvr>
                                        <p:cTn id="19" dur="1000"/>
                                        <p:tgtEl>
                                          <p:spTgt spid="16"/>
                                        </p:tgtEl>
                                        <p:attrNameLst>
                                          <p:attrName>ppt_x</p:attrName>
                                        </p:attrNameLst>
                                      </p:cBhvr>
                                      <p:tavLst>
                                        <p:tav tm="0">
                                          <p:val>
                                            <p:strVal val="ppt_x"/>
                                          </p:val>
                                        </p:tav>
                                        <p:tav tm="100000">
                                          <p:val>
                                            <p:strVal val="ppt_x"/>
                                          </p:val>
                                        </p:tav>
                                      </p:tavLst>
                                    </p:anim>
                                    <p:anim calcmode="lin" valueType="num">
                                      <p:cBhvr>
                                        <p:cTn id="20" dur="1000"/>
                                        <p:tgtEl>
                                          <p:spTgt spid="16"/>
                                        </p:tgtEl>
                                        <p:attrNameLst>
                                          <p:attrName>ppt_y</p:attrName>
                                        </p:attrNameLst>
                                      </p:cBhvr>
                                      <p:tavLst>
                                        <p:tav tm="0">
                                          <p:val>
                                            <p:strVal val="ppt_y"/>
                                          </p:val>
                                        </p:tav>
                                        <p:tav tm="100000">
                                          <p:val>
                                            <p:strVal val="ppt_y+.1"/>
                                          </p:val>
                                        </p:tav>
                                      </p:tavLst>
                                    </p:anim>
                                    <p:set>
                                      <p:cBhvr>
                                        <p:cTn id="21" dur="1" fill="hold">
                                          <p:stCondLst>
                                            <p:cond delay="999"/>
                                          </p:stCondLst>
                                        </p:cTn>
                                        <p:tgtEl>
                                          <p:spTgt spid="16"/>
                                        </p:tgtEl>
                                        <p:attrNameLst>
                                          <p:attrName>style.visibility</p:attrName>
                                        </p:attrNameLst>
                                      </p:cBhvr>
                                      <p:to>
                                        <p:strVal val="hidden"/>
                                      </p:to>
                                    </p:set>
                                  </p:childTnLst>
                                </p:cTn>
                              </p:par>
                            </p:childTnLst>
                          </p:cTn>
                        </p:par>
                        <p:par>
                          <p:cTn id="22" fill="hold">
                            <p:stCondLst>
                              <p:cond delay="2500"/>
                            </p:stCondLst>
                            <p:childTnLst>
                              <p:par>
                                <p:cTn id="23" presetID="2" presetClass="exit" presetSubtype="4" fill="hold" nodeType="afterEffect">
                                  <p:stCondLst>
                                    <p:cond delay="0"/>
                                  </p:stCondLst>
                                  <p:childTnLst>
                                    <p:anim calcmode="lin" valueType="num">
                                      <p:cBhvr additive="base">
                                        <p:cTn id="24" dur="1500"/>
                                        <p:tgtEl>
                                          <p:spTgt spid="12"/>
                                        </p:tgtEl>
                                        <p:attrNameLst>
                                          <p:attrName>ppt_x</p:attrName>
                                        </p:attrNameLst>
                                      </p:cBhvr>
                                      <p:tavLst>
                                        <p:tav tm="0">
                                          <p:val>
                                            <p:strVal val="ppt_x"/>
                                          </p:val>
                                        </p:tav>
                                        <p:tav tm="100000">
                                          <p:val>
                                            <p:strVal val="ppt_x"/>
                                          </p:val>
                                        </p:tav>
                                      </p:tavLst>
                                    </p:anim>
                                    <p:anim calcmode="lin" valueType="num">
                                      <p:cBhvr additive="base">
                                        <p:cTn id="25" dur="1500"/>
                                        <p:tgtEl>
                                          <p:spTgt spid="12"/>
                                        </p:tgtEl>
                                        <p:attrNameLst>
                                          <p:attrName>ppt_y</p:attrName>
                                        </p:attrNameLst>
                                      </p:cBhvr>
                                      <p:tavLst>
                                        <p:tav tm="0">
                                          <p:val>
                                            <p:strVal val="ppt_y"/>
                                          </p:val>
                                        </p:tav>
                                        <p:tav tm="100000">
                                          <p:val>
                                            <p:strVal val="1+ppt_h/2"/>
                                          </p:val>
                                        </p:tav>
                                      </p:tavLst>
                                    </p:anim>
                                    <p:set>
                                      <p:cBhvr>
                                        <p:cTn id="26" dur="1" fill="hold">
                                          <p:stCondLst>
                                            <p:cond delay="1499"/>
                                          </p:stCondLst>
                                        </p:cTn>
                                        <p:tgtEl>
                                          <p:spTgt spid="1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750"/>
                                        <p:tgtEl>
                                          <p:spTgt spid="18"/>
                                        </p:tgtEl>
                                      </p:cBhvr>
                                    </p:animEffect>
                                    <p:set>
                                      <p:cBhvr>
                                        <p:cTn id="29" dur="1" fill="hold">
                                          <p:stCondLst>
                                            <p:cond delay="749"/>
                                          </p:stCondLst>
                                        </p:cTn>
                                        <p:tgtEl>
                                          <p:spTgt spid="18"/>
                                        </p:tgtEl>
                                        <p:attrNameLst>
                                          <p:attrName>style.visibility</p:attrName>
                                        </p:attrNameLst>
                                      </p:cBhvr>
                                      <p:to>
                                        <p:strVal val="hidden"/>
                                      </p:to>
                                    </p:set>
                                  </p:childTnLst>
                                </p:cTn>
                              </p:par>
                            </p:childTnLst>
                          </p:cTn>
                        </p:par>
                        <p:par>
                          <p:cTn id="30" fill="hold">
                            <p:stCondLst>
                              <p:cond delay="4000"/>
                            </p:stCondLst>
                            <p:childTnLst>
                              <p:par>
                                <p:cTn id="31" presetID="1" presetClass="exit" presetSubtype="0" fill="hold" nodeType="after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2" presetClass="exit" presetSubtype="2" fill="hold" nodeType="withEffect">
                                  <p:stCondLst>
                                    <p:cond delay="0"/>
                                  </p:stCondLst>
                                  <p:childTnLst>
                                    <p:anim calcmode="lin" valueType="num">
                                      <p:cBhvr additive="base">
                                        <p:cTn id="34" dur="1000"/>
                                        <p:tgtEl>
                                          <p:spTgt spid="8"/>
                                        </p:tgtEl>
                                        <p:attrNameLst>
                                          <p:attrName>ppt_x</p:attrName>
                                        </p:attrNameLst>
                                      </p:cBhvr>
                                      <p:tavLst>
                                        <p:tav tm="0">
                                          <p:val>
                                            <p:strVal val="ppt_x"/>
                                          </p:val>
                                        </p:tav>
                                        <p:tav tm="100000">
                                          <p:val>
                                            <p:strVal val="1+ppt_w/2"/>
                                          </p:val>
                                        </p:tav>
                                      </p:tavLst>
                                    </p:anim>
                                    <p:anim calcmode="lin" valueType="num">
                                      <p:cBhvr additive="base">
                                        <p:cTn id="35" dur="1000"/>
                                        <p:tgtEl>
                                          <p:spTgt spid="8"/>
                                        </p:tgtEl>
                                        <p:attrNameLst>
                                          <p:attrName>ppt_y</p:attrName>
                                        </p:attrNameLst>
                                      </p:cBhvr>
                                      <p:tavLst>
                                        <p:tav tm="0">
                                          <p:val>
                                            <p:strVal val="ppt_y"/>
                                          </p:val>
                                        </p:tav>
                                        <p:tav tm="100000">
                                          <p:val>
                                            <p:strVal val="ppt_y"/>
                                          </p:val>
                                        </p:tav>
                                      </p:tavLst>
                                    </p:anim>
                                    <p:set>
                                      <p:cBhvr>
                                        <p:cTn id="36"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xit" presetSubtype="0" fill="hold" nodeType="withEffect">
                  <p:stCondLst>
                    <p:cond delay="0"/>
                  </p:stCondLst>
                  <p:childTnLst>
                    <p:animEffect transition="out" filter="fade">
                      <p:cBhvr>
                        <p:cTn dur="1000"/>
                        <p:tgtEl>
                          <p:spTgt spid="3"/>
                        </p:tgtEl>
                      </p:cBhvr>
                    </p:animEffect>
                    <p:set>
                      <p:cBhvr>
                        <p:cTn dur="1" fill="hold">
                          <p:stCondLst>
                            <p:cond delay="999"/>
                          </p:stCondLst>
                        </p:cTn>
                        <p:tgtEl>
                          <p:spTgt spid="3"/>
                        </p:tgtEl>
                        <p:attrNameLst>
                          <p:attrName>style.visibility</p:attrName>
                        </p:attrNameLst>
                      </p:cBhvr>
                      <p:to>
                        <p:strVal val="hidden"/>
                      </p:to>
                    </p:se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Primary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161AAE-E6C4-FFAA-2C07-B8CDE1940093}"/>
              </a:ext>
            </a:extLst>
          </p:cNvPr>
          <p:cNvSpPr/>
          <p:nvPr userDrawn="1"/>
        </p:nvSpPr>
        <p:spPr>
          <a:xfrm>
            <a:off x="-11289" y="0"/>
            <a:ext cx="12203289" cy="6858000"/>
          </a:xfrm>
          <a:prstGeom prst="rect">
            <a:avLst/>
          </a:prstGeom>
          <a:solidFill>
            <a:srgbClr val="DFA5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3913348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Primary Orange">
    <p:spTree>
      <p:nvGrpSpPr>
        <p:cNvPr id="1" name=""/>
        <p:cNvGrpSpPr/>
        <p:nvPr/>
      </p:nvGrpSpPr>
      <p:grpSpPr>
        <a:xfrm>
          <a:off x="0" y="0"/>
          <a:ext cx="0" cy="0"/>
          <a:chOff x="0" y="0"/>
          <a:chExt cx="0" cy="0"/>
        </a:xfrm>
      </p:grpSpPr>
      <p:pic>
        <p:nvPicPr>
          <p:cNvPr id="9" name="Picture 8" descr="A yellow background with many squares&#10;&#10;Description automatically generated with medium confidence">
            <a:extLst>
              <a:ext uri="{FF2B5EF4-FFF2-40B4-BE49-F238E27FC236}">
                <a16:creationId xmlns:a16="http://schemas.microsoft.com/office/drawing/2014/main" id="{BFAC3617-0A3B-688C-2244-2C157B4632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1208667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Primary Oran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AC3617-0A3B-688C-2244-2C157B4632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3231165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econdary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161AAE-E6C4-FFAA-2C07-B8CDE1940093}"/>
              </a:ext>
            </a:extLst>
          </p:cNvPr>
          <p:cNvSpPr/>
          <p:nvPr userDrawn="1"/>
        </p:nvSpPr>
        <p:spPr>
          <a:xfrm>
            <a:off x="-11289" y="0"/>
            <a:ext cx="12203289" cy="6858000"/>
          </a:xfrm>
          <a:prstGeom prst="rect">
            <a:avLst/>
          </a:prstGeom>
          <a:solidFill>
            <a:srgbClr val="2F6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2455122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econdaryGreen2">
    <p:spTree>
      <p:nvGrpSpPr>
        <p:cNvPr id="1" name=""/>
        <p:cNvGrpSpPr/>
        <p:nvPr/>
      </p:nvGrpSpPr>
      <p:grpSpPr>
        <a:xfrm>
          <a:off x="0" y="0"/>
          <a:ext cx="0" cy="0"/>
          <a:chOff x="0" y="0"/>
          <a:chExt cx="0" cy="0"/>
        </a:xfrm>
      </p:grpSpPr>
      <p:pic>
        <p:nvPicPr>
          <p:cNvPr id="9" name="Picture 8" descr="A green background with black lines&#10;&#10;Description automatically generated">
            <a:extLst>
              <a:ext uri="{FF2B5EF4-FFF2-40B4-BE49-F238E27FC236}">
                <a16:creationId xmlns:a16="http://schemas.microsoft.com/office/drawing/2014/main" id="{19DEA273-8B9B-489B-5AC6-A1DD19665A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3416970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SecondaryGreen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DEA273-8B9B-489B-5AC6-A1DD19665A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4269523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115663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descr="A white background with many dots&#10;&#10;Description automatically generated">
            <a:extLst>
              <a:ext uri="{FF2B5EF4-FFF2-40B4-BE49-F238E27FC236}">
                <a16:creationId xmlns:a16="http://schemas.microsoft.com/office/drawing/2014/main" id="{D5DB3521-7062-3E9A-BC87-07FF39EA7A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1016787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DB3521-7062-3E9A-BC87-07FF39EA7A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175747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C3F355-A4BB-02E3-5E3F-C18EB7113F63}"/>
              </a:ext>
            </a:extLst>
          </p:cNvPr>
          <p:cNvSpPr/>
          <p:nvPr userDrawn="1"/>
        </p:nvSpPr>
        <p:spPr>
          <a:xfrm>
            <a:off x="-11289" y="0"/>
            <a:ext cx="12203289" cy="6858000"/>
          </a:xfrm>
          <a:prstGeom prst="rect">
            <a:avLst/>
          </a:prstGeom>
          <a:solidFill>
            <a:srgbClr val="C5D4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87045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EndSlide_Animate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29A9CB-C3F5-1126-E625-338B8668A3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176EAFE4-877A-FA39-6F82-BECCAB330F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7F5BEF3D-324B-6D11-8F75-BD6A78A320F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AEF3C658-42A7-56A0-D2D7-ACEAD907C1F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B83E313A-95E8-C05D-E78D-5981B7A592C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descr="A black background with blue text&#10;&#10;Description automatically generated">
            <a:extLst>
              <a:ext uri="{FF2B5EF4-FFF2-40B4-BE49-F238E27FC236}">
                <a16:creationId xmlns:a16="http://schemas.microsoft.com/office/drawing/2014/main" id="{0A904B7B-D04D-903E-B44A-BBA7D18F00DC}"/>
              </a:ext>
            </a:extLst>
          </p:cNvPr>
          <p:cNvPicPr>
            <a:picLocks noGrp="1" noRot="1" noChangeAspect="1" noMove="1" noResize="1" noEditPoints="1" noAdjustHandles="1" noChangeArrowheads="1" noChangeShapeType="1" noCrop="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DED716-C30A-C9C9-7B1E-E3ECA17D4977}"/>
              </a:ext>
            </a:extLst>
          </p:cNvPr>
          <p:cNvSpPr>
            <a:spLocks noGrp="1" noRot="1" noMove="1" noResize="1" noEditPoints="1" noAdjustHandles="1" noChangeArrowheads="1" noChangeShapeType="1"/>
          </p:cNvSpPr>
          <p:nvPr>
            <p:ph type="ctrTitle"/>
          </p:nvPr>
        </p:nvSpPr>
        <p:spPr>
          <a:xfrm>
            <a:off x="1524000" y="4922449"/>
            <a:ext cx="9144000" cy="1060061"/>
          </a:xfrm>
        </p:spPr>
        <p:txBody>
          <a:bodyPr anchor="b">
            <a:normAutofit/>
          </a:bodyPr>
          <a:lstStyle>
            <a:lvl1pPr algn="ct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DC6146-296B-59F5-E46F-D8D9B6AFA3C1}"/>
              </a:ext>
            </a:extLst>
          </p:cNvPr>
          <p:cNvSpPr>
            <a:spLocks noGrp="1" noRot="1" noMove="1" noResize="1" noEditPoints="1" noAdjustHandles="1" noChangeArrowheads="1" noChangeShapeType="1"/>
          </p:cNvSpPr>
          <p:nvPr>
            <p:ph type="subTitle" idx="1"/>
          </p:nvPr>
        </p:nvSpPr>
        <p:spPr>
          <a:xfrm>
            <a:off x="1524000" y="6155967"/>
            <a:ext cx="9144000" cy="528576"/>
          </a:xfrm>
        </p:spPr>
        <p:txBody>
          <a:bodyPr>
            <a:normAutofit/>
          </a:bodyPr>
          <a:lstStyle>
            <a:lvl1pPr marL="0" indent="0" algn="ctr">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882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2" presetClass="entr" presetSubtype="4"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ppt_x"/>
                                          </p:val>
                                        </p:tav>
                                        <p:tav tm="100000">
                                          <p:val>
                                            <p:strVal val="#ppt_x"/>
                                          </p:val>
                                        </p:tav>
                                      </p:tavLst>
                                    </p:anim>
                                    <p:anim calcmode="lin" valueType="num">
                                      <p:cBhvr additive="base">
                                        <p:cTn id="16" dur="1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33333"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250" fill="hold"/>
                                        <p:tgtEl>
                                          <p:spTgt spid="16"/>
                                        </p:tgtEl>
                                        <p:attrNameLst>
                                          <p:attrName>ppt_x</p:attrName>
                                        </p:attrNameLst>
                                      </p:cBhvr>
                                      <p:tavLst>
                                        <p:tav tm="0">
                                          <p:val>
                                            <p:strVal val="#ppt_x"/>
                                          </p:val>
                                        </p:tav>
                                        <p:tav tm="100000">
                                          <p:val>
                                            <p:strVal val="#ppt_x"/>
                                          </p:val>
                                        </p:tav>
                                      </p:tavLst>
                                    </p:anim>
                                    <p:anim calcmode="lin" valueType="num">
                                      <p:cBhvr additive="base">
                                        <p:cTn id="20" dur="2250" fill="hold"/>
                                        <p:tgtEl>
                                          <p:spTgt spid="16"/>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175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childTnLst>
                                </p:cTn>
                              </p:par>
                              <p:par>
                                <p:cTn id="24" presetID="42" presetClass="entr" presetSubtype="0" fill="hold" nodeType="withEffect">
                                  <p:stCondLst>
                                    <p:cond delay="225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750"/>
                                        <p:tgtEl>
                                          <p:spTgt spid="5"/>
                                        </p:tgtEl>
                                      </p:cBhvr>
                                    </p:animEffect>
                                    <p:anim calcmode="lin" valueType="num">
                                      <p:cBhvr>
                                        <p:cTn id="27" dur="750" fill="hold"/>
                                        <p:tgtEl>
                                          <p:spTgt spid="5"/>
                                        </p:tgtEl>
                                        <p:attrNameLst>
                                          <p:attrName>ppt_x</p:attrName>
                                        </p:attrNameLst>
                                      </p:cBhvr>
                                      <p:tavLst>
                                        <p:tav tm="0">
                                          <p:val>
                                            <p:strVal val="#ppt_x"/>
                                          </p:val>
                                        </p:tav>
                                        <p:tav tm="100000">
                                          <p:val>
                                            <p:strVal val="#ppt_x"/>
                                          </p:val>
                                        </p:tav>
                                      </p:tavLst>
                                    </p:anim>
                                    <p:anim calcmode="lin" valueType="num">
                                      <p:cBhvr>
                                        <p:cTn id="28"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8" name="Picture 7" descr="A green background with many circles&#10;&#10;Description automatically generated with medium confidence">
            <a:extLst>
              <a:ext uri="{FF2B5EF4-FFF2-40B4-BE49-F238E27FC236}">
                <a16:creationId xmlns:a16="http://schemas.microsoft.com/office/drawing/2014/main" id="{C16F860E-67AE-6DBD-48EC-078F2A6699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1735753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6F860E-67AE-6DBD-48EC-078F2A6699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484746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9_Title Only">
    <p:spTree>
      <p:nvGrpSpPr>
        <p:cNvPr id="1" name=""/>
        <p:cNvGrpSpPr/>
        <p:nvPr/>
      </p:nvGrpSpPr>
      <p:grpSpPr>
        <a:xfrm>
          <a:off x="0" y="0"/>
          <a:ext cx="0" cy="0"/>
          <a:chOff x="0" y="0"/>
          <a:chExt cx="0" cy="0"/>
        </a:xfrm>
      </p:grpSpPr>
      <p:pic>
        <p:nvPicPr>
          <p:cNvPr id="8" name="Picture 7" descr="A blue square with white dots&#10;&#10;Description automatically generated with medium confidence">
            <a:extLst>
              <a:ext uri="{FF2B5EF4-FFF2-40B4-BE49-F238E27FC236}">
                <a16:creationId xmlns:a16="http://schemas.microsoft.com/office/drawing/2014/main" id="{6F014664-0E95-15AF-4F41-DB2A4E27AB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1310127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0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6F860E-67AE-6DBD-48EC-078F2A6699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1763912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21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6F860E-67AE-6DBD-48EC-078F2A6699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5708436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C3F355-A4BB-02E3-5E3F-C18EB7113F63}"/>
              </a:ext>
            </a:extLst>
          </p:cNvPr>
          <p:cNvSpPr/>
          <p:nvPr userDrawn="1"/>
        </p:nvSpPr>
        <p:spPr>
          <a:xfrm>
            <a:off x="-11289" y="0"/>
            <a:ext cx="12203289" cy="6858000"/>
          </a:xfrm>
          <a:prstGeom prst="rect">
            <a:avLst/>
          </a:prstGeom>
          <a:solidFill>
            <a:srgbClr val="1140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1952757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pic>
        <p:nvPicPr>
          <p:cNvPr id="8" name="Picture 7" descr="A blue background with black lines&#10;&#10;Description automatically generated">
            <a:extLst>
              <a:ext uri="{FF2B5EF4-FFF2-40B4-BE49-F238E27FC236}">
                <a16:creationId xmlns:a16="http://schemas.microsoft.com/office/drawing/2014/main" id="{26DB947A-E673-871B-2237-261EE7DDBB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2939132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11_Title Only">
    <p:spTree>
      <p:nvGrpSpPr>
        <p:cNvPr id="1" name=""/>
        <p:cNvGrpSpPr/>
        <p:nvPr/>
      </p:nvGrpSpPr>
      <p:grpSpPr>
        <a:xfrm>
          <a:off x="0" y="0"/>
          <a:ext cx="0" cy="0"/>
          <a:chOff x="0" y="0"/>
          <a:chExt cx="0" cy="0"/>
        </a:xfrm>
      </p:grpSpPr>
      <p:pic>
        <p:nvPicPr>
          <p:cNvPr id="8" name="Picture 7" descr="A blue and brown pattern&#10;&#10;Description automatically generated">
            <a:extLst>
              <a:ext uri="{FF2B5EF4-FFF2-40B4-BE49-F238E27FC236}">
                <a16:creationId xmlns:a16="http://schemas.microsoft.com/office/drawing/2014/main" id="{FF44F395-E7C5-CE61-59B4-7569D5C3DC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14224960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C3F355-A4BB-02E3-5E3F-C18EB7113F63}"/>
              </a:ext>
            </a:extLst>
          </p:cNvPr>
          <p:cNvSpPr/>
          <p:nvPr userDrawn="1"/>
        </p:nvSpPr>
        <p:spPr>
          <a:xfrm>
            <a:off x="-11289" y="0"/>
            <a:ext cx="12203289" cy="6858000"/>
          </a:xfrm>
          <a:prstGeom prst="rect">
            <a:avLst/>
          </a:prstGeom>
          <a:solidFill>
            <a:srgbClr val="3661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14030075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13_Title Only">
    <p:spTree>
      <p:nvGrpSpPr>
        <p:cNvPr id="1" name=""/>
        <p:cNvGrpSpPr/>
        <p:nvPr/>
      </p:nvGrpSpPr>
      <p:grpSpPr>
        <a:xfrm>
          <a:off x="0" y="0"/>
          <a:ext cx="0" cy="0"/>
          <a:chOff x="0" y="0"/>
          <a:chExt cx="0" cy="0"/>
        </a:xfrm>
      </p:grpSpPr>
      <p:pic>
        <p:nvPicPr>
          <p:cNvPr id="8" name="Picture 7" descr="A blue background with many circles&#10;&#10;Description automatically generated with medium confidence">
            <a:extLst>
              <a:ext uri="{FF2B5EF4-FFF2-40B4-BE49-F238E27FC236}">
                <a16:creationId xmlns:a16="http://schemas.microsoft.com/office/drawing/2014/main" id="{D4A20715-8511-04D5-6290-211CE6002E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295530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EndSlideReverse_Animat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9F97EE-A032-4E82-3BF8-C778ACCEFDAF}"/>
              </a:ext>
            </a:extLst>
          </p:cNvPr>
          <p:cNvSpPr/>
          <p:nvPr userDrawn="1"/>
        </p:nvSpPr>
        <p:spPr>
          <a:xfrm>
            <a:off x="0" y="0"/>
            <a:ext cx="12192000" cy="6858000"/>
          </a:xfrm>
          <a:prstGeom prst="rect">
            <a:avLst/>
          </a:prstGeom>
          <a:solidFill>
            <a:srgbClr val="1841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829A9CB-C3F5-1126-E625-338B8668A3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176EAFE4-877A-FA39-6F82-BECCAB330F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7F5BEF3D-324B-6D11-8F75-BD6A78A320F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AEF3C658-42A7-56A0-D2D7-ACEAD907C1F8}"/>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B83E313A-95E8-C05D-E78D-5981B7A592C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14E8C930-18FA-03EB-700B-3601B5E9A7D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DED716-C30A-C9C9-7B1E-E3ECA17D4977}"/>
              </a:ext>
            </a:extLst>
          </p:cNvPr>
          <p:cNvSpPr>
            <a:spLocks noGrp="1"/>
          </p:cNvSpPr>
          <p:nvPr>
            <p:ph type="ctrTitle"/>
          </p:nvPr>
        </p:nvSpPr>
        <p:spPr>
          <a:xfrm>
            <a:off x="1524000" y="4909033"/>
            <a:ext cx="9144000" cy="1060061"/>
          </a:xfrm>
        </p:spPr>
        <p:txBody>
          <a:bodyPr anchor="b">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DC6146-296B-59F5-E46F-D8D9B6AFA3C1}"/>
              </a:ext>
            </a:extLst>
          </p:cNvPr>
          <p:cNvSpPr>
            <a:spLocks noGrp="1"/>
          </p:cNvSpPr>
          <p:nvPr>
            <p:ph type="subTitle" idx="1"/>
          </p:nvPr>
        </p:nvSpPr>
        <p:spPr>
          <a:xfrm>
            <a:off x="1524000" y="6145368"/>
            <a:ext cx="9144000" cy="528576"/>
          </a:xfrm>
        </p:spPr>
        <p:txBody>
          <a:bodyPr>
            <a:norm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8117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2" presetClass="entr" presetSubtype="4"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ppt_x"/>
                                          </p:val>
                                        </p:tav>
                                        <p:tav tm="100000">
                                          <p:val>
                                            <p:strVal val="#ppt_x"/>
                                          </p:val>
                                        </p:tav>
                                      </p:tavLst>
                                    </p:anim>
                                    <p:anim calcmode="lin" valueType="num">
                                      <p:cBhvr additive="base">
                                        <p:cTn id="16" dur="1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33333"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250" fill="hold"/>
                                        <p:tgtEl>
                                          <p:spTgt spid="16"/>
                                        </p:tgtEl>
                                        <p:attrNameLst>
                                          <p:attrName>ppt_x</p:attrName>
                                        </p:attrNameLst>
                                      </p:cBhvr>
                                      <p:tavLst>
                                        <p:tav tm="0">
                                          <p:val>
                                            <p:strVal val="#ppt_x"/>
                                          </p:val>
                                        </p:tav>
                                        <p:tav tm="100000">
                                          <p:val>
                                            <p:strVal val="#ppt_x"/>
                                          </p:val>
                                        </p:tav>
                                      </p:tavLst>
                                    </p:anim>
                                    <p:anim calcmode="lin" valueType="num">
                                      <p:cBhvr additive="base">
                                        <p:cTn id="20" dur="2250" fill="hold"/>
                                        <p:tgtEl>
                                          <p:spTgt spid="16"/>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175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childTnLst>
                                </p:cTn>
                              </p:par>
                              <p:par>
                                <p:cTn id="24" presetID="42" presetClass="entr" presetSubtype="0" fill="hold" nodeType="withEffect">
                                  <p:stCondLst>
                                    <p:cond delay="22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1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A20715-8511-04D5-6290-211CE6002E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3813979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C3F355-A4BB-02E3-5E3F-C18EB7113F63}"/>
              </a:ext>
            </a:extLst>
          </p:cNvPr>
          <p:cNvSpPr/>
          <p:nvPr userDrawn="1"/>
        </p:nvSpPr>
        <p:spPr>
          <a:xfrm>
            <a:off x="-11289" y="0"/>
            <a:ext cx="12203289" cy="6858000"/>
          </a:xfrm>
          <a:prstGeom prst="rect">
            <a:avLst/>
          </a:prstGeom>
          <a:solidFill>
            <a:srgbClr val="DFA5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25597369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15_Title Only">
    <p:spTree>
      <p:nvGrpSpPr>
        <p:cNvPr id="1" name=""/>
        <p:cNvGrpSpPr/>
        <p:nvPr/>
      </p:nvGrpSpPr>
      <p:grpSpPr>
        <a:xfrm>
          <a:off x="0" y="0"/>
          <a:ext cx="0" cy="0"/>
          <a:chOff x="0" y="0"/>
          <a:chExt cx="0" cy="0"/>
        </a:xfrm>
      </p:grpSpPr>
      <p:pic>
        <p:nvPicPr>
          <p:cNvPr id="8" name="Picture 7" descr="A yellow background with many squares&#10;&#10;Description automatically generated with medium confidence">
            <a:extLst>
              <a:ext uri="{FF2B5EF4-FFF2-40B4-BE49-F238E27FC236}">
                <a16:creationId xmlns:a16="http://schemas.microsoft.com/office/drawing/2014/main" id="{EEE43CF8-9DC0-CB7A-5FBB-02CF821F61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19106791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1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E43CF8-9DC0-CB7A-5FBB-02CF821F61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4941684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12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C3F355-A4BB-02E3-5E3F-C18EB7113F63}"/>
              </a:ext>
            </a:extLst>
          </p:cNvPr>
          <p:cNvSpPr/>
          <p:nvPr userDrawn="1"/>
        </p:nvSpPr>
        <p:spPr>
          <a:xfrm>
            <a:off x="-11289" y="0"/>
            <a:ext cx="12203289" cy="6858000"/>
          </a:xfrm>
          <a:prstGeom prst="rect">
            <a:avLst/>
          </a:prstGeom>
          <a:solidFill>
            <a:srgbClr val="2F6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11214445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7_Title Only">
    <p:spTree>
      <p:nvGrpSpPr>
        <p:cNvPr id="1" name=""/>
        <p:cNvGrpSpPr/>
        <p:nvPr/>
      </p:nvGrpSpPr>
      <p:grpSpPr>
        <a:xfrm>
          <a:off x="0" y="0"/>
          <a:ext cx="0" cy="0"/>
          <a:chOff x="0" y="0"/>
          <a:chExt cx="0" cy="0"/>
        </a:xfrm>
      </p:grpSpPr>
      <p:pic>
        <p:nvPicPr>
          <p:cNvPr id="8" name="Picture 7" descr="A green background with black lines&#10;&#10;Description automatically generated">
            <a:extLst>
              <a:ext uri="{FF2B5EF4-FFF2-40B4-BE49-F238E27FC236}">
                <a16:creationId xmlns:a16="http://schemas.microsoft.com/office/drawing/2014/main" id="{9296ED46-7FBE-FF93-F611-00288BF291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40851323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18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96ED46-7FBE-FF93-F611-00288BF291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1/16/2026</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2865620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D7B344-A890-9384-CACE-4DE5C6C31B55}"/>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3" name="Footer Placeholder 2">
            <a:extLst>
              <a:ext uri="{FF2B5EF4-FFF2-40B4-BE49-F238E27FC236}">
                <a16:creationId xmlns:a16="http://schemas.microsoft.com/office/drawing/2014/main" id="{247231F9-D7FB-CAB0-0F95-E1DDF2D3FF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E5E496-C8A5-7ABA-D0D4-779D03CA8D6A}"/>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38447973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D7B344-A890-9384-CACE-4DE5C6C31B55}"/>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3" name="Footer Placeholder 2">
            <a:extLst>
              <a:ext uri="{FF2B5EF4-FFF2-40B4-BE49-F238E27FC236}">
                <a16:creationId xmlns:a16="http://schemas.microsoft.com/office/drawing/2014/main" id="{247231F9-D7FB-CAB0-0F95-E1DDF2D3FF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E5E496-C8A5-7ABA-D0D4-779D03CA8D6A}"/>
              </a:ext>
            </a:extLst>
          </p:cNvPr>
          <p:cNvSpPr>
            <a:spLocks noGrp="1"/>
          </p:cNvSpPr>
          <p:nvPr>
            <p:ph type="sldNum" sz="quarter" idx="12"/>
          </p:nvPr>
        </p:nvSpPr>
        <p:spPr/>
        <p:txBody>
          <a:bodyPr/>
          <a:lstStyle/>
          <a:p>
            <a:fld id="{1EB4474C-E03E-4C82-BE16-E60ED47D0D7C}" type="slidenum">
              <a:rPr lang="en-US" smtClean="0"/>
              <a:t>‹#›</a:t>
            </a:fld>
            <a:endParaRPr lang="en-US"/>
          </a:p>
        </p:txBody>
      </p:sp>
      <p:pic>
        <p:nvPicPr>
          <p:cNvPr id="5" name="Picture 4" descr="A black background with blue dots&#10;&#10;Description automatically generated">
            <a:extLst>
              <a:ext uri="{FF2B5EF4-FFF2-40B4-BE49-F238E27FC236}">
                <a16:creationId xmlns:a16="http://schemas.microsoft.com/office/drawing/2014/main" id="{2BDA4EDC-D33F-CF15-0FF5-4682EACB4F6E}"/>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11289" y="-338668"/>
            <a:ext cx="12435841" cy="10643616"/>
          </a:xfrm>
          <a:prstGeom prst="rect">
            <a:avLst/>
          </a:prstGeom>
        </p:spPr>
      </p:pic>
      <p:pic>
        <p:nvPicPr>
          <p:cNvPr id="6" name="Picture 5" descr="A black background with blue dots&#10;&#10;Description automatically generated">
            <a:extLst>
              <a:ext uri="{FF2B5EF4-FFF2-40B4-BE49-F238E27FC236}">
                <a16:creationId xmlns:a16="http://schemas.microsoft.com/office/drawing/2014/main" id="{612C2654-80AD-E824-E25A-FBD35AFDA9DA}"/>
              </a:ext>
            </a:extLst>
          </p:cNvPr>
          <p:cNvPicPr>
            <a:picLocks noChangeAspect="1"/>
          </p:cNvPicPr>
          <p:nvPr userDrawn="1"/>
        </p:nvPicPr>
        <p:blipFill>
          <a:blip r:embed="rId3">
            <a:alphaModFix amt="15000"/>
            <a:extLst>
              <a:ext uri="{28A0092B-C50C-407E-A947-70E740481C1C}">
                <a14:useLocalDpi xmlns:a14="http://schemas.microsoft.com/office/drawing/2010/main" val="0"/>
              </a:ext>
            </a:extLst>
          </a:blip>
          <a:stretch>
            <a:fillRect/>
          </a:stretch>
        </p:blipFill>
        <p:spPr>
          <a:xfrm>
            <a:off x="-11289" y="-612742"/>
            <a:ext cx="12435840" cy="10643615"/>
          </a:xfrm>
          <a:prstGeom prst="rect">
            <a:avLst/>
          </a:prstGeom>
        </p:spPr>
      </p:pic>
    </p:spTree>
    <p:extLst>
      <p:ext uri="{BB962C8B-B14F-4D97-AF65-F5344CB8AC3E}">
        <p14:creationId xmlns:p14="http://schemas.microsoft.com/office/powerpoint/2010/main" val="46026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fill="hold" nodeType="withEffect">
                                  <p:stCondLst>
                                    <p:cond delay="0"/>
                                  </p:stCondLst>
                                  <p:childTnLst>
                                    <p:animMotion origin="layout" path="M -4.375E-6 -4.07407E-6 L -4.375E-6 0.08149 " pathEditMode="relative" rAng="0" ptsTypes="AA">
                                      <p:cBhvr>
                                        <p:cTn id="6" dur="20000" fill="hold"/>
                                        <p:tgtEl>
                                          <p:spTgt spid="6"/>
                                        </p:tgtEl>
                                        <p:attrNameLst>
                                          <p:attrName>ppt_x</p:attrName>
                                          <p:attrName>ppt_y</p:attrName>
                                        </p:attrNameLst>
                                      </p:cBhvr>
                                      <p:rCtr x="0" y="4074"/>
                                    </p:animMotion>
                                  </p:childTnLst>
                                </p:cTn>
                              </p:par>
                              <p:par>
                                <p:cTn id="7" presetID="64" presetClass="path" presetSubtype="0" repeatCount="indefinite" fill="hold" nodeType="withEffect">
                                  <p:stCondLst>
                                    <p:cond delay="0"/>
                                  </p:stCondLst>
                                  <p:childTnLst>
                                    <p:animMotion origin="layout" path="M -4.375E-6 -3.7037E-7 L -4.375E-6 -0.20671 " pathEditMode="fixed" rAng="0" ptsTypes="AA">
                                      <p:cBhvr>
                                        <p:cTn id="8" dur="15000" fill="hold"/>
                                        <p:tgtEl>
                                          <p:spTgt spid="5"/>
                                        </p:tgtEl>
                                        <p:attrNameLst>
                                          <p:attrName>ppt_x</p:attrName>
                                          <p:attrName>ppt_y</p:attrName>
                                        </p:attrNameLst>
                                      </p:cBhvr>
                                      <p:rCtr x="0" y="-10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9A0CD9-F543-4C54-9B74-615767983170}" type="slidenum">
              <a:rPr lang="en-US" smtClean="0"/>
              <a:pPr>
                <a:defRPr/>
              </a:pPr>
              <a:t>‹#›</a:t>
            </a:fld>
            <a:endParaRPr lang="en-US"/>
          </a:p>
        </p:txBody>
      </p:sp>
    </p:spTree>
    <p:extLst>
      <p:ext uri="{BB962C8B-B14F-4D97-AF65-F5344CB8AC3E}">
        <p14:creationId xmlns:p14="http://schemas.microsoft.com/office/powerpoint/2010/main" val="127558044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rgbClr val="114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rgbClr val="11405C"/>
                </a:solidFill>
              </a:defRPr>
            </a:lvl1pPr>
            <a:lvl2pPr>
              <a:defRPr>
                <a:solidFill>
                  <a:srgbClr val="11405C"/>
                </a:solidFill>
              </a:defRPr>
            </a:lvl2pPr>
            <a:lvl3pPr>
              <a:defRPr>
                <a:solidFill>
                  <a:srgbClr val="11405C"/>
                </a:solidFill>
              </a:defRPr>
            </a:lvl3pPr>
            <a:lvl4pPr>
              <a:defRPr>
                <a:solidFill>
                  <a:srgbClr val="11405C"/>
                </a:solidFill>
              </a:defRPr>
            </a:lvl4pPr>
            <a:lvl5pPr>
              <a:defRPr>
                <a:solidFill>
                  <a:srgbClr val="114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423320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White">
    <p:spTree>
      <p:nvGrpSpPr>
        <p:cNvPr id="1" name=""/>
        <p:cNvGrpSpPr/>
        <p:nvPr/>
      </p:nvGrpSpPr>
      <p:grpSpPr>
        <a:xfrm>
          <a:off x="0" y="0"/>
          <a:ext cx="0" cy="0"/>
          <a:chOff x="0" y="0"/>
          <a:chExt cx="0" cy="0"/>
        </a:xfrm>
      </p:grpSpPr>
      <p:pic>
        <p:nvPicPr>
          <p:cNvPr id="8" name="Picture 7" descr="A white background with many dots&#10;&#10;Description automatically generated">
            <a:extLst>
              <a:ext uri="{FF2B5EF4-FFF2-40B4-BE49-F238E27FC236}">
                <a16:creationId xmlns:a16="http://schemas.microsoft.com/office/drawing/2014/main" id="{EDB35044-C409-4366-15AF-76BC128347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rgbClr val="114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rgbClr val="11405C"/>
                </a:solidFill>
              </a:defRPr>
            </a:lvl1pPr>
            <a:lvl2pPr>
              <a:defRPr>
                <a:solidFill>
                  <a:srgbClr val="11405C"/>
                </a:solidFill>
              </a:defRPr>
            </a:lvl2pPr>
            <a:lvl3pPr>
              <a:defRPr>
                <a:solidFill>
                  <a:srgbClr val="11405C"/>
                </a:solidFill>
              </a:defRPr>
            </a:lvl3pPr>
            <a:lvl4pPr>
              <a:defRPr>
                <a:solidFill>
                  <a:srgbClr val="11405C"/>
                </a:solidFill>
              </a:defRPr>
            </a:lvl4pPr>
            <a:lvl5pPr>
              <a:defRPr>
                <a:solidFill>
                  <a:srgbClr val="114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149868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B35044-C409-4366-15AF-76BC12834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rgbClr val="114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rgbClr val="11405C"/>
                </a:solidFill>
              </a:defRPr>
            </a:lvl1pPr>
            <a:lvl2pPr>
              <a:defRPr>
                <a:solidFill>
                  <a:srgbClr val="11405C"/>
                </a:solidFill>
              </a:defRPr>
            </a:lvl2pPr>
            <a:lvl3pPr>
              <a:defRPr>
                <a:solidFill>
                  <a:srgbClr val="11405C"/>
                </a:solidFill>
              </a:defRPr>
            </a:lvl3pPr>
            <a:lvl4pPr>
              <a:defRPr>
                <a:solidFill>
                  <a:srgbClr val="11405C"/>
                </a:solidFill>
              </a:defRPr>
            </a:lvl4pPr>
            <a:lvl5pPr>
              <a:defRPr>
                <a:solidFill>
                  <a:srgbClr val="114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129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Primary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DBE340-0C6C-138B-9612-935794BF6A93}"/>
              </a:ext>
            </a:extLst>
          </p:cNvPr>
          <p:cNvSpPr/>
          <p:nvPr userDrawn="1"/>
        </p:nvSpPr>
        <p:spPr>
          <a:xfrm>
            <a:off x="-11289" y="0"/>
            <a:ext cx="12203289" cy="6858000"/>
          </a:xfrm>
          <a:prstGeom prst="rect">
            <a:avLst/>
          </a:prstGeom>
          <a:solidFill>
            <a:srgbClr val="C5D4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rgbClr val="114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rgbClr val="11405C"/>
                </a:solidFill>
              </a:defRPr>
            </a:lvl1pPr>
            <a:lvl2pPr>
              <a:defRPr>
                <a:solidFill>
                  <a:srgbClr val="11405C"/>
                </a:solidFill>
              </a:defRPr>
            </a:lvl2pPr>
            <a:lvl3pPr>
              <a:defRPr>
                <a:solidFill>
                  <a:srgbClr val="11405C"/>
                </a:solidFill>
              </a:defRPr>
            </a:lvl3pPr>
            <a:lvl4pPr>
              <a:defRPr>
                <a:solidFill>
                  <a:srgbClr val="11405C"/>
                </a:solidFill>
              </a:defRPr>
            </a:lvl4pPr>
            <a:lvl5pPr>
              <a:defRPr>
                <a:solidFill>
                  <a:srgbClr val="114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2869329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Primary Green">
    <p:spTree>
      <p:nvGrpSpPr>
        <p:cNvPr id="1" name=""/>
        <p:cNvGrpSpPr/>
        <p:nvPr/>
      </p:nvGrpSpPr>
      <p:grpSpPr>
        <a:xfrm>
          <a:off x="0" y="0"/>
          <a:ext cx="0" cy="0"/>
          <a:chOff x="0" y="0"/>
          <a:chExt cx="0" cy="0"/>
        </a:xfrm>
      </p:grpSpPr>
      <p:pic>
        <p:nvPicPr>
          <p:cNvPr id="9" name="Picture 8" descr="A green background with many circles&#10;&#10;Description automatically generated with medium confidence">
            <a:extLst>
              <a:ext uri="{FF2B5EF4-FFF2-40B4-BE49-F238E27FC236}">
                <a16:creationId xmlns:a16="http://schemas.microsoft.com/office/drawing/2014/main" id="{613BB57C-F0EE-BEF6-822E-D1B229684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rgbClr val="114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rgbClr val="11405C"/>
                </a:solidFill>
              </a:defRPr>
            </a:lvl1pPr>
            <a:lvl2pPr>
              <a:defRPr>
                <a:solidFill>
                  <a:srgbClr val="11405C"/>
                </a:solidFill>
              </a:defRPr>
            </a:lvl2pPr>
            <a:lvl3pPr>
              <a:defRPr>
                <a:solidFill>
                  <a:srgbClr val="11405C"/>
                </a:solidFill>
              </a:defRPr>
            </a:lvl3pPr>
            <a:lvl4pPr>
              <a:defRPr>
                <a:solidFill>
                  <a:srgbClr val="11405C"/>
                </a:solidFill>
              </a:defRPr>
            </a:lvl4pPr>
            <a:lvl5pPr>
              <a:defRPr>
                <a:solidFill>
                  <a:srgbClr val="114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p>
            <a:fld id="{913B6D94-A7BD-4B6E-B753-79AAA3CCBF31}" type="datetimeFigureOut">
              <a:rPr lang="en-US" smtClean="0"/>
              <a:t>1/16/2026</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16110981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110004-B53A-00E0-8C54-270513254C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07BBC5-2D14-0348-A40D-DB823823F8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C67A9-5040-9CD9-17A3-CBC26D04F3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B6D94-A7BD-4B6E-B753-79AAA3CCBF31}" type="datetimeFigureOut">
              <a:rPr lang="en-US" smtClean="0"/>
              <a:t>1/16/2026</a:t>
            </a:fld>
            <a:endParaRPr lang="en-US"/>
          </a:p>
        </p:txBody>
      </p:sp>
      <p:sp>
        <p:nvSpPr>
          <p:cNvPr id="5" name="Footer Placeholder 4">
            <a:extLst>
              <a:ext uri="{FF2B5EF4-FFF2-40B4-BE49-F238E27FC236}">
                <a16:creationId xmlns:a16="http://schemas.microsoft.com/office/drawing/2014/main" id="{95E251D6-2FEA-F2D7-D332-1E8214DED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5F0B75-9038-36B8-AD02-C0A5B7881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4474C-E03E-4C82-BE16-E60ED47D0D7C}" type="slidenum">
              <a:rPr lang="en-US" smtClean="0"/>
              <a:t>‹#›</a:t>
            </a:fld>
            <a:endParaRPr lang="en-US"/>
          </a:p>
        </p:txBody>
      </p:sp>
    </p:spTree>
    <p:extLst>
      <p:ext uri="{BB962C8B-B14F-4D97-AF65-F5344CB8AC3E}">
        <p14:creationId xmlns:p14="http://schemas.microsoft.com/office/powerpoint/2010/main" val="22882367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60" r:id="rId3"/>
    <p:sldLayoutId id="2147483690" r:id="rId4"/>
    <p:sldLayoutId id="2147483650" r:id="rId5"/>
    <p:sldLayoutId id="2147483693" r:id="rId6"/>
    <p:sldLayoutId id="2147483694" r:id="rId7"/>
    <p:sldLayoutId id="2147483671" r:id="rId8"/>
    <p:sldLayoutId id="2147483695" r:id="rId9"/>
    <p:sldLayoutId id="2147483696" r:id="rId10"/>
    <p:sldLayoutId id="2147483717" r:id="rId11"/>
    <p:sldLayoutId id="2147483718" r:id="rId12"/>
    <p:sldLayoutId id="2147483719" r:id="rId13"/>
    <p:sldLayoutId id="2147483663" r:id="rId14"/>
    <p:sldLayoutId id="2147483697" r:id="rId15"/>
    <p:sldLayoutId id="2147483698" r:id="rId16"/>
    <p:sldLayoutId id="2147483667" r:id="rId17"/>
    <p:sldLayoutId id="2147483703" r:id="rId18"/>
    <p:sldLayoutId id="2147483704" r:id="rId19"/>
    <p:sldLayoutId id="2147483669" r:id="rId20"/>
    <p:sldLayoutId id="2147483699" r:id="rId21"/>
    <p:sldLayoutId id="2147483700" r:id="rId22"/>
    <p:sldLayoutId id="2147483673" r:id="rId23"/>
    <p:sldLayoutId id="2147483701" r:id="rId24"/>
    <p:sldLayoutId id="2147483702" r:id="rId25"/>
    <p:sldLayoutId id="2147483654" r:id="rId26"/>
    <p:sldLayoutId id="2147483707" r:id="rId27"/>
    <p:sldLayoutId id="2147483708" r:id="rId28"/>
    <p:sldLayoutId id="2147483680" r:id="rId29"/>
    <p:sldLayoutId id="2147483705" r:id="rId30"/>
    <p:sldLayoutId id="2147483706" r:id="rId31"/>
    <p:sldLayoutId id="2147483720" r:id="rId32"/>
    <p:sldLayoutId id="2147483721" r:id="rId33"/>
    <p:sldLayoutId id="2147483722" r:id="rId34"/>
    <p:sldLayoutId id="2147483682" r:id="rId35"/>
    <p:sldLayoutId id="2147483709" r:id="rId36"/>
    <p:sldLayoutId id="2147483710" r:id="rId37"/>
    <p:sldLayoutId id="2147483684" r:id="rId38"/>
    <p:sldLayoutId id="2147483711" r:id="rId39"/>
    <p:sldLayoutId id="2147483712" r:id="rId40"/>
    <p:sldLayoutId id="2147483686" r:id="rId41"/>
    <p:sldLayoutId id="2147483713" r:id="rId42"/>
    <p:sldLayoutId id="2147483714" r:id="rId43"/>
    <p:sldLayoutId id="2147483688" r:id="rId44"/>
    <p:sldLayoutId id="2147483715" r:id="rId45"/>
    <p:sldLayoutId id="2147483716" r:id="rId46"/>
    <p:sldLayoutId id="2147483655" r:id="rId47"/>
    <p:sldLayoutId id="2147483677" r:id="rId48"/>
    <p:sldLayoutId id="2147483723" r:id="rId49"/>
  </p:sldLayoutIdLst>
  <p:txStyles>
    <p:titleStyle>
      <a:lvl1pPr algn="l" defTabSz="914400" rtl="0" eaLnBrk="1" latinLnBrk="0" hangingPunct="1">
        <a:lnSpc>
          <a:spcPct val="90000"/>
        </a:lnSpc>
        <a:spcBef>
          <a:spcPct val="0"/>
        </a:spcBef>
        <a:buNone/>
        <a:defRPr sz="3200" b="1" kern="1200">
          <a:solidFill>
            <a:srgbClr val="11405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SzPct val="85000"/>
        <a:buFont typeface="Arial" panose="020B0604020202020204" pitchFamily="34" charset="0"/>
        <a:buChar char="○"/>
        <a:defRPr sz="2800" kern="1200">
          <a:solidFill>
            <a:srgbClr val="11405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405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405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405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405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19_9F508E3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29.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microsoft.com/office/2018/10/relationships/comments" Target="../comments/modernComment_13B_8AA387C1.xml"/><Relationship Id="rId1" Type="http://schemas.openxmlformats.org/officeDocument/2006/relationships/slideLayout" Target="../slideLayouts/slideLayout23.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microsoft.com/office/2018/10/relationships/comments" Target="../comments/modernComment_13D_3B522695.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microsoft.com/office/2007/relationships/hdphoto" Target="../media/hdphoto2.wdp"/><Relationship Id="rId5" Type="http://schemas.openxmlformats.org/officeDocument/2006/relationships/image" Target="../media/image31.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microsoft.com/office/2018/10/relationships/comments" Target="../comments/modernComment_143_DDA44A56.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microsoft.com/office/2018/10/relationships/comments" Target="../comments/modernComment_11A_FA10473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opportunityiowa.gov/media/3201/download?inline" TargetMode="External"/><Relationship Id="rId2" Type="http://schemas.openxmlformats.org/officeDocument/2006/relationships/hyperlink" Target="https://opportunityiowa.gov/community/disaster-recovery/2024-cdbg-dr-flood-recovery" TargetMode="Externa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hyperlink" Target="https://www.ecfr.gov/current/title-24/subtitle-B/chapter-V/subchapter-C/part-570/subpart-I/section-570.483" TargetMode="External"/><Relationship Id="rId2" Type="http://schemas.openxmlformats.org/officeDocument/2006/relationships/hyperlink" Target="https://opportunityiowa.gov/media/3203/download?inline" TargetMode="External"/><Relationship Id="rId1" Type="http://schemas.openxmlformats.org/officeDocument/2006/relationships/slideLayout" Target="../slideLayouts/slideLayout14.xml"/><Relationship Id="rId4" Type="http://schemas.openxmlformats.org/officeDocument/2006/relationships/hyperlink" Target="https://www.hud.gov/sites/documents/14-13cpdn.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hudexchange.info/programs/cdbg/cdbg-income-survey-toolkit/" TargetMode="External"/><Relationship Id="rId2" Type="http://schemas.openxmlformats.org/officeDocument/2006/relationships/hyperlink" Target="https://coscda.org/wp-content/uploads/2023/03/CDBGIncomeSurveyToolkit_ErinnMartin-002.pdf" TargetMode="External"/><Relationship Id="rId1" Type="http://schemas.openxmlformats.org/officeDocument/2006/relationships/slideLayout" Target="../slideLayouts/slideLayout14.xml"/><Relationship Id="rId4" Type="http://schemas.openxmlformats.org/officeDocument/2006/relationships/hyperlink" Target="https://opportunityiowa.gov/community/community-infrastructure/cdbg-resources/cdbg-program-guidance-resource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microsoft.com/office/2018/10/relationships/comments" Target="../comments/modernComment_124_224F933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1.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774C-AB8A-4B28-63C0-C6C922031141}"/>
              </a:ext>
            </a:extLst>
          </p:cNvPr>
          <p:cNvSpPr>
            <a:spLocks noGrp="1"/>
          </p:cNvSpPr>
          <p:nvPr>
            <p:ph type="ctrTitle"/>
          </p:nvPr>
        </p:nvSpPr>
        <p:spPr/>
        <p:txBody>
          <a:bodyPr>
            <a:normAutofit fontScale="90000"/>
          </a:bodyPr>
          <a:lstStyle/>
          <a:p>
            <a:r>
              <a:rPr lang="en-US" b="0">
                <a:latin typeface="Arial"/>
                <a:cs typeface="Arial"/>
              </a:rPr>
              <a:t>CDBG-DR Non-Federal Match Program </a:t>
            </a:r>
            <a:br>
              <a:rPr lang="en-US" b="0">
                <a:latin typeface="Arial"/>
                <a:cs typeface="Arial"/>
              </a:rPr>
            </a:br>
            <a:r>
              <a:rPr lang="en-US" b="0">
                <a:latin typeface="Arial"/>
                <a:cs typeface="Arial"/>
              </a:rPr>
              <a:t>Voluntary Home Buyout and Demolition</a:t>
            </a:r>
            <a:br>
              <a:rPr lang="en-US" b="0">
                <a:latin typeface="Arial"/>
                <a:cs typeface="Arial"/>
              </a:rPr>
            </a:br>
            <a:r>
              <a:rPr lang="en-US" b="0">
                <a:latin typeface="Arial"/>
                <a:cs typeface="Arial"/>
              </a:rPr>
              <a:t>Application &amp; Implementation</a:t>
            </a:r>
            <a:endParaRPr lang="en-US" b="0"/>
          </a:p>
        </p:txBody>
      </p:sp>
      <p:sp>
        <p:nvSpPr>
          <p:cNvPr id="3" name="Subtitle 2">
            <a:extLst>
              <a:ext uri="{FF2B5EF4-FFF2-40B4-BE49-F238E27FC236}">
                <a16:creationId xmlns:a16="http://schemas.microsoft.com/office/drawing/2014/main" id="{2230C5F9-0BA3-82CC-7135-E0FE7E1BD99D}"/>
              </a:ext>
            </a:extLst>
          </p:cNvPr>
          <p:cNvSpPr>
            <a:spLocks noGrp="1"/>
          </p:cNvSpPr>
          <p:nvPr>
            <p:ph type="subTitle" idx="1"/>
          </p:nvPr>
        </p:nvSpPr>
        <p:spPr/>
        <p:txBody>
          <a:bodyPr vert="horz" lIns="91440" tIns="45720" rIns="91440" bIns="45720" rtlCol="0" anchor="t">
            <a:normAutofit fontScale="77500" lnSpcReduction="20000"/>
          </a:bodyPr>
          <a:lstStyle/>
          <a:p>
            <a:r>
              <a:rPr lang="en-US" dirty="0">
                <a:latin typeface="Arial"/>
                <a:cs typeface="Arial"/>
              </a:rPr>
              <a:t>Robert Wick  | CDBG Team Lead</a:t>
            </a:r>
          </a:p>
          <a:p>
            <a:r>
              <a:rPr lang="en-US" dirty="0"/>
              <a:t>Iowa Economic Development Authority</a:t>
            </a:r>
          </a:p>
        </p:txBody>
      </p:sp>
    </p:spTree>
    <p:extLst>
      <p:ext uri="{BB962C8B-B14F-4D97-AF65-F5344CB8AC3E}">
        <p14:creationId xmlns:p14="http://schemas.microsoft.com/office/powerpoint/2010/main" val="240982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399FB-5D86-B9CF-2313-88FB01693A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5B8035-DF9F-8DBB-FA43-3109EC06E18F}"/>
              </a:ext>
            </a:extLst>
          </p:cNvPr>
          <p:cNvSpPr>
            <a:spLocks noGrp="1"/>
          </p:cNvSpPr>
          <p:nvPr>
            <p:ph type="title"/>
          </p:nvPr>
        </p:nvSpPr>
        <p:spPr/>
        <p:txBody>
          <a:bodyPr vert="horz" lIns="91440" tIns="45720" rIns="91440" bIns="45720" rtlCol="0" anchor="ctr">
            <a:normAutofit/>
          </a:bodyPr>
          <a:lstStyle/>
          <a:p>
            <a:r>
              <a:rPr lang="en-US" b="1" kern="1200"/>
              <a:t>Implementation Considerations</a:t>
            </a:r>
          </a:p>
        </p:txBody>
      </p:sp>
      <p:sp>
        <p:nvSpPr>
          <p:cNvPr id="211" name="TextBox 210">
            <a:extLst>
              <a:ext uri="{FF2B5EF4-FFF2-40B4-BE49-F238E27FC236}">
                <a16:creationId xmlns:a16="http://schemas.microsoft.com/office/drawing/2014/main" id="{B133EC0F-36C9-0A5E-65ED-465DFAC5D90E}"/>
              </a:ext>
            </a:extLst>
          </p:cNvPr>
          <p:cNvSpPr txBox="1"/>
          <p:nvPr/>
        </p:nvSpPr>
        <p:spPr>
          <a:xfrm>
            <a:off x="835906" y="1716733"/>
            <a:ext cx="10511704" cy="378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b="1">
                <a:solidFill>
                  <a:srgbClr val="FFFFFF"/>
                </a:solidFill>
                <a:latin typeface="Segoe UI"/>
                <a:ea typeface="Calibri"/>
                <a:cs typeface="Segoe UI"/>
              </a:rPr>
              <a:t>Project Sequencing</a:t>
            </a:r>
            <a:endParaRPr lang="en-US">
              <a:ea typeface="Calibri"/>
              <a:cs typeface="Calibri"/>
            </a:endParaRPr>
          </a:p>
          <a:p>
            <a:pPr marL="742950" lvl="1" indent="-285750">
              <a:lnSpc>
                <a:spcPct val="150000"/>
              </a:lnSpc>
              <a:buFont typeface="Courier New"/>
              <a:buChar char="o"/>
            </a:pPr>
            <a:r>
              <a:rPr lang="en-US">
                <a:solidFill>
                  <a:srgbClr val="FFFFFF"/>
                </a:solidFill>
                <a:latin typeface="Segoe UI"/>
                <a:ea typeface="Calibri"/>
                <a:cs typeface="Segoe UI"/>
              </a:rPr>
              <a:t>Align HMGP and CDBG-DR timelines to ensure match availability before closings.</a:t>
            </a:r>
            <a:endParaRPr lang="en-US">
              <a:ea typeface="Calibri" panose="020F0502020204030204"/>
              <a:cs typeface="Calibri" panose="020F0502020204030204"/>
            </a:endParaRPr>
          </a:p>
          <a:p>
            <a:pPr marL="742950" lvl="1" indent="-285750">
              <a:lnSpc>
                <a:spcPct val="150000"/>
              </a:lnSpc>
              <a:buFont typeface="Courier New"/>
              <a:buChar char="o"/>
            </a:pPr>
            <a:r>
              <a:rPr lang="en-US">
                <a:solidFill>
                  <a:srgbClr val="FFFFFF"/>
                </a:solidFill>
                <a:latin typeface="Segoe UI"/>
                <a:ea typeface="Calibri"/>
                <a:cs typeface="Segoe UI"/>
              </a:rPr>
              <a:t>Submit CDBG-DR match applications once HMGP eligibility is confirmed.</a:t>
            </a:r>
            <a:endParaRPr lang="en-US">
              <a:ea typeface="Calibri" panose="020F0502020204030204"/>
              <a:cs typeface="Calibri" panose="020F0502020204030204"/>
            </a:endParaRPr>
          </a:p>
          <a:p>
            <a:pPr marL="285750" indent="-285750">
              <a:lnSpc>
                <a:spcPct val="150000"/>
              </a:lnSpc>
              <a:buFont typeface="Arial"/>
              <a:buChar char="•"/>
            </a:pPr>
            <a:r>
              <a:rPr lang="en-US" b="1">
                <a:solidFill>
                  <a:srgbClr val="FFFFFF"/>
                </a:solidFill>
                <a:latin typeface="Segoe UI"/>
                <a:ea typeface="Calibri"/>
                <a:cs typeface="Segoe UI"/>
              </a:rPr>
              <a:t>Duplication of Benefits</a:t>
            </a:r>
            <a:endParaRPr lang="en-US">
              <a:ea typeface="Calibri"/>
              <a:cs typeface="Calibri"/>
            </a:endParaRPr>
          </a:p>
          <a:p>
            <a:pPr marL="742950" lvl="1" indent="-285750">
              <a:lnSpc>
                <a:spcPct val="150000"/>
              </a:lnSpc>
              <a:buFont typeface="Courier New"/>
              <a:buChar char="o"/>
            </a:pPr>
            <a:r>
              <a:rPr lang="en-US">
                <a:solidFill>
                  <a:srgbClr val="FFFFFF"/>
                </a:solidFill>
                <a:latin typeface="Segoe UI"/>
                <a:ea typeface="Calibri"/>
                <a:cs typeface="Segoe UI"/>
              </a:rPr>
              <a:t>Track all recovery funding sources.</a:t>
            </a:r>
            <a:endParaRPr lang="en-US">
              <a:ea typeface="Calibri" panose="020F0502020204030204"/>
              <a:cs typeface="Calibri" panose="020F0502020204030204"/>
            </a:endParaRPr>
          </a:p>
          <a:p>
            <a:pPr marL="742950" lvl="1" indent="-285750">
              <a:lnSpc>
                <a:spcPct val="150000"/>
              </a:lnSpc>
              <a:buFont typeface="Courier New"/>
              <a:buChar char="o"/>
            </a:pPr>
            <a:r>
              <a:rPr lang="en-US">
                <a:solidFill>
                  <a:srgbClr val="FFFFFF"/>
                </a:solidFill>
                <a:latin typeface="Segoe UI"/>
                <a:ea typeface="Calibri"/>
                <a:cs typeface="Segoe UI"/>
              </a:rPr>
              <a:t>Ensure CDBG-DR funds do not duplicate other federal aid.</a:t>
            </a:r>
            <a:endParaRPr lang="en-US">
              <a:ea typeface="Calibri" panose="020F0502020204030204"/>
              <a:cs typeface="Calibri" panose="020F0502020204030204"/>
            </a:endParaRPr>
          </a:p>
          <a:p>
            <a:pPr marL="285750" indent="-285750">
              <a:lnSpc>
                <a:spcPct val="150000"/>
              </a:lnSpc>
              <a:buFont typeface="Arial"/>
              <a:buChar char="•"/>
            </a:pPr>
            <a:r>
              <a:rPr lang="en-US" b="1">
                <a:solidFill>
                  <a:srgbClr val="FFFFFF"/>
                </a:solidFill>
                <a:latin typeface="Segoe UI"/>
                <a:ea typeface="Calibri"/>
                <a:cs typeface="Segoe UI"/>
              </a:rPr>
              <a:t>Post-Demolition Land Use</a:t>
            </a:r>
            <a:endParaRPr lang="en-US">
              <a:ea typeface="Calibri"/>
              <a:cs typeface="Calibri"/>
            </a:endParaRPr>
          </a:p>
          <a:p>
            <a:pPr marL="742950" lvl="1" indent="-285750">
              <a:lnSpc>
                <a:spcPct val="150000"/>
              </a:lnSpc>
              <a:buFont typeface="Courier New"/>
              <a:buChar char="o"/>
            </a:pPr>
            <a:r>
              <a:rPr lang="en-US">
                <a:solidFill>
                  <a:srgbClr val="FFFFFF"/>
                </a:solidFill>
                <a:latin typeface="Segoe UI"/>
                <a:ea typeface="Calibri"/>
                <a:cs typeface="Segoe UI"/>
              </a:rPr>
              <a:t>Plan for long-term maintenance and monitoring of open space.</a:t>
            </a:r>
            <a:endParaRPr lang="en-US">
              <a:ea typeface="Calibri" panose="020F0502020204030204"/>
              <a:cs typeface="Calibri" panose="020F0502020204030204"/>
            </a:endParaRPr>
          </a:p>
          <a:p>
            <a:pPr marL="742950" lvl="1" indent="-285750">
              <a:lnSpc>
                <a:spcPct val="150000"/>
              </a:lnSpc>
              <a:buFont typeface="Courier New"/>
              <a:buChar char="o"/>
            </a:pPr>
            <a:r>
              <a:rPr lang="en-US">
                <a:solidFill>
                  <a:srgbClr val="FFFFFF"/>
                </a:solidFill>
                <a:latin typeface="Segoe UI"/>
                <a:ea typeface="Calibri"/>
                <a:cs typeface="Segoe UI"/>
              </a:rPr>
              <a:t>Develop local policies for signage, fencing, and community recreation access.</a:t>
            </a:r>
            <a:endParaRPr lang="en-US">
              <a:ea typeface="Calibri" panose="020F0502020204030204"/>
              <a:cs typeface="Calibri" panose="020F0502020204030204"/>
            </a:endParaRPr>
          </a:p>
        </p:txBody>
      </p:sp>
    </p:spTree>
    <p:extLst>
      <p:ext uri="{BB962C8B-B14F-4D97-AF65-F5344CB8AC3E}">
        <p14:creationId xmlns:p14="http://schemas.microsoft.com/office/powerpoint/2010/main" val="279502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6617B"/>
        </a:solidFill>
        <a:effectLst/>
      </p:bgPr>
    </p:bg>
    <p:spTree>
      <p:nvGrpSpPr>
        <p:cNvPr id="1" name="">
          <a:extLst>
            <a:ext uri="{FF2B5EF4-FFF2-40B4-BE49-F238E27FC236}">
              <a16:creationId xmlns:a16="http://schemas.microsoft.com/office/drawing/2014/main" id="{21C5D2D1-2B12-3FC7-9247-CD2E7F527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BB72F0-F6D4-642A-681A-19152E39B560}"/>
              </a:ext>
            </a:extLst>
          </p:cNvPr>
          <p:cNvSpPr>
            <a:spLocks noGrp="1"/>
          </p:cNvSpPr>
          <p:nvPr>
            <p:ph type="title"/>
          </p:nvPr>
        </p:nvSpPr>
        <p:spPr/>
        <p:txBody>
          <a:bodyPr/>
          <a:lstStyle/>
          <a:p>
            <a:r>
              <a:rPr lang="en-US">
                <a:solidFill>
                  <a:srgbClr val="FFFFFF"/>
                </a:solidFill>
                <a:latin typeface="Arial"/>
                <a:cs typeface="Arial"/>
              </a:rPr>
              <a:t>Project Budget &amp; Cost Share</a:t>
            </a:r>
            <a:endParaRPr lang="en-US">
              <a:solidFill>
                <a:srgbClr val="FFFFFF"/>
              </a:solidFill>
            </a:endParaRPr>
          </a:p>
        </p:txBody>
      </p:sp>
      <p:sp>
        <p:nvSpPr>
          <p:cNvPr id="5" name="TextBox 4">
            <a:extLst>
              <a:ext uri="{FF2B5EF4-FFF2-40B4-BE49-F238E27FC236}">
                <a16:creationId xmlns:a16="http://schemas.microsoft.com/office/drawing/2014/main" id="{E5E39C55-C850-D520-0F92-DF1D9CDE7052}"/>
              </a:ext>
            </a:extLst>
          </p:cNvPr>
          <p:cNvSpPr txBox="1"/>
          <p:nvPr/>
        </p:nvSpPr>
        <p:spPr>
          <a:xfrm>
            <a:off x="835906" y="1716733"/>
            <a:ext cx="7960942" cy="33715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b="1">
                <a:solidFill>
                  <a:srgbClr val="FFFFFF"/>
                </a:solidFill>
                <a:latin typeface="Segoe UI"/>
                <a:ea typeface="Calibri"/>
                <a:cs typeface="Segoe UI"/>
              </a:rPr>
              <a:t>Funding Split</a:t>
            </a:r>
            <a:endParaRPr lang="en-US">
              <a:ea typeface="Calibri"/>
              <a:cs typeface="Calibri"/>
            </a:endParaRPr>
          </a:p>
          <a:p>
            <a:pPr marL="742950" lvl="1" indent="-285750">
              <a:lnSpc>
                <a:spcPct val="150000"/>
              </a:lnSpc>
              <a:buFont typeface="Courier New"/>
              <a:buChar char="o"/>
            </a:pPr>
            <a:r>
              <a:rPr lang="en-US">
                <a:solidFill>
                  <a:srgbClr val="FFFFFF"/>
                </a:solidFill>
                <a:latin typeface="Segoe UI"/>
                <a:ea typeface="Calibri"/>
                <a:cs typeface="Segoe UI"/>
              </a:rPr>
              <a:t>75% FEMA (HMGP/PA), 25% CDBG-DR for local match.</a:t>
            </a:r>
            <a:endParaRPr lang="en-US">
              <a:latin typeface="Segoe UI"/>
              <a:cs typeface="Segoe UI"/>
            </a:endParaRPr>
          </a:p>
          <a:p>
            <a:pPr marL="285750" indent="-285750">
              <a:lnSpc>
                <a:spcPct val="150000"/>
              </a:lnSpc>
              <a:buFont typeface="Arial"/>
              <a:buChar char="•"/>
            </a:pPr>
            <a:r>
              <a:rPr lang="en-US" b="1">
                <a:solidFill>
                  <a:srgbClr val="FFFFFF"/>
                </a:solidFill>
                <a:latin typeface="Segoe UI"/>
                <a:ea typeface="Calibri"/>
                <a:cs typeface="Segoe UI"/>
              </a:rPr>
              <a:t>Grant Management</a:t>
            </a:r>
            <a:endParaRPr lang="en-US" b="1">
              <a:latin typeface="Segoe UI"/>
              <a:cs typeface="Segoe UI"/>
            </a:endParaRPr>
          </a:p>
          <a:p>
            <a:pPr marL="742950" lvl="1" indent="-285750">
              <a:lnSpc>
                <a:spcPct val="150000"/>
              </a:lnSpc>
              <a:buFont typeface="Courier New"/>
              <a:buChar char="o"/>
            </a:pPr>
            <a:r>
              <a:rPr lang="en-US">
                <a:solidFill>
                  <a:srgbClr val="FFFFFF"/>
                </a:solidFill>
                <a:latin typeface="Segoe UI"/>
                <a:ea typeface="Calibri"/>
                <a:cs typeface="Segoe UI"/>
              </a:rPr>
              <a:t>Up to 10% of budget for administration.</a:t>
            </a:r>
            <a:endParaRPr lang="en-US">
              <a:ea typeface="Calibri" panose="020F0502020204030204"/>
              <a:cs typeface="Calibri" panose="020F0502020204030204"/>
            </a:endParaRPr>
          </a:p>
          <a:p>
            <a:pPr marL="285750" indent="-285750">
              <a:lnSpc>
                <a:spcPct val="150000"/>
              </a:lnSpc>
              <a:buFont typeface="Arial"/>
              <a:buChar char="•"/>
            </a:pPr>
            <a:r>
              <a:rPr lang="en-US" b="1">
                <a:solidFill>
                  <a:srgbClr val="FFFFFF"/>
                </a:solidFill>
                <a:latin typeface="Segoe UI"/>
                <a:ea typeface="Calibri"/>
                <a:cs typeface="Segoe UI"/>
              </a:rPr>
              <a:t>Typical Costs</a:t>
            </a:r>
            <a:endParaRPr lang="en-US">
              <a:ea typeface="Calibri"/>
              <a:cs typeface="Calibri"/>
            </a:endParaRPr>
          </a:p>
          <a:p>
            <a:pPr marL="742950" lvl="1" indent="-285750">
              <a:lnSpc>
                <a:spcPct val="150000"/>
              </a:lnSpc>
              <a:buFont typeface="Courier New"/>
              <a:buChar char="o"/>
            </a:pPr>
            <a:r>
              <a:rPr lang="en-US">
                <a:solidFill>
                  <a:srgbClr val="FFFFFF"/>
                </a:solidFill>
                <a:latin typeface="Segoe UI"/>
                <a:ea typeface="Calibri"/>
                <a:cs typeface="Segoe UI"/>
              </a:rPr>
              <a:t>Appraisals, title searches, surveys.</a:t>
            </a:r>
            <a:endParaRPr lang="en-US">
              <a:ea typeface="Calibri" panose="020F0502020204030204"/>
              <a:cs typeface="Calibri" panose="020F0502020204030204"/>
            </a:endParaRPr>
          </a:p>
          <a:p>
            <a:pPr marL="742950" lvl="1" indent="-285750">
              <a:lnSpc>
                <a:spcPct val="150000"/>
              </a:lnSpc>
              <a:buFont typeface="Courier New"/>
              <a:buChar char="o"/>
            </a:pPr>
            <a:r>
              <a:rPr lang="en-US">
                <a:solidFill>
                  <a:srgbClr val="FFFFFF"/>
                </a:solidFill>
                <a:latin typeface="Segoe UI"/>
                <a:ea typeface="Calibri"/>
                <a:cs typeface="Segoe UI"/>
              </a:rPr>
              <a:t>Acquisition fees, environmental abatement, demolition.</a:t>
            </a:r>
            <a:endParaRPr lang="en-US">
              <a:ea typeface="Calibri" panose="020F0502020204030204"/>
              <a:cs typeface="Calibri" panose="020F0502020204030204"/>
            </a:endParaRPr>
          </a:p>
          <a:p>
            <a:pPr marL="742950" lvl="1" indent="-285750">
              <a:lnSpc>
                <a:spcPct val="150000"/>
              </a:lnSpc>
              <a:buFont typeface="Courier New"/>
              <a:buChar char="o"/>
            </a:pPr>
            <a:r>
              <a:rPr lang="en-US">
                <a:solidFill>
                  <a:srgbClr val="FFFFFF"/>
                </a:solidFill>
                <a:latin typeface="Segoe UI"/>
                <a:ea typeface="Calibri"/>
                <a:cs typeface="Segoe UI"/>
              </a:rPr>
              <a:t>Grant management.</a:t>
            </a:r>
            <a:endParaRPr lang="en-US">
              <a:ea typeface="Calibri" panose="020F0502020204030204"/>
              <a:cs typeface="Calibri" panose="020F0502020204030204"/>
            </a:endParaRPr>
          </a:p>
        </p:txBody>
      </p:sp>
    </p:spTree>
    <p:extLst>
      <p:ext uri="{BB962C8B-B14F-4D97-AF65-F5344CB8AC3E}">
        <p14:creationId xmlns:p14="http://schemas.microsoft.com/office/powerpoint/2010/main" val="2672856628"/>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04BDB-DCFF-AB56-43E6-7D3A5844A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F9B31D-CCDC-22E4-8B5B-982DF4ACD928}"/>
              </a:ext>
            </a:extLst>
          </p:cNvPr>
          <p:cNvSpPr>
            <a:spLocks noGrp="1"/>
          </p:cNvSpPr>
          <p:nvPr>
            <p:ph type="title"/>
          </p:nvPr>
        </p:nvSpPr>
        <p:spPr/>
        <p:txBody>
          <a:bodyPr/>
          <a:lstStyle/>
          <a:p>
            <a:r>
              <a:rPr lang="en-US">
                <a:latin typeface="Arial"/>
                <a:cs typeface="Arial"/>
              </a:rPr>
              <a:t>IEDA &amp; Local Roles</a:t>
            </a:r>
            <a:endParaRPr lang="en-US"/>
          </a:p>
        </p:txBody>
      </p:sp>
      <p:sp>
        <p:nvSpPr>
          <p:cNvPr id="5" name="TextBox 4">
            <a:extLst>
              <a:ext uri="{FF2B5EF4-FFF2-40B4-BE49-F238E27FC236}">
                <a16:creationId xmlns:a16="http://schemas.microsoft.com/office/drawing/2014/main" id="{41328252-F1AA-813A-9B58-E99A4814256E}"/>
              </a:ext>
            </a:extLst>
          </p:cNvPr>
          <p:cNvSpPr txBox="1"/>
          <p:nvPr/>
        </p:nvSpPr>
        <p:spPr>
          <a:xfrm>
            <a:off x="835906" y="1698984"/>
            <a:ext cx="10078166"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1"/>
                </a:solidFill>
                <a:ea typeface="Calibri"/>
                <a:cs typeface="Calibri"/>
              </a:rPr>
              <a:t>Agency Responsibilities</a:t>
            </a:r>
            <a:endParaRPr lang="en-US" sz="3200">
              <a:solidFill>
                <a:schemeClr val="bg1"/>
              </a:solidFill>
              <a:ea typeface="Calibri" panose="020F0502020204030204"/>
              <a:cs typeface="Calibri" panose="020F0502020204030204"/>
            </a:endParaRPr>
          </a:p>
          <a:p>
            <a:endParaRPr lang="en-US" sz="3200" b="1">
              <a:solidFill>
                <a:schemeClr val="bg1"/>
              </a:solidFill>
              <a:ea typeface="Calibri"/>
              <a:cs typeface="Calibri"/>
            </a:endParaRPr>
          </a:p>
          <a:p>
            <a:pPr marL="342900" indent="-342900">
              <a:buFont typeface="Arial"/>
              <a:buChar char="•"/>
            </a:pPr>
            <a:r>
              <a:rPr lang="en-US" sz="2800" b="1">
                <a:solidFill>
                  <a:schemeClr val="bg1"/>
                </a:solidFill>
                <a:ea typeface="Calibri"/>
                <a:cs typeface="Calibri"/>
              </a:rPr>
              <a:t>IEDA </a:t>
            </a:r>
            <a:r>
              <a:rPr lang="en-US" sz="2800">
                <a:solidFill>
                  <a:schemeClr val="bg1"/>
                </a:solidFill>
                <a:ea typeface="Calibri"/>
                <a:cs typeface="Calibri"/>
              </a:rPr>
              <a:t>is the lead agency for CDBG-DR, setting program policy and overseeing all subrecipients, as well as overseeing;</a:t>
            </a:r>
          </a:p>
          <a:p>
            <a:pPr marL="800100" lvl="1" indent="-342900">
              <a:buFont typeface="Courier New"/>
              <a:buChar char="o"/>
            </a:pPr>
            <a:r>
              <a:rPr lang="en-US" sz="2400">
                <a:solidFill>
                  <a:schemeClr val="bg1"/>
                </a:solidFill>
                <a:ea typeface="Calibri"/>
                <a:cs typeface="Calibri"/>
              </a:rPr>
              <a:t>HUD requirements, duplication of benefits, procurement, and URA/Section 104(D);</a:t>
            </a:r>
          </a:p>
          <a:p>
            <a:pPr marL="800100" lvl="1" indent="-342900">
              <a:buFont typeface="Courier New"/>
              <a:buChar char="o"/>
            </a:pPr>
            <a:r>
              <a:rPr lang="en-US" sz="2400">
                <a:solidFill>
                  <a:schemeClr val="bg1"/>
                </a:solidFill>
                <a:ea typeface="Calibri"/>
                <a:cs typeface="Calibri"/>
              </a:rPr>
              <a:t>Grant administration and technical assistance;</a:t>
            </a:r>
          </a:p>
          <a:p>
            <a:pPr marL="800100" lvl="1" indent="-342900">
              <a:buFont typeface="Courier New"/>
              <a:buChar char="o"/>
            </a:pPr>
            <a:r>
              <a:rPr lang="en-US" sz="2400">
                <a:solidFill>
                  <a:schemeClr val="bg1"/>
                </a:solidFill>
                <a:ea typeface="Calibri"/>
                <a:cs typeface="Calibri"/>
              </a:rPr>
              <a:t>EHP review following FEMA guidelines;</a:t>
            </a:r>
          </a:p>
          <a:p>
            <a:pPr marL="800100" lvl="1" indent="-342900">
              <a:buFont typeface="Courier New"/>
              <a:buChar char="o"/>
            </a:pPr>
            <a:r>
              <a:rPr lang="en-US" sz="2400">
                <a:solidFill>
                  <a:schemeClr val="bg1"/>
                </a:solidFill>
                <a:ea typeface="Calibri"/>
                <a:cs typeface="Calibri"/>
              </a:rPr>
              <a:t>Collect subrecipient data, file quarterly performance report;</a:t>
            </a:r>
          </a:p>
          <a:p>
            <a:pPr marL="800100" lvl="1" indent="-342900">
              <a:buFont typeface="Courier New"/>
              <a:buChar char="o"/>
            </a:pPr>
            <a:r>
              <a:rPr lang="en-US" sz="2400">
                <a:solidFill>
                  <a:schemeClr val="bg1"/>
                </a:solidFill>
                <a:ea typeface="Calibri"/>
                <a:cs typeface="Calibri"/>
              </a:rPr>
              <a:t>Public engagement, including hearings and comment management.</a:t>
            </a:r>
          </a:p>
          <a:p>
            <a:pPr marL="800100" lvl="1" indent="-342900">
              <a:buFont typeface="Courier New"/>
              <a:buChar char="o"/>
            </a:pPr>
            <a:endParaRPr lang="en-US" sz="2000">
              <a:solidFill>
                <a:schemeClr val="bg1"/>
              </a:solidFill>
              <a:ea typeface="Calibri"/>
              <a:cs typeface="Calibri"/>
            </a:endParaRPr>
          </a:p>
          <a:p>
            <a:pPr marL="285750" indent="-285750">
              <a:buFont typeface="Arial"/>
              <a:buChar char="•"/>
            </a:pPr>
            <a:endParaRPr lang="en-US">
              <a:solidFill>
                <a:schemeClr val="bg1"/>
              </a:solidFill>
              <a:ea typeface="Calibri"/>
              <a:cs typeface="Calibri"/>
            </a:endParaRPr>
          </a:p>
        </p:txBody>
      </p:sp>
    </p:spTree>
    <p:extLst>
      <p:ext uri="{BB962C8B-B14F-4D97-AF65-F5344CB8AC3E}">
        <p14:creationId xmlns:p14="http://schemas.microsoft.com/office/powerpoint/2010/main" val="7947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3A826-12A1-575D-26F5-6F0B07FB9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368BC3-E2C1-3FC5-DA48-2706BB348C0A}"/>
              </a:ext>
            </a:extLst>
          </p:cNvPr>
          <p:cNvSpPr>
            <a:spLocks noGrp="1"/>
          </p:cNvSpPr>
          <p:nvPr>
            <p:ph type="title"/>
          </p:nvPr>
        </p:nvSpPr>
        <p:spPr/>
        <p:txBody>
          <a:bodyPr/>
          <a:lstStyle/>
          <a:p>
            <a:r>
              <a:rPr lang="en-US">
                <a:latin typeface="Arial"/>
                <a:cs typeface="Arial"/>
              </a:rPr>
              <a:t>IEDA &amp; Local Roles</a:t>
            </a:r>
            <a:endParaRPr lang="en-US"/>
          </a:p>
        </p:txBody>
      </p:sp>
      <p:sp>
        <p:nvSpPr>
          <p:cNvPr id="6" name="TextBox 5">
            <a:extLst>
              <a:ext uri="{FF2B5EF4-FFF2-40B4-BE49-F238E27FC236}">
                <a16:creationId xmlns:a16="http://schemas.microsoft.com/office/drawing/2014/main" id="{590BE309-073B-3137-8E52-0AFED44D6CB4}"/>
              </a:ext>
            </a:extLst>
          </p:cNvPr>
          <p:cNvSpPr txBox="1"/>
          <p:nvPr/>
        </p:nvSpPr>
        <p:spPr>
          <a:xfrm>
            <a:off x="756737" y="1689087"/>
            <a:ext cx="10586166"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1"/>
                </a:solidFill>
                <a:ea typeface="Calibri"/>
                <a:cs typeface="Calibri"/>
              </a:rPr>
              <a:t>Local Responsibilities</a:t>
            </a:r>
            <a:endParaRPr lang="en-US" sz="3200">
              <a:solidFill>
                <a:schemeClr val="bg1"/>
              </a:solidFill>
              <a:ea typeface="Calibri"/>
              <a:cs typeface="Calibri"/>
            </a:endParaRPr>
          </a:p>
          <a:p>
            <a:pPr marL="342900" indent="-342900">
              <a:buFont typeface="Arial,Sans-Serif"/>
              <a:buChar char="•"/>
            </a:pPr>
            <a:endParaRPr lang="en-US" sz="2800" b="1">
              <a:solidFill>
                <a:schemeClr val="bg1"/>
              </a:solidFill>
              <a:ea typeface="Calibri"/>
              <a:cs typeface="Calibri"/>
            </a:endParaRPr>
          </a:p>
          <a:p>
            <a:pPr marL="342900" indent="-342900">
              <a:buFont typeface="Arial,Sans-Serif"/>
              <a:buChar char="•"/>
            </a:pPr>
            <a:r>
              <a:rPr lang="en-US" sz="2800" b="1">
                <a:solidFill>
                  <a:schemeClr val="bg1"/>
                </a:solidFill>
                <a:ea typeface="Calibri"/>
                <a:cs typeface="Calibri"/>
              </a:rPr>
              <a:t>Local Governments</a:t>
            </a:r>
            <a:r>
              <a:rPr lang="en-US" sz="2800">
                <a:solidFill>
                  <a:schemeClr val="bg1"/>
                </a:solidFill>
                <a:ea typeface="Calibri"/>
                <a:cs typeface="Calibri"/>
              </a:rPr>
              <a:t> have responsibilities as subrecipients, such as;</a:t>
            </a:r>
          </a:p>
          <a:p>
            <a:pPr marL="800100" lvl="1" indent="-342900">
              <a:buFont typeface="Courier New,monospace"/>
              <a:buChar char="o"/>
            </a:pPr>
            <a:r>
              <a:rPr lang="en-US" sz="2400">
                <a:solidFill>
                  <a:schemeClr val="bg1"/>
                </a:solidFill>
                <a:ea typeface="Calibri"/>
                <a:cs typeface="Calibri"/>
              </a:rPr>
              <a:t>Prepare and submit complete applications, including required resolutions, policies, and supporting documentation related to implantation and contract management;</a:t>
            </a:r>
          </a:p>
          <a:p>
            <a:pPr marL="800100" lvl="1" indent="-342900">
              <a:buFont typeface="Courier New,monospace"/>
              <a:buChar char="o"/>
            </a:pPr>
            <a:r>
              <a:rPr lang="en-US" sz="2400">
                <a:solidFill>
                  <a:schemeClr val="bg1"/>
                </a:solidFill>
                <a:ea typeface="Calibri"/>
                <a:cs typeface="Calibri"/>
              </a:rPr>
              <a:t>Submit quarterly status reports;</a:t>
            </a:r>
          </a:p>
          <a:p>
            <a:pPr marL="800100" lvl="1" indent="-342900">
              <a:buFont typeface="Courier New,monospace"/>
              <a:buChar char="o"/>
            </a:pPr>
            <a:r>
              <a:rPr lang="en-US" sz="2400">
                <a:solidFill>
                  <a:schemeClr val="bg1"/>
                </a:solidFill>
                <a:ea typeface="Calibri"/>
                <a:cs typeface="Calibri"/>
              </a:rPr>
              <a:t>Track all spending to prevent DOB;</a:t>
            </a:r>
          </a:p>
          <a:p>
            <a:pPr marL="800100" lvl="1" indent="-342900">
              <a:buFont typeface="Courier New,monospace"/>
              <a:buChar char="o"/>
            </a:pPr>
            <a:r>
              <a:rPr lang="en-US" sz="2400">
                <a:solidFill>
                  <a:schemeClr val="bg1"/>
                </a:solidFill>
                <a:ea typeface="Calibri"/>
                <a:cs typeface="Calibri"/>
              </a:rPr>
              <a:t>Encourage public engagement and citizen participation;</a:t>
            </a:r>
          </a:p>
          <a:p>
            <a:pPr marL="800100" lvl="1" indent="-342900">
              <a:buFont typeface="Courier New,monospace"/>
              <a:buChar char="o"/>
            </a:pPr>
            <a:r>
              <a:rPr lang="en-US" sz="2400">
                <a:solidFill>
                  <a:schemeClr val="bg1"/>
                </a:solidFill>
                <a:ea typeface="Calibri"/>
                <a:cs typeface="Calibri"/>
              </a:rPr>
              <a:t>Submit timely reimbursement requests.</a:t>
            </a:r>
          </a:p>
          <a:p>
            <a:pPr marL="285750" indent="-285750">
              <a:buFont typeface="Arial"/>
              <a:buChar char="•"/>
            </a:pPr>
            <a:endParaRPr lang="en-US">
              <a:solidFill>
                <a:schemeClr val="bg1"/>
              </a:solidFill>
              <a:ea typeface="Calibri"/>
              <a:cs typeface="Calibri"/>
            </a:endParaRPr>
          </a:p>
        </p:txBody>
      </p:sp>
    </p:spTree>
    <p:extLst>
      <p:ext uri="{BB962C8B-B14F-4D97-AF65-F5344CB8AC3E}">
        <p14:creationId xmlns:p14="http://schemas.microsoft.com/office/powerpoint/2010/main" val="2883359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6CB37-6AC6-D4F3-DC2C-796E1B16DA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5BAAC0-AD5E-6170-046F-D1C99BE3643E}"/>
              </a:ext>
            </a:extLst>
          </p:cNvPr>
          <p:cNvSpPr>
            <a:spLocks noGrp="1"/>
          </p:cNvSpPr>
          <p:nvPr>
            <p:ph type="title"/>
          </p:nvPr>
        </p:nvSpPr>
        <p:spPr/>
        <p:txBody>
          <a:bodyPr/>
          <a:lstStyle/>
          <a:p>
            <a:r>
              <a:rPr lang="en-US">
                <a:latin typeface="Arial"/>
                <a:cs typeface="Arial"/>
              </a:rPr>
              <a:t>IEDA &amp; Local Roles</a:t>
            </a:r>
            <a:endParaRPr lang="en-US"/>
          </a:p>
        </p:txBody>
      </p:sp>
      <p:sp>
        <p:nvSpPr>
          <p:cNvPr id="6" name="TextBox 5">
            <a:extLst>
              <a:ext uri="{FF2B5EF4-FFF2-40B4-BE49-F238E27FC236}">
                <a16:creationId xmlns:a16="http://schemas.microsoft.com/office/drawing/2014/main" id="{DECFF61E-B1A6-8700-54D0-86D2A66ECA34}"/>
              </a:ext>
            </a:extLst>
          </p:cNvPr>
          <p:cNvSpPr txBox="1"/>
          <p:nvPr/>
        </p:nvSpPr>
        <p:spPr>
          <a:xfrm>
            <a:off x="766262" y="1384287"/>
            <a:ext cx="1058616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1"/>
                </a:solidFill>
                <a:ea typeface="Calibri"/>
                <a:cs typeface="Calibri"/>
              </a:rPr>
              <a:t>Certified Grant Administrator (CGA) Responsibilities</a:t>
            </a:r>
            <a:endParaRPr lang="en-US" sz="3200">
              <a:solidFill>
                <a:schemeClr val="bg1"/>
              </a:solidFill>
              <a:ea typeface="Calibri"/>
              <a:cs typeface="Calibri"/>
            </a:endParaRPr>
          </a:p>
          <a:p>
            <a:endParaRPr lang="en-US" sz="1400" b="1">
              <a:solidFill>
                <a:schemeClr val="bg1"/>
              </a:solidFill>
              <a:ea typeface="Calibri"/>
              <a:cs typeface="Calibri"/>
            </a:endParaRPr>
          </a:p>
          <a:p>
            <a:pPr marL="342900" indent="-342900">
              <a:buFont typeface="Arial,Sans-Serif"/>
              <a:buChar char="•"/>
            </a:pPr>
            <a:r>
              <a:rPr lang="en-US" sz="2800">
                <a:solidFill>
                  <a:schemeClr val="bg1"/>
                </a:solidFill>
                <a:ea typeface="Calibri"/>
                <a:cs typeface="Calibri"/>
              </a:rPr>
              <a:t>Local Governments will be reliant upon </a:t>
            </a:r>
            <a:r>
              <a:rPr lang="en-US" sz="2800" b="1">
                <a:solidFill>
                  <a:schemeClr val="bg1"/>
                </a:solidFill>
                <a:ea typeface="Calibri"/>
                <a:cs typeface="Calibri"/>
              </a:rPr>
              <a:t>CGA's</a:t>
            </a:r>
            <a:r>
              <a:rPr lang="en-US" sz="2800">
                <a:solidFill>
                  <a:schemeClr val="bg1"/>
                </a:solidFill>
                <a:ea typeface="Calibri"/>
                <a:cs typeface="Calibri"/>
              </a:rPr>
              <a:t> to ensure applications and projects can be compliant and successful;</a:t>
            </a:r>
          </a:p>
          <a:p>
            <a:pPr marL="800100" lvl="1" indent="-342900">
              <a:buFont typeface="Courier New,monospace"/>
              <a:buChar char="o"/>
            </a:pPr>
            <a:r>
              <a:rPr lang="en-US" sz="2400">
                <a:solidFill>
                  <a:schemeClr val="bg1"/>
                </a:solidFill>
                <a:ea typeface="Calibri"/>
                <a:cs typeface="Calibri"/>
              </a:rPr>
              <a:t>Assist Local Government in all application preparation &amp; completion steps; </a:t>
            </a:r>
          </a:p>
          <a:p>
            <a:pPr marL="800100" lvl="1" indent="-342900">
              <a:buFont typeface="Courier New,monospace"/>
              <a:buChar char="o"/>
            </a:pPr>
            <a:r>
              <a:rPr lang="en-US" sz="2400">
                <a:solidFill>
                  <a:schemeClr val="bg1"/>
                </a:solidFill>
                <a:ea typeface="Calibri"/>
                <a:cs typeface="Calibri"/>
              </a:rPr>
              <a:t>Assist Local Government in administration of awards, including timely quarterly status reports &amp; claims;</a:t>
            </a:r>
          </a:p>
          <a:p>
            <a:pPr marL="800100" lvl="1" indent="-342900">
              <a:buFont typeface="Courier New,monospace"/>
              <a:buChar char="o"/>
            </a:pPr>
            <a:r>
              <a:rPr lang="en-US" sz="2400">
                <a:solidFill>
                  <a:schemeClr val="bg1"/>
                </a:solidFill>
                <a:ea typeface="Calibri"/>
                <a:cs typeface="Calibri"/>
              </a:rPr>
              <a:t>Assist Local Government &amp; Vendors with compliance with all Cross-Cutting requirements (Davis-Bacon, Section 3, Procurement, etc.);</a:t>
            </a:r>
          </a:p>
          <a:p>
            <a:pPr marL="800100" lvl="1" indent="-342900">
              <a:buFont typeface="Courier New,monospace"/>
              <a:buChar char="o"/>
            </a:pPr>
            <a:r>
              <a:rPr lang="en-US" sz="2400">
                <a:solidFill>
                  <a:schemeClr val="bg1"/>
                </a:solidFill>
                <a:ea typeface="Calibri"/>
                <a:cs typeface="Calibri"/>
              </a:rPr>
              <a:t>Track all spending to prevent Duplication of Benefits;</a:t>
            </a:r>
          </a:p>
          <a:p>
            <a:pPr marL="800100" lvl="1" indent="-342900">
              <a:buFont typeface="Courier New,monospace"/>
              <a:buChar char="o"/>
            </a:pPr>
            <a:r>
              <a:rPr lang="en-US" sz="2400">
                <a:solidFill>
                  <a:schemeClr val="bg1"/>
                </a:solidFill>
                <a:ea typeface="Calibri"/>
                <a:cs typeface="Calibri"/>
              </a:rPr>
              <a:t>Meet requirements of IEDA's CGA Policy &amp; CDBG Management Guide;</a:t>
            </a:r>
          </a:p>
          <a:p>
            <a:pPr lvl="1"/>
            <a:endParaRPr lang="en-US" sz="1200">
              <a:solidFill>
                <a:schemeClr val="bg1"/>
              </a:solidFill>
              <a:ea typeface="Calibri"/>
              <a:cs typeface="Calibri"/>
            </a:endParaRPr>
          </a:p>
          <a:p>
            <a:pPr marL="342900" indent="-342900">
              <a:buFont typeface="Arial"/>
              <a:buChar char="•"/>
            </a:pPr>
            <a:endParaRPr lang="en-US" sz="2400" b="1" i="1" u="sng">
              <a:solidFill>
                <a:schemeClr val="bg1"/>
              </a:solidFill>
              <a:ea typeface="Calibri"/>
              <a:cs typeface="Calibri"/>
            </a:endParaRPr>
          </a:p>
        </p:txBody>
      </p:sp>
    </p:spTree>
    <p:extLst>
      <p:ext uri="{BB962C8B-B14F-4D97-AF65-F5344CB8AC3E}">
        <p14:creationId xmlns:p14="http://schemas.microsoft.com/office/powerpoint/2010/main" val="4161141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E4F17-9B56-09D8-55B1-4BEE408870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D22618-73D4-41CA-98AF-FB753E833446}"/>
              </a:ext>
            </a:extLst>
          </p:cNvPr>
          <p:cNvSpPr>
            <a:spLocks noGrp="1"/>
          </p:cNvSpPr>
          <p:nvPr>
            <p:ph type="title"/>
          </p:nvPr>
        </p:nvSpPr>
        <p:spPr/>
        <p:txBody>
          <a:bodyPr/>
          <a:lstStyle/>
          <a:p>
            <a:r>
              <a:rPr lang="en-US">
                <a:latin typeface="Arial"/>
                <a:cs typeface="Arial"/>
              </a:rPr>
              <a:t>IEDA &amp; Local Roles</a:t>
            </a:r>
            <a:endParaRPr lang="en-US"/>
          </a:p>
        </p:txBody>
      </p:sp>
      <p:sp>
        <p:nvSpPr>
          <p:cNvPr id="6" name="TextBox 5">
            <a:extLst>
              <a:ext uri="{FF2B5EF4-FFF2-40B4-BE49-F238E27FC236}">
                <a16:creationId xmlns:a16="http://schemas.microsoft.com/office/drawing/2014/main" id="{B3608ADD-EB18-11F3-A1A1-7539A3F1167D}"/>
              </a:ext>
            </a:extLst>
          </p:cNvPr>
          <p:cNvSpPr txBox="1"/>
          <p:nvPr/>
        </p:nvSpPr>
        <p:spPr>
          <a:xfrm>
            <a:off x="766262" y="1384287"/>
            <a:ext cx="10586166" cy="4924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1"/>
                </a:solidFill>
                <a:ea typeface="Calibri"/>
                <a:cs typeface="Calibri"/>
              </a:rPr>
              <a:t>Certified Grant Administrator (CGA) Responsibilities</a:t>
            </a:r>
            <a:endParaRPr lang="en-US" sz="3200">
              <a:solidFill>
                <a:schemeClr val="bg1"/>
              </a:solidFill>
              <a:ea typeface="Calibri"/>
              <a:cs typeface="Calibri"/>
            </a:endParaRPr>
          </a:p>
          <a:p>
            <a:endParaRPr lang="en-US" sz="1400" b="1">
              <a:solidFill>
                <a:schemeClr val="bg1"/>
              </a:solidFill>
              <a:ea typeface="Calibri"/>
              <a:cs typeface="Calibri"/>
            </a:endParaRPr>
          </a:p>
          <a:p>
            <a:pPr marL="342900" indent="-342900">
              <a:buFont typeface="Arial,Sans-Serif"/>
              <a:buChar char="•"/>
            </a:pPr>
            <a:endParaRPr lang="en-US" sz="2800">
              <a:solidFill>
                <a:schemeClr val="bg1"/>
              </a:solidFill>
              <a:ea typeface="Calibri"/>
              <a:cs typeface="Calibri"/>
            </a:endParaRPr>
          </a:p>
          <a:p>
            <a:pPr marL="342900" indent="-342900">
              <a:buFont typeface="Arial"/>
              <a:buChar char="•"/>
            </a:pPr>
            <a:r>
              <a:rPr lang="en-US" sz="2400" b="1" i="1" u="sng">
                <a:solidFill>
                  <a:schemeClr val="bg1"/>
                </a:solidFill>
                <a:ea typeface="Calibri"/>
                <a:cs typeface="Calibri"/>
              </a:rPr>
              <a:t>NEW Grant Administrators must contact IEDA to start training for Certification</a:t>
            </a:r>
          </a:p>
          <a:p>
            <a:pPr marL="342900" indent="-342900">
              <a:buFont typeface="Arial"/>
              <a:buChar char="•"/>
            </a:pPr>
            <a:endParaRPr lang="en-US" sz="2400" b="1" i="1" u="sng">
              <a:solidFill>
                <a:schemeClr val="bg1"/>
              </a:solidFill>
              <a:ea typeface="Calibri"/>
              <a:cs typeface="Calibri"/>
            </a:endParaRPr>
          </a:p>
          <a:p>
            <a:pPr marL="342900" indent="-342900">
              <a:buFont typeface="Arial"/>
              <a:buChar char="•"/>
            </a:pPr>
            <a:r>
              <a:rPr lang="en-US" sz="2400">
                <a:solidFill>
                  <a:schemeClr val="bg1"/>
                </a:solidFill>
                <a:ea typeface="Calibri"/>
                <a:cs typeface="Calibri"/>
              </a:rPr>
              <a:t>IEDA will provide any new COGs or Consultants with access to the revised CGA Policy for review </a:t>
            </a:r>
            <a:r>
              <a:rPr lang="en-US" sz="2400" i="1" u="sng">
                <a:solidFill>
                  <a:schemeClr val="bg1"/>
                </a:solidFill>
                <a:ea typeface="Calibri"/>
                <a:cs typeface="Calibri"/>
              </a:rPr>
              <a:t>and affirmation</a:t>
            </a:r>
            <a:r>
              <a:rPr lang="en-US" sz="2400">
                <a:solidFill>
                  <a:schemeClr val="bg1"/>
                </a:solidFill>
                <a:ea typeface="Calibri"/>
                <a:cs typeface="Calibri"/>
              </a:rPr>
              <a:t>, as well as the new "CDBG Basics" 4-part course, which will require an 80% pass rate on the knowledge check to achieve a Conditional Certification to perform on CDBG or CDBG-DR Programs. </a:t>
            </a:r>
          </a:p>
          <a:p>
            <a:pPr marL="342900" indent="-342900">
              <a:buFont typeface="Arial"/>
              <a:buChar char="•"/>
            </a:pPr>
            <a:endParaRPr lang="en-US" sz="2400">
              <a:solidFill>
                <a:schemeClr val="bg1"/>
              </a:solidFill>
              <a:ea typeface="Calibri"/>
              <a:cs typeface="Calibri"/>
            </a:endParaRPr>
          </a:p>
          <a:p>
            <a:pPr marL="342900" indent="-342900">
              <a:buFont typeface="Arial"/>
              <a:buChar char="•"/>
            </a:pPr>
            <a:r>
              <a:rPr lang="en-US" sz="2400">
                <a:solidFill>
                  <a:schemeClr val="bg1"/>
                </a:solidFill>
                <a:ea typeface="Calibri"/>
                <a:cs typeface="Calibri"/>
              </a:rPr>
              <a:t>Upon completion of the cycle of 'Third Thursdays with CDBG', Conditional </a:t>
            </a:r>
          </a:p>
          <a:p>
            <a:r>
              <a:rPr lang="en-US" sz="2400">
                <a:solidFill>
                  <a:schemeClr val="bg1"/>
                </a:solidFill>
                <a:ea typeface="Calibri"/>
                <a:cs typeface="Calibri"/>
              </a:rPr>
              <a:t> Certification novates to full certification. </a:t>
            </a:r>
            <a:endParaRPr lang="en-US">
              <a:solidFill>
                <a:schemeClr val="bg1"/>
              </a:solidFill>
              <a:ea typeface="Calibri" panose="020F0502020204030204"/>
              <a:cs typeface="Calibri" panose="020F0502020204030204"/>
            </a:endParaRPr>
          </a:p>
          <a:p>
            <a:pPr marL="342900" indent="-342900">
              <a:buFont typeface="Arial"/>
              <a:buChar char="•"/>
            </a:pPr>
            <a:endParaRPr lang="en-US" sz="2400" b="1" i="1" u="sng">
              <a:solidFill>
                <a:schemeClr val="bg1"/>
              </a:solidFill>
              <a:ea typeface="Calibri"/>
              <a:cs typeface="Calibri"/>
            </a:endParaRPr>
          </a:p>
        </p:txBody>
      </p:sp>
    </p:spTree>
    <p:extLst>
      <p:ext uri="{BB962C8B-B14F-4D97-AF65-F5344CB8AC3E}">
        <p14:creationId xmlns:p14="http://schemas.microsoft.com/office/powerpoint/2010/main" val="2236723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9937-B6B9-C0BF-E11B-694BF95DF898}"/>
              </a:ext>
            </a:extLst>
          </p:cNvPr>
          <p:cNvSpPr>
            <a:spLocks noGrp="1"/>
          </p:cNvSpPr>
          <p:nvPr>
            <p:ph type="title"/>
          </p:nvPr>
        </p:nvSpPr>
        <p:spPr/>
        <p:txBody>
          <a:bodyPr/>
          <a:lstStyle/>
          <a:p>
            <a:r>
              <a:rPr lang="en-US">
                <a:latin typeface="Arial"/>
                <a:cs typeface="Arial"/>
              </a:rPr>
              <a:t>Application Review</a:t>
            </a:r>
            <a:endParaRPr lang="en-US"/>
          </a:p>
        </p:txBody>
      </p:sp>
      <p:sp>
        <p:nvSpPr>
          <p:cNvPr id="3" name="Content Placeholder 2">
            <a:extLst>
              <a:ext uri="{FF2B5EF4-FFF2-40B4-BE49-F238E27FC236}">
                <a16:creationId xmlns:a16="http://schemas.microsoft.com/office/drawing/2014/main" id="{575D0CD0-1015-86A9-F90A-BAAACCD725E1}"/>
              </a:ext>
            </a:extLst>
          </p:cNvPr>
          <p:cNvSpPr>
            <a:spLocks noGrp="1"/>
          </p:cNvSpPr>
          <p:nvPr>
            <p:ph idx="1"/>
          </p:nvPr>
        </p:nvSpPr>
        <p:spPr/>
        <p:txBody>
          <a:bodyPr vert="horz" lIns="91440" tIns="45720" rIns="91440" bIns="45720" rtlCol="0" anchor="t">
            <a:normAutofit/>
          </a:bodyPr>
          <a:lstStyle/>
          <a:p>
            <a:r>
              <a:rPr lang="en-US">
                <a:latin typeface="Arial"/>
                <a:cs typeface="Arial"/>
              </a:rPr>
              <a:t>Brief overview of the application process and guide through the application forms;</a:t>
            </a:r>
          </a:p>
          <a:p>
            <a:pPr marL="0" indent="0">
              <a:buNone/>
            </a:pPr>
            <a:endParaRPr lang="en-US">
              <a:latin typeface="Arial"/>
              <a:cs typeface="Arial"/>
            </a:endParaRPr>
          </a:p>
          <a:p>
            <a:r>
              <a:rPr lang="en-US">
                <a:latin typeface="Arial"/>
                <a:cs typeface="Arial"/>
              </a:rPr>
              <a:t>Opportunity to point out new changes for all CDBG and CDBG-DR apps in 2026</a:t>
            </a:r>
            <a:endParaRPr lang="en-US"/>
          </a:p>
        </p:txBody>
      </p:sp>
    </p:spTree>
    <p:extLst>
      <p:ext uri="{BB962C8B-B14F-4D97-AF65-F5344CB8AC3E}">
        <p14:creationId xmlns:p14="http://schemas.microsoft.com/office/powerpoint/2010/main" val="1867179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D44B1-211F-24B2-26F2-3C7AF7922CA6}"/>
              </a:ext>
            </a:extLst>
          </p:cNvPr>
          <p:cNvSpPr>
            <a:spLocks noGrp="1"/>
          </p:cNvSpPr>
          <p:nvPr>
            <p:ph type="title"/>
          </p:nvPr>
        </p:nvSpPr>
        <p:spPr>
          <a:xfrm>
            <a:off x="565484" y="393251"/>
            <a:ext cx="10515600" cy="1325563"/>
          </a:xfrm>
        </p:spPr>
        <p:txBody>
          <a:bodyPr/>
          <a:lstStyle/>
          <a:p>
            <a:r>
              <a:rPr lang="en-US">
                <a:latin typeface="Arial"/>
                <a:cs typeface="Arial"/>
              </a:rPr>
              <a:t>Application Process</a:t>
            </a:r>
            <a:endParaRPr lang="en-US"/>
          </a:p>
        </p:txBody>
      </p:sp>
      <p:sp>
        <p:nvSpPr>
          <p:cNvPr id="5" name="TextBox 4">
            <a:extLst>
              <a:ext uri="{FF2B5EF4-FFF2-40B4-BE49-F238E27FC236}">
                <a16:creationId xmlns:a16="http://schemas.microsoft.com/office/drawing/2014/main" id="{E5F67D60-D31A-DB23-829D-0DD893E9BB36}"/>
              </a:ext>
            </a:extLst>
          </p:cNvPr>
          <p:cNvSpPr txBox="1"/>
          <p:nvPr/>
        </p:nvSpPr>
        <p:spPr>
          <a:xfrm>
            <a:off x="822991" y="1473260"/>
            <a:ext cx="10334068" cy="51475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AutoNum type="arabicPeriod"/>
            </a:pPr>
            <a:r>
              <a:rPr lang="en-US" sz="2400" b="1" dirty="0">
                <a:solidFill>
                  <a:schemeClr val="bg1"/>
                </a:solidFill>
                <a:ea typeface="+mn-lt"/>
                <a:cs typeface="+mn-lt"/>
              </a:rPr>
              <a:t>Project Identification &amp; HMGP Application</a:t>
            </a:r>
          </a:p>
          <a:p>
            <a:pPr marL="800100" lvl="1" indent="-342900">
              <a:buFont typeface="Courier New"/>
              <a:buChar char="o"/>
            </a:pPr>
            <a:r>
              <a:rPr lang="en-US" sz="2000" dirty="0">
                <a:solidFill>
                  <a:schemeClr val="bg1"/>
                </a:solidFill>
                <a:ea typeface="Calibri"/>
                <a:cs typeface="Calibri"/>
              </a:rPr>
              <a:t>Identify eligible properties and engage property owners.</a:t>
            </a:r>
          </a:p>
          <a:p>
            <a:pPr marL="800100" lvl="1" indent="-342900">
              <a:buFont typeface="Courier New"/>
              <a:buChar char="o"/>
            </a:pPr>
            <a:r>
              <a:rPr lang="en-US" sz="2000" dirty="0">
                <a:solidFill>
                  <a:schemeClr val="bg1"/>
                </a:solidFill>
                <a:ea typeface="Calibri"/>
                <a:cs typeface="Calibri"/>
              </a:rPr>
              <a:t>Complete HMGP application.</a:t>
            </a:r>
          </a:p>
          <a:p>
            <a:pPr marL="800100" indent="-342900">
              <a:buFont typeface="Courier New"/>
              <a:buChar char="o"/>
            </a:pPr>
            <a:r>
              <a:rPr lang="en-US" sz="2000" dirty="0">
                <a:solidFill>
                  <a:schemeClr val="bg1"/>
                </a:solidFill>
                <a:ea typeface="Calibri"/>
                <a:cs typeface="Calibri"/>
              </a:rPr>
              <a:t>LMI Survey &amp; Income Verification</a:t>
            </a:r>
          </a:p>
          <a:p>
            <a:pPr marL="1257300" lvl="2" indent="-342900">
              <a:buFont typeface="Wingdings"/>
              <a:buChar char="§"/>
            </a:pPr>
            <a:r>
              <a:rPr lang="en-US" sz="2000" dirty="0">
                <a:solidFill>
                  <a:schemeClr val="bg1"/>
                </a:solidFill>
                <a:ea typeface="Calibri"/>
                <a:cs typeface="Calibri"/>
              </a:rPr>
              <a:t>HUD compliant surveys must be completed for each household at the time of application.</a:t>
            </a:r>
          </a:p>
          <a:p>
            <a:r>
              <a:rPr lang="en-US" sz="2400" b="1" dirty="0">
                <a:solidFill>
                  <a:schemeClr val="bg1"/>
                </a:solidFill>
                <a:ea typeface="Calibri"/>
                <a:cs typeface="Calibri"/>
              </a:rPr>
              <a:t>2. Prepare CDBG-DR Application Materials</a:t>
            </a:r>
            <a:endParaRPr lang="en-US" sz="2400" dirty="0">
              <a:solidFill>
                <a:schemeClr val="bg1"/>
              </a:solidFill>
              <a:ea typeface="Calibri"/>
              <a:cs typeface="Calibri"/>
            </a:endParaRPr>
          </a:p>
          <a:p>
            <a:pPr marL="742950" lvl="1" indent="-285750">
              <a:buFont typeface="Courier New"/>
              <a:buChar char="o"/>
            </a:pPr>
            <a:r>
              <a:rPr lang="en-US" sz="2000" dirty="0">
                <a:solidFill>
                  <a:schemeClr val="bg1"/>
                </a:solidFill>
                <a:ea typeface="Calibri"/>
                <a:cs typeface="Calibri"/>
              </a:rPr>
              <a:t>Complete required forms, develop project budget and timeline</a:t>
            </a:r>
          </a:p>
          <a:p>
            <a:pPr lvl="1"/>
            <a:endParaRPr lang="en-US" sz="800">
              <a:solidFill>
                <a:schemeClr val="bg1"/>
              </a:solidFill>
              <a:ea typeface="Calibri"/>
              <a:cs typeface="Calibri"/>
            </a:endParaRPr>
          </a:p>
          <a:p>
            <a:r>
              <a:rPr lang="en-US" sz="2400" b="1" dirty="0">
                <a:solidFill>
                  <a:schemeClr val="bg1"/>
                </a:solidFill>
                <a:ea typeface="Calibri"/>
                <a:cs typeface="Calibri"/>
              </a:rPr>
              <a:t>3. Submit CDBG-DR Application</a:t>
            </a:r>
            <a:endParaRPr lang="en-US" sz="2400" dirty="0">
              <a:solidFill>
                <a:schemeClr val="bg1"/>
              </a:solidFill>
              <a:ea typeface="Calibri"/>
              <a:cs typeface="Calibri"/>
            </a:endParaRPr>
          </a:p>
          <a:p>
            <a:pPr marL="742950" lvl="1" indent="-285750">
              <a:buFont typeface="Courier New"/>
              <a:buChar char="o"/>
            </a:pPr>
            <a:r>
              <a:rPr lang="en-US" sz="2000" dirty="0">
                <a:solidFill>
                  <a:schemeClr val="bg1"/>
                </a:solidFill>
                <a:ea typeface="Calibri"/>
                <a:cs typeface="Calibri"/>
              </a:rPr>
              <a:t>Upload all materials to IowaGrants.gov.</a:t>
            </a:r>
          </a:p>
          <a:p>
            <a:pPr lvl="1"/>
            <a:endParaRPr lang="en-US" sz="1000">
              <a:solidFill>
                <a:schemeClr val="bg1"/>
              </a:solidFill>
              <a:ea typeface="Calibri"/>
              <a:cs typeface="Calibri"/>
            </a:endParaRPr>
          </a:p>
          <a:p>
            <a:r>
              <a:rPr lang="en-US" sz="2400" b="1" dirty="0">
                <a:solidFill>
                  <a:schemeClr val="bg1"/>
                </a:solidFill>
                <a:ea typeface="Calibri"/>
                <a:cs typeface="Calibri"/>
              </a:rPr>
              <a:t>4. State Review</a:t>
            </a:r>
            <a:endParaRPr lang="en-US" sz="2400" dirty="0">
              <a:solidFill>
                <a:schemeClr val="bg1"/>
              </a:solidFill>
              <a:ea typeface="Calibri"/>
              <a:cs typeface="Calibri"/>
            </a:endParaRPr>
          </a:p>
          <a:p>
            <a:pPr marL="742950" lvl="1" indent="-285750">
              <a:buFont typeface="Courier New"/>
              <a:buChar char="o"/>
            </a:pPr>
            <a:r>
              <a:rPr lang="en-US" sz="2000" dirty="0">
                <a:solidFill>
                  <a:schemeClr val="bg1"/>
                </a:solidFill>
                <a:ea typeface="Calibri"/>
                <a:cs typeface="Calibri"/>
              </a:rPr>
              <a:t>IEDA reviews the application for eligibility and compliance.</a:t>
            </a:r>
          </a:p>
          <a:p>
            <a:pPr lvl="1"/>
            <a:endParaRPr lang="en-US" sz="1050">
              <a:solidFill>
                <a:schemeClr val="bg1"/>
              </a:solidFill>
              <a:ea typeface="Calibri"/>
              <a:cs typeface="Calibri"/>
            </a:endParaRPr>
          </a:p>
          <a:p>
            <a:r>
              <a:rPr lang="en-US" sz="2400" b="1" dirty="0">
                <a:solidFill>
                  <a:schemeClr val="bg1"/>
                </a:solidFill>
                <a:ea typeface="Calibri"/>
                <a:cs typeface="Calibri"/>
              </a:rPr>
              <a:t>5. Award &amp; Contracting</a:t>
            </a:r>
            <a:endParaRPr lang="en-US" sz="2400" dirty="0">
              <a:solidFill>
                <a:schemeClr val="bg1"/>
              </a:solidFill>
              <a:ea typeface="Calibri"/>
              <a:cs typeface="Calibri"/>
            </a:endParaRPr>
          </a:p>
          <a:p>
            <a:pPr marL="742950" lvl="1" indent="-285750">
              <a:buFont typeface="Courier New"/>
              <a:buChar char="o"/>
            </a:pPr>
            <a:r>
              <a:rPr lang="en-US" sz="2000" dirty="0">
                <a:solidFill>
                  <a:schemeClr val="bg1"/>
                </a:solidFill>
                <a:ea typeface="Calibri"/>
                <a:cs typeface="Calibri"/>
              </a:rPr>
              <a:t>Receive award notification and execute grant agreement.</a:t>
            </a:r>
          </a:p>
        </p:txBody>
      </p:sp>
    </p:spTree>
    <p:extLst>
      <p:ext uri="{BB962C8B-B14F-4D97-AF65-F5344CB8AC3E}">
        <p14:creationId xmlns:p14="http://schemas.microsoft.com/office/powerpoint/2010/main" val="3560939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567C2-39D9-520D-55B1-2A453F4A641A}"/>
            </a:ext>
          </a:extLst>
        </p:cNvPr>
        <p:cNvGrpSpPr/>
        <p:nvPr/>
      </p:nvGrpSpPr>
      <p:grpSpPr>
        <a:xfrm>
          <a:off x="0" y="0"/>
          <a:ext cx="0" cy="0"/>
          <a:chOff x="0" y="0"/>
          <a:chExt cx="0" cy="0"/>
        </a:xfrm>
      </p:grpSpPr>
      <p:pic>
        <p:nvPicPr>
          <p:cNvPr id="2" name="Picture 1" descr="A black and white text on a black background&#10;&#10;AI-generated content may be incorrect.">
            <a:extLst>
              <a:ext uri="{FF2B5EF4-FFF2-40B4-BE49-F238E27FC236}">
                <a16:creationId xmlns:a16="http://schemas.microsoft.com/office/drawing/2014/main" id="{6F5E2025-D653-B7BE-9C48-5DB1BF1ADEF6}"/>
              </a:ext>
            </a:extLst>
          </p:cNvPr>
          <p:cNvPicPr>
            <a:picLocks noChangeAspect="1"/>
          </p:cNvPicPr>
          <p:nvPr/>
        </p:nvPicPr>
        <p:blipFill>
          <a:blip r:embed="rId2"/>
          <a:stretch>
            <a:fillRect/>
          </a:stretch>
        </p:blipFill>
        <p:spPr>
          <a:xfrm>
            <a:off x="0" y="3406"/>
            <a:ext cx="12192000" cy="6451138"/>
          </a:xfrm>
          <a:prstGeom prst="rect">
            <a:avLst/>
          </a:prstGeom>
        </p:spPr>
      </p:pic>
    </p:spTree>
    <p:extLst>
      <p:ext uri="{BB962C8B-B14F-4D97-AF65-F5344CB8AC3E}">
        <p14:creationId xmlns:p14="http://schemas.microsoft.com/office/powerpoint/2010/main" val="397168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A197A-E73B-D8E1-9CA6-CEE3F6CA69D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638EB5C-915C-0F8D-32F0-5EC9A4C69CD8}"/>
              </a:ext>
            </a:extLst>
          </p:cNvPr>
          <p:cNvSpPr txBox="1"/>
          <p:nvPr/>
        </p:nvSpPr>
        <p:spPr>
          <a:xfrm>
            <a:off x="887260" y="814192"/>
            <a:ext cx="10344410"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bg1"/>
                </a:solidFill>
                <a:ea typeface="Calibri"/>
                <a:cs typeface="Calibri"/>
              </a:rPr>
              <a:t>Buyout / Demo Program Required Documentation</a:t>
            </a:r>
          </a:p>
          <a:p>
            <a:endParaRPr lang="en-US" sz="2000" dirty="0">
              <a:solidFill>
                <a:schemeClr val="bg1"/>
              </a:solidFill>
              <a:ea typeface="Calibri"/>
              <a:cs typeface="Calibri"/>
            </a:endParaRPr>
          </a:p>
          <a:p>
            <a:pPr marL="285750" indent="-285750">
              <a:buFont typeface="Arial"/>
              <a:buChar char="•"/>
            </a:pPr>
            <a:r>
              <a:rPr lang="en-US" sz="2400" dirty="0">
                <a:solidFill>
                  <a:schemeClr val="bg1"/>
                </a:solidFill>
                <a:ea typeface="Calibri"/>
                <a:cs typeface="Calibri"/>
              </a:rPr>
              <a:t>Full HMGP Application</a:t>
            </a:r>
          </a:p>
          <a:p>
            <a:pPr marL="285750" indent="-285750">
              <a:buFont typeface="Arial"/>
              <a:buChar char="•"/>
            </a:pPr>
            <a:r>
              <a:rPr lang="en-US" sz="2400" dirty="0">
                <a:solidFill>
                  <a:schemeClr val="bg1"/>
                </a:solidFill>
                <a:ea typeface="Calibri"/>
                <a:cs typeface="Calibri"/>
              </a:rPr>
              <a:t>Approved Long Term Maintenance Plan</a:t>
            </a:r>
          </a:p>
          <a:p>
            <a:pPr marL="285750" indent="-285750">
              <a:buFont typeface="Arial"/>
              <a:buChar char="•"/>
            </a:pPr>
            <a:r>
              <a:rPr lang="en-US" sz="2400" dirty="0">
                <a:solidFill>
                  <a:schemeClr val="bg1"/>
                </a:solidFill>
                <a:ea typeface="Calibri"/>
                <a:cs typeface="Calibri"/>
              </a:rPr>
              <a:t>Property Owner Voluntary Participation Form</a:t>
            </a:r>
          </a:p>
          <a:p>
            <a:pPr marL="285750" indent="-285750">
              <a:buFont typeface="Arial"/>
              <a:buChar char="•"/>
            </a:pPr>
            <a:r>
              <a:rPr lang="en-US" sz="2400" dirty="0">
                <a:solidFill>
                  <a:schemeClr val="bg1"/>
                </a:solidFill>
                <a:ea typeface="Calibri"/>
                <a:cs typeface="Calibri"/>
              </a:rPr>
              <a:t>Duplication of Benefits (DOB) Worksheet</a:t>
            </a:r>
          </a:p>
          <a:p>
            <a:pPr marL="285750" indent="-285750">
              <a:buFont typeface="Arial"/>
              <a:buChar char="•"/>
            </a:pPr>
            <a:r>
              <a:rPr lang="en-US" sz="2400" dirty="0">
                <a:solidFill>
                  <a:schemeClr val="bg1"/>
                </a:solidFill>
                <a:ea typeface="Calibri"/>
                <a:cs typeface="Calibri"/>
              </a:rPr>
              <a:t>Title and Ownership Documentation</a:t>
            </a:r>
          </a:p>
          <a:p>
            <a:pPr marL="285750" indent="-285750">
              <a:buFont typeface="Arial"/>
              <a:buChar char="•"/>
            </a:pPr>
            <a:r>
              <a:rPr lang="en-US" sz="2400" dirty="0">
                <a:solidFill>
                  <a:schemeClr val="bg1"/>
                </a:solidFill>
                <a:ea typeface="Calibri"/>
                <a:cs typeface="Calibri"/>
              </a:rPr>
              <a:t>Appraisal and Just Compensation Documents</a:t>
            </a:r>
          </a:p>
          <a:p>
            <a:pPr marL="285750" indent="-285750">
              <a:buFont typeface="Arial"/>
              <a:buChar char="•"/>
            </a:pPr>
            <a:r>
              <a:rPr lang="en-US" sz="2400" dirty="0">
                <a:solidFill>
                  <a:schemeClr val="bg1"/>
                </a:solidFill>
                <a:ea typeface="Calibri"/>
                <a:cs typeface="Calibri"/>
              </a:rPr>
              <a:t>Summary Table of Participating Properties </a:t>
            </a:r>
          </a:p>
          <a:p>
            <a:pPr marL="285750" indent="-285750">
              <a:buFont typeface="Arial"/>
              <a:buChar char="•"/>
            </a:pPr>
            <a:r>
              <a:rPr lang="en-US" sz="2400" dirty="0">
                <a:solidFill>
                  <a:schemeClr val="bg1"/>
                </a:solidFill>
                <a:ea typeface="Calibri"/>
                <a:cs typeface="Calibri"/>
              </a:rPr>
              <a:t>Disaster Areas Risk Reduction Map</a:t>
            </a:r>
            <a:endParaRPr lang="en-US" sz="2400">
              <a:solidFill>
                <a:schemeClr val="bg1"/>
              </a:solidFill>
            </a:endParaRPr>
          </a:p>
        </p:txBody>
      </p:sp>
    </p:spTree>
    <p:extLst>
      <p:ext uri="{BB962C8B-B14F-4D97-AF65-F5344CB8AC3E}">
        <p14:creationId xmlns:p14="http://schemas.microsoft.com/office/powerpoint/2010/main" val="86246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617A"/>
        </a:solidFill>
        <a:effectLst/>
      </p:bgPr>
    </p:bg>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15635636-8B40-3F15-C90C-F7C70118CC53}"/>
              </a:ext>
            </a:extLst>
          </p:cNvPr>
          <p:cNvSpPr/>
          <p:nvPr/>
        </p:nvSpPr>
        <p:spPr>
          <a:xfrm>
            <a:off x="1703358" y="4694974"/>
            <a:ext cx="4222804" cy="1200328"/>
          </a:xfrm>
          <a:prstGeom prst="roundRect">
            <a:avLst/>
          </a:prstGeom>
          <a:solidFill>
            <a:srgbClr val="FFFFFF"/>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8" name="Rectangle: Rounded Corners 27">
            <a:extLst>
              <a:ext uri="{FF2B5EF4-FFF2-40B4-BE49-F238E27FC236}">
                <a16:creationId xmlns:a16="http://schemas.microsoft.com/office/drawing/2014/main" id="{01FAD376-FEFE-F645-4426-66D09E4E9E0B}"/>
              </a:ext>
            </a:extLst>
          </p:cNvPr>
          <p:cNvSpPr/>
          <p:nvPr/>
        </p:nvSpPr>
        <p:spPr>
          <a:xfrm>
            <a:off x="6223361" y="1962270"/>
            <a:ext cx="4222804" cy="1133476"/>
          </a:xfrm>
          <a:prstGeom prst="roundRect">
            <a:avLst/>
          </a:prstGeom>
          <a:solidFill>
            <a:srgbClr val="FFFFFF"/>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38DA245-714A-4F2C-86CB-79E6AFEB74AB}"/>
              </a:ext>
            </a:extLst>
          </p:cNvPr>
          <p:cNvSpPr>
            <a:spLocks noGrp="1"/>
          </p:cNvSpPr>
          <p:nvPr>
            <p:ph type="title"/>
          </p:nvPr>
        </p:nvSpPr>
        <p:spPr>
          <a:xfrm>
            <a:off x="2028741" y="-36255"/>
            <a:ext cx="7886700" cy="1133476"/>
          </a:xfrm>
        </p:spPr>
        <p:txBody>
          <a:bodyPr>
            <a:normAutofit/>
          </a:bodyPr>
          <a:lstStyle/>
          <a:p>
            <a:pPr algn="ctr"/>
            <a:r>
              <a:rPr lang="en-US"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Housekeeping</a:t>
            </a:r>
          </a:p>
        </p:txBody>
      </p:sp>
      <p:sp>
        <p:nvSpPr>
          <p:cNvPr id="4" name="Slide Number Placeholder 3">
            <a:extLst>
              <a:ext uri="{FF2B5EF4-FFF2-40B4-BE49-F238E27FC236}">
                <a16:creationId xmlns:a16="http://schemas.microsoft.com/office/drawing/2014/main" id="{A97344FE-9477-4DFB-8987-9ACB84E457BD}"/>
              </a:ext>
            </a:extLst>
          </p:cNvPr>
          <p:cNvSpPr>
            <a:spLocks noGrp="1"/>
          </p:cNvSpPr>
          <p:nvPr>
            <p:ph type="sldNum" sz="quarter" idx="12"/>
          </p:nvPr>
        </p:nvSpPr>
        <p:spPr/>
        <p:txBody>
          <a:bodyPr/>
          <a:lstStyle/>
          <a:p>
            <a:pPr>
              <a:defRPr/>
            </a:pPr>
            <a:fld id="{FC9A0CD9-F543-4C54-9B74-615767983170}" type="slidenum">
              <a:rPr lang="en-US" smtClean="0"/>
              <a:pPr>
                <a:defRPr/>
              </a:pPr>
              <a:t>2</a:t>
            </a:fld>
            <a:endParaRPr lang="en-US"/>
          </a:p>
        </p:txBody>
      </p:sp>
      <p:sp>
        <p:nvSpPr>
          <p:cNvPr id="3" name="Hexagon 2">
            <a:extLst>
              <a:ext uri="{FF2B5EF4-FFF2-40B4-BE49-F238E27FC236}">
                <a16:creationId xmlns:a16="http://schemas.microsoft.com/office/drawing/2014/main" id="{BEF625E1-2C5B-43B2-ED00-3426B2F9A279}"/>
              </a:ext>
            </a:extLst>
          </p:cNvPr>
          <p:cNvSpPr/>
          <p:nvPr/>
        </p:nvSpPr>
        <p:spPr>
          <a:xfrm>
            <a:off x="9363554" y="494757"/>
            <a:ext cx="675797" cy="579778"/>
          </a:xfrm>
          <a:prstGeom prst="hexagon">
            <a:avLst/>
          </a:prstGeom>
          <a:solidFill>
            <a:srgbClr val="AEBF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Hexagon 4">
            <a:extLst>
              <a:ext uri="{FF2B5EF4-FFF2-40B4-BE49-F238E27FC236}">
                <a16:creationId xmlns:a16="http://schemas.microsoft.com/office/drawing/2014/main" id="{96386F0C-6982-73B1-397A-E0070D05F9B8}"/>
              </a:ext>
            </a:extLst>
          </p:cNvPr>
          <p:cNvSpPr/>
          <p:nvPr/>
        </p:nvSpPr>
        <p:spPr>
          <a:xfrm>
            <a:off x="9940629" y="784646"/>
            <a:ext cx="675797" cy="579778"/>
          </a:xfrm>
          <a:prstGeom prst="hexagon">
            <a:avLst/>
          </a:prstGeom>
          <a:solidFill>
            <a:srgbClr val="F2CC1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Hexagon 5">
            <a:extLst>
              <a:ext uri="{FF2B5EF4-FFF2-40B4-BE49-F238E27FC236}">
                <a16:creationId xmlns:a16="http://schemas.microsoft.com/office/drawing/2014/main" id="{90E7D931-BDD8-5744-7B91-F5B7A6F6AE29}"/>
              </a:ext>
            </a:extLst>
          </p:cNvPr>
          <p:cNvSpPr/>
          <p:nvPr/>
        </p:nvSpPr>
        <p:spPr>
          <a:xfrm>
            <a:off x="9940630" y="156476"/>
            <a:ext cx="675797" cy="579778"/>
          </a:xfrm>
          <a:prstGeom prst="hexag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Box 6">
            <a:extLst>
              <a:ext uri="{FF2B5EF4-FFF2-40B4-BE49-F238E27FC236}">
                <a16:creationId xmlns:a16="http://schemas.microsoft.com/office/drawing/2014/main" id="{799F4FB8-5900-F124-6A72-C7987E882AB5}"/>
              </a:ext>
            </a:extLst>
          </p:cNvPr>
          <p:cNvSpPr txBox="1"/>
          <p:nvPr/>
        </p:nvSpPr>
        <p:spPr>
          <a:xfrm>
            <a:off x="2931960" y="1228150"/>
            <a:ext cx="6918081" cy="369332"/>
          </a:xfrm>
          <a:prstGeom prst="rect">
            <a:avLst/>
          </a:prstGeom>
          <a:noFill/>
        </p:spPr>
        <p:txBody>
          <a:bodyPr wrap="square" rtlCol="0">
            <a:spAutoFit/>
          </a:bodyPr>
          <a:lstStyle/>
          <a:p>
            <a:r>
              <a:rPr lang="en-US" sz="1800">
                <a:solidFill>
                  <a:schemeClr val="bg1"/>
                </a:solidFill>
                <a:latin typeface="Open Sans" panose="020B0606030504020204" pitchFamily="34" charset="0"/>
                <a:ea typeface="Open Sans" panose="020B0606030504020204" pitchFamily="34" charset="0"/>
                <a:cs typeface="Open Sans" panose="020B0606030504020204" pitchFamily="34" charset="0"/>
              </a:rPr>
              <a:t>How to access a live Teams meeting on your web browser </a:t>
            </a:r>
          </a:p>
        </p:txBody>
      </p:sp>
      <p:sp>
        <p:nvSpPr>
          <p:cNvPr id="8" name="TextBox 7">
            <a:extLst>
              <a:ext uri="{FF2B5EF4-FFF2-40B4-BE49-F238E27FC236}">
                <a16:creationId xmlns:a16="http://schemas.microsoft.com/office/drawing/2014/main" id="{CFC9BCBC-7DC2-BC47-3597-69A1CF93168B}"/>
              </a:ext>
            </a:extLst>
          </p:cNvPr>
          <p:cNvSpPr txBox="1"/>
          <p:nvPr/>
        </p:nvSpPr>
        <p:spPr>
          <a:xfrm>
            <a:off x="6391000" y="2100661"/>
            <a:ext cx="3887526" cy="1200329"/>
          </a:xfrm>
          <a:prstGeom prst="rect">
            <a:avLst/>
          </a:prstGeom>
          <a:noFill/>
        </p:spPr>
        <p:txBody>
          <a:bodyPr wrap="square" rtlCol="0">
            <a:spAutoFit/>
          </a:bodyPr>
          <a:lstStyle/>
          <a:p>
            <a:pPr algn="ctr"/>
            <a:r>
              <a:rPr lang="en-US" sz="1800">
                <a:solidFill>
                  <a:srgbClr val="013E53"/>
                </a:solidFill>
              </a:rPr>
              <a:t>To join the meeting: </a:t>
            </a:r>
          </a:p>
          <a:p>
            <a:pPr algn="ctr"/>
            <a:r>
              <a:rPr lang="en-US" sz="1800">
                <a:solidFill>
                  <a:srgbClr val="013E53"/>
                </a:solidFill>
              </a:rPr>
              <a:t>Select “Join on the web” or “Continue in this browser.”  </a:t>
            </a:r>
          </a:p>
          <a:p>
            <a:pPr marL="342900" indent="-342900">
              <a:buAutoNum type="arabicPeriod" startAt="2"/>
            </a:pPr>
            <a:endParaRPr lang="en-US" sz="1800">
              <a:solidFill>
                <a:schemeClr val="bg1"/>
              </a:solidFill>
            </a:endParaRPr>
          </a:p>
        </p:txBody>
      </p:sp>
      <p:pic>
        <p:nvPicPr>
          <p:cNvPr id="10" name="Picture 9">
            <a:extLst>
              <a:ext uri="{FF2B5EF4-FFF2-40B4-BE49-F238E27FC236}">
                <a16:creationId xmlns:a16="http://schemas.microsoft.com/office/drawing/2014/main" id="{2E82BC47-C77B-F6A7-49AC-80DEFBBCE8BD}"/>
              </a:ext>
            </a:extLst>
          </p:cNvPr>
          <p:cNvPicPr>
            <a:picLocks noChangeAspect="1"/>
          </p:cNvPicPr>
          <p:nvPr/>
        </p:nvPicPr>
        <p:blipFill>
          <a:blip r:embed="rId3"/>
          <a:stretch>
            <a:fillRect/>
          </a:stretch>
        </p:blipFill>
        <p:spPr>
          <a:xfrm>
            <a:off x="1705256" y="1900428"/>
            <a:ext cx="4085661" cy="2390636"/>
          </a:xfrm>
          <a:prstGeom prst="rect">
            <a:avLst/>
          </a:prstGeom>
          <a:ln>
            <a:noFill/>
          </a:ln>
          <a:effectLst>
            <a:outerShdw blurRad="292100" dist="139700" dir="2700000" algn="tl" rotWithShape="0">
              <a:srgbClr val="333333">
                <a:alpha val="65000"/>
              </a:srgbClr>
            </a:outerShdw>
          </a:effectLst>
        </p:spPr>
      </p:pic>
      <p:sp>
        <p:nvSpPr>
          <p:cNvPr id="23" name="TextBox 22">
            <a:extLst>
              <a:ext uri="{FF2B5EF4-FFF2-40B4-BE49-F238E27FC236}">
                <a16:creationId xmlns:a16="http://schemas.microsoft.com/office/drawing/2014/main" id="{01C65771-5140-31A0-105D-941D22EF88A3}"/>
              </a:ext>
            </a:extLst>
          </p:cNvPr>
          <p:cNvSpPr txBox="1"/>
          <p:nvPr/>
        </p:nvSpPr>
        <p:spPr>
          <a:xfrm>
            <a:off x="2008174" y="4694975"/>
            <a:ext cx="3613172" cy="1200329"/>
          </a:xfrm>
          <a:prstGeom prst="rect">
            <a:avLst/>
          </a:prstGeom>
          <a:noFill/>
        </p:spPr>
        <p:txBody>
          <a:bodyPr wrap="square">
            <a:spAutoFit/>
          </a:bodyPr>
          <a:lstStyle/>
          <a:p>
            <a:pPr algn="ctr"/>
            <a:r>
              <a:rPr lang="en-US" sz="1800">
                <a:solidFill>
                  <a:srgbClr val="013E53"/>
                </a:solidFill>
              </a:rPr>
              <a:t>To comment: </a:t>
            </a:r>
          </a:p>
          <a:p>
            <a:pPr algn="ctr"/>
            <a:r>
              <a:rPr lang="en-US" sz="1800">
                <a:solidFill>
                  <a:srgbClr val="013E53"/>
                </a:solidFill>
              </a:rPr>
              <a:t>Click the Q&amp;A chat button and ask your question by putting your comment directly in the chat.</a:t>
            </a:r>
          </a:p>
        </p:txBody>
      </p:sp>
      <p:pic>
        <p:nvPicPr>
          <p:cNvPr id="27" name="Picture 26">
            <a:extLst>
              <a:ext uri="{FF2B5EF4-FFF2-40B4-BE49-F238E27FC236}">
                <a16:creationId xmlns:a16="http://schemas.microsoft.com/office/drawing/2014/main" id="{6D1F22F6-2B36-C445-D224-5B5BDDB9FBB4}"/>
              </a:ext>
            </a:extLst>
          </p:cNvPr>
          <p:cNvPicPr>
            <a:picLocks noChangeAspect="1"/>
          </p:cNvPicPr>
          <p:nvPr/>
        </p:nvPicPr>
        <p:blipFill>
          <a:blip r:embed="rId4"/>
          <a:stretch>
            <a:fillRect/>
          </a:stretch>
        </p:blipFill>
        <p:spPr>
          <a:xfrm>
            <a:off x="6131249" y="3738478"/>
            <a:ext cx="4330109" cy="25691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939270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8DA71-9D50-55B4-7C26-96C323F51B6E}"/>
            </a:ext>
          </a:extLst>
        </p:cNvPr>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1B0369BA-60C2-0859-7DC8-D44AE57EBE78}"/>
              </a:ext>
            </a:extLst>
          </p:cNvPr>
          <p:cNvPicPr>
            <a:picLocks noChangeAspect="1"/>
          </p:cNvPicPr>
          <p:nvPr/>
        </p:nvPicPr>
        <p:blipFill>
          <a:blip r:embed="rId2"/>
          <a:stretch>
            <a:fillRect/>
          </a:stretch>
        </p:blipFill>
        <p:spPr>
          <a:xfrm>
            <a:off x="1433513" y="352425"/>
            <a:ext cx="9315450" cy="6153150"/>
          </a:xfrm>
          <a:prstGeom prst="rect">
            <a:avLst/>
          </a:prstGeom>
        </p:spPr>
      </p:pic>
      <p:sp>
        <p:nvSpPr>
          <p:cNvPr id="9" name="TextBox 8">
            <a:extLst>
              <a:ext uri="{FF2B5EF4-FFF2-40B4-BE49-F238E27FC236}">
                <a16:creationId xmlns:a16="http://schemas.microsoft.com/office/drawing/2014/main" id="{021546B0-A8B2-2219-6F3D-21D1350E0220}"/>
              </a:ext>
            </a:extLst>
          </p:cNvPr>
          <p:cNvSpPr txBox="1"/>
          <p:nvPr/>
        </p:nvSpPr>
        <p:spPr>
          <a:xfrm>
            <a:off x="7400794" y="1200410"/>
            <a:ext cx="215030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FF0000"/>
                </a:solidFill>
                <a:ea typeface="Calibri"/>
                <a:cs typeface="Calibri"/>
              </a:rPr>
              <a:t>This section will populate once data in the app is entered &amp; saved</a:t>
            </a:r>
            <a:endParaRPr lang="en-US" i="1">
              <a:solidFill>
                <a:srgbClr val="FF0000"/>
              </a:solidFill>
            </a:endParaRPr>
          </a:p>
        </p:txBody>
      </p:sp>
      <p:sp>
        <p:nvSpPr>
          <p:cNvPr id="11" name="TextBox 10">
            <a:extLst>
              <a:ext uri="{FF2B5EF4-FFF2-40B4-BE49-F238E27FC236}">
                <a16:creationId xmlns:a16="http://schemas.microsoft.com/office/drawing/2014/main" id="{C992390D-D1A6-5BFC-5316-270D86A3793C}"/>
              </a:ext>
            </a:extLst>
          </p:cNvPr>
          <p:cNvSpPr txBox="1"/>
          <p:nvPr/>
        </p:nvSpPr>
        <p:spPr>
          <a:xfrm>
            <a:off x="7703506" y="4478054"/>
            <a:ext cx="19728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FF0000"/>
                </a:solidFill>
                <a:ea typeface="Calibri"/>
                <a:cs typeface="Calibri"/>
              </a:rPr>
              <a:t>Enter general data as shown here</a:t>
            </a:r>
            <a:endParaRPr lang="en-US" i="1">
              <a:solidFill>
                <a:srgbClr val="000000"/>
              </a:solidFill>
              <a:ea typeface="Calibri" panose="020F0502020204030204"/>
              <a:cs typeface="Calibri" panose="020F0502020204030204"/>
            </a:endParaRPr>
          </a:p>
        </p:txBody>
      </p:sp>
    </p:spTree>
    <p:extLst>
      <p:ext uri="{BB962C8B-B14F-4D97-AF65-F5344CB8AC3E}">
        <p14:creationId xmlns:p14="http://schemas.microsoft.com/office/powerpoint/2010/main" val="3550269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11258-1629-748D-22C7-2F224832176C}"/>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19518B96-E84D-23FA-A8E9-1EA4BF18B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644" y="533763"/>
            <a:ext cx="8367252" cy="5936977"/>
          </a:xfrm>
          <a:prstGeom prst="rect">
            <a:avLst/>
          </a:prstGeom>
        </p:spPr>
      </p:pic>
      <p:sp>
        <p:nvSpPr>
          <p:cNvPr id="4" name="TextBox 3">
            <a:extLst>
              <a:ext uri="{FF2B5EF4-FFF2-40B4-BE49-F238E27FC236}">
                <a16:creationId xmlns:a16="http://schemas.microsoft.com/office/drawing/2014/main" id="{B40B6AAD-DC51-4D9A-D987-8E4619A6157E}"/>
              </a:ext>
            </a:extLst>
          </p:cNvPr>
          <p:cNvSpPr txBox="1"/>
          <p:nvPr/>
        </p:nvSpPr>
        <p:spPr>
          <a:xfrm>
            <a:off x="3247910" y="3698897"/>
            <a:ext cx="19728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FF0000"/>
                </a:solidFill>
                <a:ea typeface="Calibri"/>
                <a:cs typeface="Calibri"/>
              </a:rPr>
              <a:t>Enter general data as shown here</a:t>
            </a:r>
            <a:endParaRPr lang="en-US" i="1">
              <a:solidFill>
                <a:srgbClr val="000000"/>
              </a:solidFill>
              <a:ea typeface="Calibri" panose="020F0502020204030204"/>
              <a:cs typeface="Calibri" panose="020F0502020204030204"/>
            </a:endParaRPr>
          </a:p>
        </p:txBody>
      </p:sp>
      <p:sp>
        <p:nvSpPr>
          <p:cNvPr id="5" name="TextBox 4">
            <a:extLst>
              <a:ext uri="{FF2B5EF4-FFF2-40B4-BE49-F238E27FC236}">
                <a16:creationId xmlns:a16="http://schemas.microsoft.com/office/drawing/2014/main" id="{71DA9896-2627-9323-E5C4-DED3EB935CEB}"/>
              </a:ext>
            </a:extLst>
          </p:cNvPr>
          <p:cNvSpPr txBox="1"/>
          <p:nvPr/>
        </p:nvSpPr>
        <p:spPr>
          <a:xfrm>
            <a:off x="5283019" y="5400907"/>
            <a:ext cx="47293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FF0000"/>
                </a:solidFill>
                <a:ea typeface="Calibri"/>
                <a:cs typeface="Calibri"/>
              </a:rPr>
              <a:t>APPLICANTS MUST HAVE AN ACTIVE SAM/GOV ACCOUNT AND PROVIDE A UEI # IN ORDER TO APPLY!</a:t>
            </a:r>
            <a:endParaRPr lang="en-US" i="1">
              <a:solidFill>
                <a:srgbClr val="000000"/>
              </a:solidFill>
              <a:ea typeface="Calibri" panose="020F0502020204030204"/>
              <a:cs typeface="Calibri" panose="020F0502020204030204"/>
            </a:endParaRPr>
          </a:p>
        </p:txBody>
      </p:sp>
      <p:cxnSp>
        <p:nvCxnSpPr>
          <p:cNvPr id="7" name="Straight Arrow Connector 6">
            <a:extLst>
              <a:ext uri="{FF2B5EF4-FFF2-40B4-BE49-F238E27FC236}">
                <a16:creationId xmlns:a16="http://schemas.microsoft.com/office/drawing/2014/main" id="{4DAFD3F2-29A8-A3C5-3094-0190417DB4E7}"/>
              </a:ext>
            </a:extLst>
          </p:cNvPr>
          <p:cNvCxnSpPr>
            <a:cxnSpLocks/>
          </p:cNvCxnSpPr>
          <p:nvPr/>
        </p:nvCxnSpPr>
        <p:spPr>
          <a:xfrm flipH="1">
            <a:off x="3185652" y="5712542"/>
            <a:ext cx="2097367" cy="4031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E5D9F97-003B-2BF2-7A39-E6AF6227B1E0}"/>
              </a:ext>
            </a:extLst>
          </p:cNvPr>
          <p:cNvSpPr/>
          <p:nvPr/>
        </p:nvSpPr>
        <p:spPr>
          <a:xfrm>
            <a:off x="1936955" y="5862572"/>
            <a:ext cx="2104103" cy="6081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65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4792C-79C9-B879-E3DF-2B20178D6243}"/>
            </a:ext>
          </a:extLst>
        </p:cNvPr>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132B3639-4D46-2F13-5E1F-EC8EC381E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69" y="957250"/>
            <a:ext cx="11537399" cy="4597976"/>
          </a:xfrm>
          <a:prstGeom prst="rect">
            <a:avLst/>
          </a:prstGeom>
        </p:spPr>
      </p:pic>
      <p:sp>
        <p:nvSpPr>
          <p:cNvPr id="4" name="TextBox 3">
            <a:extLst>
              <a:ext uri="{FF2B5EF4-FFF2-40B4-BE49-F238E27FC236}">
                <a16:creationId xmlns:a16="http://schemas.microsoft.com/office/drawing/2014/main" id="{5E50ECA8-A2B5-DC52-63A9-FE1F2ED5B792}"/>
              </a:ext>
            </a:extLst>
          </p:cNvPr>
          <p:cNvSpPr txBox="1"/>
          <p:nvPr/>
        </p:nvSpPr>
        <p:spPr>
          <a:xfrm>
            <a:off x="2539987" y="2609907"/>
            <a:ext cx="19728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FF0000"/>
                </a:solidFill>
                <a:ea typeface="Calibri"/>
                <a:cs typeface="Calibri"/>
              </a:rPr>
              <a:t>Enter general data as shown here</a:t>
            </a:r>
            <a:endParaRPr lang="en-US" i="1">
              <a:solidFill>
                <a:srgbClr val="000000"/>
              </a:solidFill>
              <a:ea typeface="Calibri" panose="020F0502020204030204"/>
              <a:cs typeface="Calibri" panose="020F0502020204030204"/>
            </a:endParaRPr>
          </a:p>
        </p:txBody>
      </p:sp>
    </p:spTree>
    <p:extLst>
      <p:ext uri="{BB962C8B-B14F-4D97-AF65-F5344CB8AC3E}">
        <p14:creationId xmlns:p14="http://schemas.microsoft.com/office/powerpoint/2010/main" val="4123488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437A6-8790-B17A-5F0A-0251B6ABD74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99324042-00DE-4876-E62F-51F9CE8D3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948" y="310919"/>
            <a:ext cx="7472515" cy="6171284"/>
          </a:xfrm>
          <a:prstGeom prst="rect">
            <a:avLst/>
          </a:prstGeom>
        </p:spPr>
      </p:pic>
      <p:sp>
        <p:nvSpPr>
          <p:cNvPr id="4" name="TextBox 3">
            <a:extLst>
              <a:ext uri="{FF2B5EF4-FFF2-40B4-BE49-F238E27FC236}">
                <a16:creationId xmlns:a16="http://schemas.microsoft.com/office/drawing/2014/main" id="{C5DAA568-7917-033F-B201-342943DF0CBA}"/>
              </a:ext>
            </a:extLst>
          </p:cNvPr>
          <p:cNvSpPr txBox="1"/>
          <p:nvPr/>
        </p:nvSpPr>
        <p:spPr>
          <a:xfrm>
            <a:off x="5840362" y="1397675"/>
            <a:ext cx="329700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FF0000"/>
                </a:solidFill>
                <a:ea typeface="Calibri"/>
                <a:cs typeface="Calibri"/>
              </a:rPr>
              <a:t>Additional Contacts section should be used for individuals performing unique roles, such as Architects / Engineers,  Labor Compliance Officer or Project Managers, etc.  </a:t>
            </a:r>
            <a:endParaRPr lang="en-US" i="1">
              <a:solidFill>
                <a:srgbClr val="000000"/>
              </a:solidFill>
              <a:ea typeface="Calibri" panose="020F0502020204030204"/>
              <a:cs typeface="Calibri" panose="020F0502020204030204"/>
            </a:endParaRPr>
          </a:p>
        </p:txBody>
      </p:sp>
    </p:spTree>
    <p:extLst>
      <p:ext uri="{BB962C8B-B14F-4D97-AF65-F5344CB8AC3E}">
        <p14:creationId xmlns:p14="http://schemas.microsoft.com/office/powerpoint/2010/main" val="3391403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10DF7-78BC-A9A3-0690-5199A7BB16B3}"/>
            </a:ext>
          </a:extLst>
        </p:cNvPr>
        <p:cNvGrpSpPr/>
        <p:nvPr/>
      </p:nvGrpSpPr>
      <p:grpSpPr>
        <a:xfrm>
          <a:off x="0" y="0"/>
          <a:ext cx="0" cy="0"/>
          <a:chOff x="0" y="0"/>
          <a:chExt cx="0" cy="0"/>
        </a:xfrm>
      </p:grpSpPr>
      <p:pic>
        <p:nvPicPr>
          <p:cNvPr id="5" name="Picture 4" descr="A screenshot of a proposal&#10;&#10;AI-generated content may be incorrect.">
            <a:extLst>
              <a:ext uri="{FF2B5EF4-FFF2-40B4-BE49-F238E27FC236}">
                <a16:creationId xmlns:a16="http://schemas.microsoft.com/office/drawing/2014/main" id="{38AF8898-964E-DF8C-71C0-17B4A05AC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571" y="1966452"/>
            <a:ext cx="8508857" cy="2625213"/>
          </a:xfrm>
          <a:prstGeom prst="rect">
            <a:avLst/>
          </a:prstGeom>
        </p:spPr>
      </p:pic>
      <p:sp>
        <p:nvSpPr>
          <p:cNvPr id="4" name="TextBox 3">
            <a:extLst>
              <a:ext uri="{FF2B5EF4-FFF2-40B4-BE49-F238E27FC236}">
                <a16:creationId xmlns:a16="http://schemas.microsoft.com/office/drawing/2014/main" id="{93B1DDEE-0A2F-D933-AE5E-0810974CC128}"/>
              </a:ext>
            </a:extLst>
          </p:cNvPr>
          <p:cNvSpPr txBox="1"/>
          <p:nvPr/>
        </p:nvSpPr>
        <p:spPr>
          <a:xfrm>
            <a:off x="7053422" y="2955892"/>
            <a:ext cx="32970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FF0000"/>
                </a:solidFill>
                <a:ea typeface="Calibri"/>
                <a:cs typeface="Calibri"/>
              </a:rPr>
              <a:t>Include all political regional information</a:t>
            </a:r>
            <a:endParaRPr lang="en-US" i="1">
              <a:solidFill>
                <a:srgbClr val="000000"/>
              </a:solidFill>
              <a:ea typeface="Calibri" panose="020F0502020204030204"/>
              <a:cs typeface="Calibri" panose="020F0502020204030204"/>
            </a:endParaRPr>
          </a:p>
        </p:txBody>
      </p:sp>
    </p:spTree>
    <p:extLst>
      <p:ext uri="{BB962C8B-B14F-4D97-AF65-F5344CB8AC3E}">
        <p14:creationId xmlns:p14="http://schemas.microsoft.com/office/powerpoint/2010/main" val="2829452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7ABCB-C069-2DF7-30C2-CE8CEA39CB4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39C6EE3-97B7-DB7B-44CA-FB8665F8AB58}"/>
              </a:ext>
            </a:extLst>
          </p:cNvPr>
          <p:cNvPicPr>
            <a:picLocks noChangeAspect="1"/>
          </p:cNvPicPr>
          <p:nvPr/>
        </p:nvPicPr>
        <p:blipFill>
          <a:blip r:embed="rId2"/>
          <a:stretch>
            <a:fillRect/>
          </a:stretch>
        </p:blipFill>
        <p:spPr>
          <a:xfrm>
            <a:off x="1889353" y="772111"/>
            <a:ext cx="7968505" cy="5911524"/>
          </a:xfrm>
          <a:prstGeom prst="rect">
            <a:avLst/>
          </a:prstGeom>
        </p:spPr>
      </p:pic>
      <p:sp>
        <p:nvSpPr>
          <p:cNvPr id="4" name="TextBox 3">
            <a:extLst>
              <a:ext uri="{FF2B5EF4-FFF2-40B4-BE49-F238E27FC236}">
                <a16:creationId xmlns:a16="http://schemas.microsoft.com/office/drawing/2014/main" id="{CD038466-74E5-E181-1032-2E104302C4F9}"/>
              </a:ext>
            </a:extLst>
          </p:cNvPr>
          <p:cNvSpPr txBox="1"/>
          <p:nvPr/>
        </p:nvSpPr>
        <p:spPr>
          <a:xfrm>
            <a:off x="7658100" y="3300710"/>
            <a:ext cx="187778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FF0000"/>
                </a:solidFill>
                <a:ea typeface="Calibri"/>
                <a:cs typeface="Calibri"/>
              </a:rPr>
              <a:t>Be sure to select “Buyout / Clearance from drop-down selection</a:t>
            </a:r>
            <a:endParaRPr lang="en-US" i="1">
              <a:solidFill>
                <a:srgbClr val="000000"/>
              </a:solidFill>
              <a:ea typeface="Calibri" panose="020F0502020204030204"/>
              <a:cs typeface="Calibri" panose="020F0502020204030204"/>
            </a:endParaRPr>
          </a:p>
        </p:txBody>
      </p:sp>
      <p:cxnSp>
        <p:nvCxnSpPr>
          <p:cNvPr id="11" name="Straight Arrow Connector 10">
            <a:extLst>
              <a:ext uri="{FF2B5EF4-FFF2-40B4-BE49-F238E27FC236}">
                <a16:creationId xmlns:a16="http://schemas.microsoft.com/office/drawing/2014/main" id="{115A7B9C-C8C4-ABB9-F34F-3D31F8006561}"/>
              </a:ext>
            </a:extLst>
          </p:cNvPr>
          <p:cNvCxnSpPr>
            <a:cxnSpLocks/>
          </p:cNvCxnSpPr>
          <p:nvPr/>
        </p:nvCxnSpPr>
        <p:spPr>
          <a:xfrm flipH="1" flipV="1">
            <a:off x="5874291" y="3590925"/>
            <a:ext cx="1783809" cy="1493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close up of a screen&#10;&#10;AI-generated content may be incorrect.">
            <a:extLst>
              <a:ext uri="{FF2B5EF4-FFF2-40B4-BE49-F238E27FC236}">
                <a16:creationId xmlns:a16="http://schemas.microsoft.com/office/drawing/2014/main" id="{CFB72BC2-3C7E-60A2-2C5F-0EAF940D6188}"/>
              </a:ext>
            </a:extLst>
          </p:cNvPr>
          <p:cNvPicPr>
            <a:picLocks noChangeAspect="1"/>
          </p:cNvPicPr>
          <p:nvPr/>
        </p:nvPicPr>
        <p:blipFill>
          <a:blip r:embed="rId3"/>
          <a:srcRect b="88539"/>
          <a:stretch>
            <a:fillRect/>
          </a:stretch>
        </p:blipFill>
        <p:spPr>
          <a:xfrm>
            <a:off x="1887088" y="74661"/>
            <a:ext cx="7968688" cy="699627"/>
          </a:xfrm>
          <a:prstGeom prst="rect">
            <a:avLst/>
          </a:prstGeom>
        </p:spPr>
      </p:pic>
      <p:sp>
        <p:nvSpPr>
          <p:cNvPr id="6" name="TextBox 3">
            <a:extLst>
              <a:ext uri="{FF2B5EF4-FFF2-40B4-BE49-F238E27FC236}">
                <a16:creationId xmlns:a16="http://schemas.microsoft.com/office/drawing/2014/main" id="{49E29005-97FC-50A7-DB1B-032CC17BFBE2}"/>
              </a:ext>
            </a:extLst>
          </p:cNvPr>
          <p:cNvSpPr txBox="1"/>
          <p:nvPr/>
        </p:nvSpPr>
        <p:spPr>
          <a:xfrm>
            <a:off x="7255324" y="1409263"/>
            <a:ext cx="2033650" cy="17543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a:solidFill>
                  <a:srgbClr val="FF0000"/>
                </a:solidFill>
                <a:ea typeface="Calibri"/>
                <a:cs typeface="Calibri"/>
              </a:rPr>
              <a:t>Project location information located in HMGP application; cite applicant primary address</a:t>
            </a:r>
            <a:endParaRPr lang="en-US" i="1">
              <a:solidFill>
                <a:srgbClr val="000000"/>
              </a:solidFill>
              <a:ea typeface="Calibri" panose="020F0502020204030204"/>
              <a:cs typeface="Calibri" panose="020F0502020204030204"/>
            </a:endParaRPr>
          </a:p>
        </p:txBody>
      </p:sp>
      <p:sp>
        <p:nvSpPr>
          <p:cNvPr id="7" name="TextBox 5">
            <a:extLst>
              <a:ext uri="{FF2B5EF4-FFF2-40B4-BE49-F238E27FC236}">
                <a16:creationId xmlns:a16="http://schemas.microsoft.com/office/drawing/2014/main" id="{B71F672C-0ECF-4B16-DA68-835E3ACB8E3E}"/>
              </a:ext>
            </a:extLst>
          </p:cNvPr>
          <p:cNvSpPr txBox="1"/>
          <p:nvPr/>
        </p:nvSpPr>
        <p:spPr>
          <a:xfrm>
            <a:off x="2204828" y="5004293"/>
            <a:ext cx="2205493"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a:solidFill>
                  <a:srgbClr val="FF0000"/>
                </a:solidFill>
                <a:ea typeface="Calibri"/>
                <a:cs typeface="Calibri"/>
              </a:rPr>
              <a:t>Detailed narratives in this section</a:t>
            </a:r>
            <a:endParaRPr lang="en-US" i="1">
              <a:solidFill>
                <a:srgbClr val="000000"/>
              </a:solidFill>
              <a:ea typeface="Calibri" panose="020F0502020204030204"/>
              <a:cs typeface="Calibri" panose="020F0502020204030204"/>
            </a:endParaRPr>
          </a:p>
        </p:txBody>
      </p:sp>
    </p:spTree>
    <p:extLst>
      <p:ext uri="{BB962C8B-B14F-4D97-AF65-F5344CB8AC3E}">
        <p14:creationId xmlns:p14="http://schemas.microsoft.com/office/powerpoint/2010/main" val="2584524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F215F-3177-9E38-4054-4885AA77B29A}"/>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0697B2F1-008F-CC7F-5BEA-C850F475184D}"/>
              </a:ext>
            </a:extLst>
          </p:cNvPr>
          <p:cNvPicPr>
            <a:picLocks noChangeAspect="1"/>
          </p:cNvPicPr>
          <p:nvPr/>
        </p:nvPicPr>
        <p:blipFill>
          <a:blip r:embed="rId3"/>
          <a:stretch>
            <a:fillRect/>
          </a:stretch>
        </p:blipFill>
        <p:spPr>
          <a:xfrm>
            <a:off x="1042988" y="1452563"/>
            <a:ext cx="9677400" cy="4562475"/>
          </a:xfrm>
          <a:prstGeom prst="rect">
            <a:avLst/>
          </a:prstGeom>
        </p:spPr>
      </p:pic>
      <p:sp>
        <p:nvSpPr>
          <p:cNvPr id="4" name="TextBox 3">
            <a:extLst>
              <a:ext uri="{FF2B5EF4-FFF2-40B4-BE49-F238E27FC236}">
                <a16:creationId xmlns:a16="http://schemas.microsoft.com/office/drawing/2014/main" id="{9BC4BC4F-1BF0-7DD8-251B-189F447799D9}"/>
              </a:ext>
            </a:extLst>
          </p:cNvPr>
          <p:cNvSpPr txBox="1"/>
          <p:nvPr/>
        </p:nvSpPr>
        <p:spPr>
          <a:xfrm>
            <a:off x="8340948" y="1851878"/>
            <a:ext cx="212403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FF0000"/>
                </a:solidFill>
                <a:ea typeface="Calibri"/>
                <a:cs typeface="Calibri"/>
              </a:rPr>
              <a:t>Again, be sure to select ‘Buyout / Clearance from the drop-down selection</a:t>
            </a:r>
            <a:endParaRPr lang="en-US" sz="1400" i="1">
              <a:solidFill>
                <a:srgbClr val="000000"/>
              </a:solidFill>
              <a:ea typeface="Calibri" panose="020F0502020204030204"/>
              <a:cs typeface="Calibri" panose="020F0502020204030204"/>
            </a:endParaRPr>
          </a:p>
        </p:txBody>
      </p:sp>
      <p:cxnSp>
        <p:nvCxnSpPr>
          <p:cNvPr id="6" name="Straight Arrow Connector 5">
            <a:extLst>
              <a:ext uri="{FF2B5EF4-FFF2-40B4-BE49-F238E27FC236}">
                <a16:creationId xmlns:a16="http://schemas.microsoft.com/office/drawing/2014/main" id="{EB06760A-1F54-AA0F-4683-BD8FE85BDD42}"/>
              </a:ext>
            </a:extLst>
          </p:cNvPr>
          <p:cNvCxnSpPr>
            <a:cxnSpLocks/>
          </p:cNvCxnSpPr>
          <p:nvPr/>
        </p:nvCxnSpPr>
        <p:spPr>
          <a:xfrm flipH="1" flipV="1">
            <a:off x="6096000" y="943897"/>
            <a:ext cx="2635044" cy="1179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54DA335-DF2D-D305-5926-BED4D07DABCE}"/>
              </a:ext>
            </a:extLst>
          </p:cNvPr>
          <p:cNvSpPr txBox="1"/>
          <p:nvPr/>
        </p:nvSpPr>
        <p:spPr>
          <a:xfrm>
            <a:off x="7134350" y="3633125"/>
            <a:ext cx="332282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FF0000"/>
                </a:solidFill>
                <a:ea typeface="Calibri"/>
                <a:cs typeface="Calibri"/>
              </a:rPr>
              <a:t>Provide details for the Certified Grant Administrator the Applicant will be using. </a:t>
            </a:r>
          </a:p>
          <a:p>
            <a:r>
              <a:rPr lang="en-US" sz="1400" i="1">
                <a:solidFill>
                  <a:srgbClr val="FF0000"/>
                </a:solidFill>
                <a:ea typeface="Calibri"/>
                <a:cs typeface="Calibri"/>
              </a:rPr>
              <a:t>(See IEDA’s CGA Policy)</a:t>
            </a:r>
            <a:endParaRPr lang="en-US" sz="1400" i="1">
              <a:solidFill>
                <a:srgbClr val="000000"/>
              </a:solidFill>
              <a:ea typeface="Calibri" panose="020F0502020204030204"/>
              <a:cs typeface="Calibri" panose="020F0502020204030204"/>
            </a:endParaRPr>
          </a:p>
        </p:txBody>
      </p:sp>
      <p:pic>
        <p:nvPicPr>
          <p:cNvPr id="2" name="Picture 1" descr="A screenshot of a computer&#10;&#10;AI-generated content may be incorrect.">
            <a:extLst>
              <a:ext uri="{FF2B5EF4-FFF2-40B4-BE49-F238E27FC236}">
                <a16:creationId xmlns:a16="http://schemas.microsoft.com/office/drawing/2014/main" id="{5C19DA78-4022-7C33-5801-D69934AB6DD0}"/>
              </a:ext>
            </a:extLst>
          </p:cNvPr>
          <p:cNvPicPr>
            <a:picLocks noChangeAspect="1"/>
          </p:cNvPicPr>
          <p:nvPr/>
        </p:nvPicPr>
        <p:blipFill>
          <a:blip r:embed="rId4"/>
          <a:stretch>
            <a:fillRect/>
          </a:stretch>
        </p:blipFill>
        <p:spPr>
          <a:xfrm>
            <a:off x="1038268" y="626463"/>
            <a:ext cx="9677400" cy="828675"/>
          </a:xfrm>
          <a:prstGeom prst="rect">
            <a:avLst/>
          </a:prstGeom>
        </p:spPr>
      </p:pic>
      <p:cxnSp>
        <p:nvCxnSpPr>
          <p:cNvPr id="12" name="Straight Arrow Connector 11">
            <a:extLst>
              <a:ext uri="{FF2B5EF4-FFF2-40B4-BE49-F238E27FC236}">
                <a16:creationId xmlns:a16="http://schemas.microsoft.com/office/drawing/2014/main" id="{9BB259C0-40D2-B122-341F-2F9174EF2D6B}"/>
              </a:ext>
            </a:extLst>
          </p:cNvPr>
          <p:cNvCxnSpPr>
            <a:cxnSpLocks/>
          </p:cNvCxnSpPr>
          <p:nvPr/>
        </p:nvCxnSpPr>
        <p:spPr>
          <a:xfrm flipH="1">
            <a:off x="7122066" y="2178152"/>
            <a:ext cx="1212309" cy="983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7AD5F86-BC9D-BE50-04A1-7C8F8C668B06}"/>
              </a:ext>
            </a:extLst>
          </p:cNvPr>
          <p:cNvSpPr txBox="1"/>
          <p:nvPr/>
        </p:nvSpPr>
        <p:spPr>
          <a:xfrm>
            <a:off x="1705100" y="5128550"/>
            <a:ext cx="33228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FF0000"/>
                </a:solidFill>
                <a:ea typeface="Calibri"/>
                <a:cs typeface="Calibri"/>
              </a:rPr>
              <a:t>Specify the beneficiary income group </a:t>
            </a:r>
            <a:endParaRPr lang="en-US"/>
          </a:p>
        </p:txBody>
      </p:sp>
    </p:spTree>
    <p:extLst>
      <p:ext uri="{BB962C8B-B14F-4D97-AF65-F5344CB8AC3E}">
        <p14:creationId xmlns:p14="http://schemas.microsoft.com/office/powerpoint/2010/main" val="2325972929"/>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C0065-A602-F91E-82FA-CB8655BA15C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CB62B27-B5D7-3405-5B48-479F3E7B2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450" y="481012"/>
            <a:ext cx="9687099" cy="5895975"/>
          </a:xfrm>
          <a:prstGeom prst="rect">
            <a:avLst/>
          </a:prstGeom>
        </p:spPr>
      </p:pic>
      <p:sp>
        <p:nvSpPr>
          <p:cNvPr id="4" name="TextBox 3">
            <a:extLst>
              <a:ext uri="{FF2B5EF4-FFF2-40B4-BE49-F238E27FC236}">
                <a16:creationId xmlns:a16="http://schemas.microsoft.com/office/drawing/2014/main" id="{728D2C10-37A8-3753-CCF0-CC1D345C3698}"/>
              </a:ext>
            </a:extLst>
          </p:cNvPr>
          <p:cNvSpPr txBox="1"/>
          <p:nvPr/>
        </p:nvSpPr>
        <p:spPr>
          <a:xfrm>
            <a:off x="8072283" y="2938253"/>
            <a:ext cx="257769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FF0000"/>
                </a:solidFill>
                <a:ea typeface="Calibri"/>
                <a:cs typeface="Calibri"/>
              </a:rPr>
              <a:t>Provide “Targeted” or “Actual” milestone dates for each criteria listed</a:t>
            </a:r>
            <a:endParaRPr lang="en-US" sz="1400" i="1">
              <a:solidFill>
                <a:srgbClr val="000000"/>
              </a:solidFill>
              <a:ea typeface="Calibri" panose="020F0502020204030204"/>
              <a:cs typeface="Calibri" panose="020F0502020204030204"/>
            </a:endParaRPr>
          </a:p>
        </p:txBody>
      </p:sp>
    </p:spTree>
    <p:extLst>
      <p:ext uri="{BB962C8B-B14F-4D97-AF65-F5344CB8AC3E}">
        <p14:creationId xmlns:p14="http://schemas.microsoft.com/office/powerpoint/2010/main" val="879836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E1118-5B83-6D66-06D2-4147C16278B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97002CF2-AABE-F9B5-032C-9CC1F6C53191}"/>
              </a:ext>
            </a:extLst>
          </p:cNvPr>
          <p:cNvPicPr>
            <a:picLocks noChangeAspect="1"/>
          </p:cNvPicPr>
          <p:nvPr/>
        </p:nvPicPr>
        <p:blipFill>
          <a:blip r:embed="rId3"/>
          <a:stretch>
            <a:fillRect/>
          </a:stretch>
        </p:blipFill>
        <p:spPr>
          <a:xfrm>
            <a:off x="1949819" y="2090477"/>
            <a:ext cx="7519922" cy="4368060"/>
          </a:xfrm>
          <a:prstGeom prst="rect">
            <a:avLst/>
          </a:prstGeom>
        </p:spPr>
      </p:pic>
      <p:sp>
        <p:nvSpPr>
          <p:cNvPr id="6" name="TextBox 5">
            <a:extLst>
              <a:ext uri="{FF2B5EF4-FFF2-40B4-BE49-F238E27FC236}">
                <a16:creationId xmlns:a16="http://schemas.microsoft.com/office/drawing/2014/main" id="{B81E13C1-E588-73C6-D2E6-7CFA5A0DE93D}"/>
              </a:ext>
            </a:extLst>
          </p:cNvPr>
          <p:cNvSpPr txBox="1"/>
          <p:nvPr/>
        </p:nvSpPr>
        <p:spPr>
          <a:xfrm>
            <a:off x="941406" y="688259"/>
            <a:ext cx="10393311" cy="120032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Ø"/>
            </a:pPr>
            <a:r>
              <a:rPr lang="en-US" sz="2400">
                <a:solidFill>
                  <a:schemeClr val="bg1"/>
                </a:solidFill>
              </a:rPr>
              <a:t>New for 2026 Applications under CDBG or CDBG-DR, the Applicant must provide targeted milestones that will be reflected in all awarded grant agreements and also will require similar status updates in Claim submissions. </a:t>
            </a:r>
          </a:p>
        </p:txBody>
      </p:sp>
      <p:sp>
        <p:nvSpPr>
          <p:cNvPr id="2" name="TextBox 1">
            <a:extLst>
              <a:ext uri="{FF2B5EF4-FFF2-40B4-BE49-F238E27FC236}">
                <a16:creationId xmlns:a16="http://schemas.microsoft.com/office/drawing/2014/main" id="{CD4C80D4-CF0D-4360-3046-1B495B16B909}"/>
              </a:ext>
            </a:extLst>
          </p:cNvPr>
          <p:cNvSpPr txBox="1"/>
          <p:nvPr/>
        </p:nvSpPr>
        <p:spPr>
          <a:xfrm>
            <a:off x="2082686" y="4957372"/>
            <a:ext cx="19290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ea typeface="Calibri"/>
                <a:cs typeface="Calibri"/>
              </a:rPr>
              <a:t>Date of acquisition</a:t>
            </a:r>
            <a:endParaRPr lang="en-US">
              <a:solidFill>
                <a:srgbClr val="FF0000"/>
              </a:solidFill>
            </a:endParaRPr>
          </a:p>
        </p:txBody>
      </p:sp>
    </p:spTree>
    <p:extLst>
      <p:ext uri="{BB962C8B-B14F-4D97-AF65-F5344CB8AC3E}">
        <p14:creationId xmlns:p14="http://schemas.microsoft.com/office/powerpoint/2010/main" val="995239573"/>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0EF07-68B7-D98E-300F-F1724E1ABCF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C17D6EC-2BC7-EFEB-4182-30B1BCF2F510}"/>
              </a:ext>
            </a:extLst>
          </p:cNvPr>
          <p:cNvSpPr txBox="1"/>
          <p:nvPr/>
        </p:nvSpPr>
        <p:spPr>
          <a:xfrm>
            <a:off x="757084" y="1077361"/>
            <a:ext cx="8462216" cy="830997"/>
          </a:xfrm>
          <a:prstGeom prst="rect">
            <a:avLst/>
          </a:prstGeom>
          <a:noFill/>
        </p:spPr>
        <p:txBody>
          <a:bodyPr wrap="square" rtlCol="0">
            <a:spAutoFit/>
          </a:bodyPr>
          <a:lstStyle/>
          <a:p>
            <a:pPr marL="285750" indent="-285750">
              <a:buFont typeface="Wingdings" panose="05000000000000000000" pitchFamily="2" charset="2"/>
              <a:buChar char="Ø"/>
            </a:pPr>
            <a:r>
              <a:rPr lang="en-US" sz="2400">
                <a:solidFill>
                  <a:schemeClr val="bg1"/>
                </a:solidFill>
              </a:rPr>
              <a:t>For the Budget section, we will show a few slides for entering in budgetary line items….</a:t>
            </a:r>
          </a:p>
        </p:txBody>
      </p:sp>
      <p:pic>
        <p:nvPicPr>
          <p:cNvPr id="4" name="Picture 3" descr="A screenshot of a computer&#10;&#10;AI-generated content may be incorrect.">
            <a:extLst>
              <a:ext uri="{FF2B5EF4-FFF2-40B4-BE49-F238E27FC236}">
                <a16:creationId xmlns:a16="http://schemas.microsoft.com/office/drawing/2014/main" id="{D731B919-FE1D-A978-8DC3-3FF620E5D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258" y="2414096"/>
            <a:ext cx="11610787" cy="2836330"/>
          </a:xfrm>
          <a:prstGeom prst="rect">
            <a:avLst/>
          </a:prstGeom>
        </p:spPr>
      </p:pic>
    </p:spTree>
    <p:extLst>
      <p:ext uri="{BB962C8B-B14F-4D97-AF65-F5344CB8AC3E}">
        <p14:creationId xmlns:p14="http://schemas.microsoft.com/office/powerpoint/2010/main" val="408519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617A"/>
        </a:solidFill>
        <a:effectLst/>
      </p:bgPr>
    </p:bg>
    <p:spTree>
      <p:nvGrpSpPr>
        <p:cNvPr id="1" name="">
          <a:extLst>
            <a:ext uri="{FF2B5EF4-FFF2-40B4-BE49-F238E27FC236}">
              <a16:creationId xmlns:a16="http://schemas.microsoft.com/office/drawing/2014/main" id="{B04C15D2-9F3F-FCA5-D4C2-D17E32D0B5D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CA97F4-9CB8-5267-7F87-456C4DF52779}"/>
              </a:ext>
            </a:extLst>
          </p:cNvPr>
          <p:cNvSpPr>
            <a:spLocks noGrp="1"/>
          </p:cNvSpPr>
          <p:nvPr>
            <p:ph type="sldNum" sz="quarter" idx="12"/>
          </p:nvPr>
        </p:nvSpPr>
        <p:spPr/>
        <p:txBody>
          <a:bodyPr/>
          <a:lstStyle/>
          <a:p>
            <a:pPr>
              <a:defRPr/>
            </a:pPr>
            <a:fld id="{FC9A0CD9-F543-4C54-9B74-615767983170}" type="slidenum">
              <a:rPr lang="en-US" smtClean="0"/>
              <a:pPr>
                <a:defRPr/>
              </a:pPr>
              <a:t>3</a:t>
            </a:fld>
            <a:endParaRPr lang="en-US"/>
          </a:p>
        </p:txBody>
      </p:sp>
      <p:sp>
        <p:nvSpPr>
          <p:cNvPr id="12" name="TextBox 11">
            <a:extLst>
              <a:ext uri="{FF2B5EF4-FFF2-40B4-BE49-F238E27FC236}">
                <a16:creationId xmlns:a16="http://schemas.microsoft.com/office/drawing/2014/main" id="{929833D2-8A20-A393-09BF-8DB9E5AD2D31}"/>
              </a:ext>
            </a:extLst>
          </p:cNvPr>
          <p:cNvSpPr txBox="1"/>
          <p:nvPr/>
        </p:nvSpPr>
        <p:spPr>
          <a:xfrm>
            <a:off x="687141" y="769304"/>
            <a:ext cx="5922918"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solidFill>
                  <a:schemeClr val="bg1"/>
                </a:solidFill>
                <a:ea typeface="Calibri" panose="020F0502020204030204"/>
                <a:cs typeface="Calibri" panose="020F0502020204030204"/>
              </a:rPr>
              <a:t>For the Buyout &amp; Demo portion of the Nonfederal Match Program, IEDA has acquired the assistance of ICF, Inc. to provide program management assistance.</a:t>
            </a:r>
          </a:p>
          <a:p>
            <a:pPr marL="285750" indent="-285750">
              <a:buFont typeface="Arial"/>
              <a:buChar char="•"/>
            </a:pPr>
            <a:endParaRPr lang="en-US" sz="2000">
              <a:solidFill>
                <a:schemeClr val="bg1"/>
              </a:solidFill>
              <a:ea typeface="Calibri" panose="020F0502020204030204"/>
              <a:cs typeface="Calibri" panose="020F0502020204030204"/>
            </a:endParaRPr>
          </a:p>
          <a:p>
            <a:pPr marL="285750" indent="-285750">
              <a:buFont typeface="Arial"/>
              <a:buChar char="•"/>
            </a:pPr>
            <a:r>
              <a:rPr lang="en-US" sz="2000" dirty="0">
                <a:solidFill>
                  <a:schemeClr val="bg1"/>
                </a:solidFill>
                <a:ea typeface="Calibri" panose="020F0502020204030204"/>
                <a:cs typeface="Calibri" panose="020F0502020204030204"/>
              </a:rPr>
              <a:t>Due to the nature of the project volume associated with this program, ICF will assist IEDA with the Recipient and Certified Grant Administrator engagements to resolve "first tier" review of Application Review, Status Reports and Claims.</a:t>
            </a:r>
          </a:p>
          <a:p>
            <a:pPr marL="285750" indent="-285750">
              <a:buFont typeface="Arial"/>
              <a:buChar char="•"/>
            </a:pPr>
            <a:endParaRPr lang="en-US" sz="2000">
              <a:solidFill>
                <a:schemeClr val="bg1"/>
              </a:solidFill>
              <a:ea typeface="Calibri" panose="020F0502020204030204"/>
              <a:cs typeface="Calibri" panose="020F0502020204030204"/>
            </a:endParaRPr>
          </a:p>
          <a:p>
            <a:pPr marL="285750" indent="-285750">
              <a:buFont typeface="Arial"/>
              <a:buChar char="•"/>
            </a:pPr>
            <a:r>
              <a:rPr lang="en-US" sz="2000" dirty="0">
                <a:solidFill>
                  <a:schemeClr val="bg1"/>
                </a:solidFill>
                <a:ea typeface="Calibri" panose="020F0502020204030204"/>
                <a:cs typeface="Calibri" panose="020F0502020204030204"/>
              </a:rPr>
              <a:t>This will help expedite Applications, Technical Assistance, and general project management for this program specifically.</a:t>
            </a:r>
          </a:p>
          <a:p>
            <a:pPr marL="285750" indent="-285750">
              <a:buFont typeface="Arial"/>
              <a:buChar char="•"/>
            </a:pPr>
            <a:endParaRPr lang="en-US" sz="2000">
              <a:solidFill>
                <a:schemeClr val="bg1"/>
              </a:solidFill>
              <a:ea typeface="Calibri" panose="020F0502020204030204"/>
              <a:cs typeface="Calibri" panose="020F0502020204030204"/>
            </a:endParaRPr>
          </a:p>
          <a:p>
            <a:pPr marL="285750" indent="-285750">
              <a:buFont typeface="Arial"/>
              <a:buChar char="•"/>
            </a:pPr>
            <a:r>
              <a:rPr lang="en-US" sz="2000" dirty="0">
                <a:solidFill>
                  <a:schemeClr val="bg1"/>
                </a:solidFill>
                <a:ea typeface="Calibri" panose="020F0502020204030204"/>
                <a:cs typeface="Calibri" panose="020F0502020204030204"/>
              </a:rPr>
              <a:t>IEDA will retain "second tier +" reviews and still be available to ALL project stakeholders throughout the entire course of the program!</a:t>
            </a:r>
          </a:p>
        </p:txBody>
      </p:sp>
      <p:sp>
        <p:nvSpPr>
          <p:cNvPr id="7" name="TextBox 6">
            <a:extLst>
              <a:ext uri="{FF2B5EF4-FFF2-40B4-BE49-F238E27FC236}">
                <a16:creationId xmlns:a16="http://schemas.microsoft.com/office/drawing/2014/main" id="{61163E74-D10C-D94C-CB22-FB807AA50556}"/>
              </a:ext>
            </a:extLst>
          </p:cNvPr>
          <p:cNvSpPr txBox="1"/>
          <p:nvPr/>
        </p:nvSpPr>
        <p:spPr>
          <a:xfrm>
            <a:off x="8058571" y="2329837"/>
            <a:ext cx="226111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ea typeface="Calibri"/>
                <a:cs typeface="Calibri"/>
              </a:rPr>
              <a:t>Alexsis Fleener</a:t>
            </a:r>
          </a:p>
          <a:p>
            <a:pPr algn="ctr"/>
            <a:r>
              <a:rPr lang="en-US" sz="1600">
                <a:solidFill>
                  <a:schemeClr val="bg1"/>
                </a:solidFill>
                <a:ea typeface="Calibri"/>
                <a:cs typeface="Calibri"/>
              </a:rPr>
              <a:t>Grant Manager Lead</a:t>
            </a:r>
          </a:p>
          <a:p>
            <a:pPr algn="ctr"/>
            <a:r>
              <a:rPr lang="en-US" sz="1600">
                <a:solidFill>
                  <a:schemeClr val="bg1"/>
                </a:solidFill>
                <a:ea typeface="+mn-lt"/>
                <a:cs typeface="+mn-lt"/>
              </a:rPr>
              <a:t>Alexsis.Fleener@icf.com</a:t>
            </a:r>
            <a:endParaRPr lang="en-US" sz="1600">
              <a:solidFill>
                <a:schemeClr val="bg1"/>
              </a:solidFill>
            </a:endParaRPr>
          </a:p>
        </p:txBody>
      </p:sp>
      <p:sp>
        <p:nvSpPr>
          <p:cNvPr id="8" name="TextBox 7">
            <a:extLst>
              <a:ext uri="{FF2B5EF4-FFF2-40B4-BE49-F238E27FC236}">
                <a16:creationId xmlns:a16="http://schemas.microsoft.com/office/drawing/2014/main" id="{7C02E3B5-7A0C-4EAC-9268-A416F7E94420}"/>
              </a:ext>
            </a:extLst>
          </p:cNvPr>
          <p:cNvSpPr txBox="1"/>
          <p:nvPr/>
        </p:nvSpPr>
        <p:spPr>
          <a:xfrm>
            <a:off x="7829971" y="5316877"/>
            <a:ext cx="271831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ea typeface="Calibri"/>
                <a:cs typeface="Calibri"/>
              </a:rPr>
              <a:t>Christopher Taormina</a:t>
            </a:r>
          </a:p>
          <a:p>
            <a:pPr algn="ctr"/>
            <a:r>
              <a:rPr lang="en-US" sz="1600">
                <a:solidFill>
                  <a:schemeClr val="bg1"/>
                </a:solidFill>
                <a:ea typeface="Calibri"/>
                <a:cs typeface="Calibri"/>
              </a:rPr>
              <a:t>Grant Manager</a:t>
            </a:r>
          </a:p>
          <a:p>
            <a:pPr algn="ctr"/>
            <a:r>
              <a:rPr lang="en-US" sz="1600">
                <a:solidFill>
                  <a:schemeClr val="bg1"/>
                </a:solidFill>
                <a:ea typeface="Calibri"/>
                <a:cs typeface="Calibri"/>
              </a:rPr>
              <a:t>Christopher.Taormina@icf.com</a:t>
            </a:r>
          </a:p>
        </p:txBody>
      </p:sp>
      <p:sp>
        <p:nvSpPr>
          <p:cNvPr id="11" name="Rectangle 10">
            <a:extLst>
              <a:ext uri="{FF2B5EF4-FFF2-40B4-BE49-F238E27FC236}">
                <a16:creationId xmlns:a16="http://schemas.microsoft.com/office/drawing/2014/main" id="{8DB9724C-AD9E-A55F-4F6C-E9F45D716486}"/>
              </a:ext>
            </a:extLst>
          </p:cNvPr>
          <p:cNvSpPr/>
          <p:nvPr/>
        </p:nvSpPr>
        <p:spPr>
          <a:xfrm>
            <a:off x="8095159" y="635689"/>
            <a:ext cx="2252517" cy="1636030"/>
          </a:xfrm>
          <a:prstGeom prst="rect">
            <a:avLst/>
          </a:prstGeom>
          <a:blipFill>
            <a:blip r:embed="rId3">
              <a:extLst>
                <a:ext uri="{BEBA8EAE-BF5A-486C-A8C5-ECC9F3942E4B}">
                  <a14:imgProps xmlns:a14="http://schemas.microsoft.com/office/drawing/2010/main">
                    <a14:imgLayer r:embed="rId4">
                      <a14:imgEffect>
                        <a14:sharpenSoften amount="-9000"/>
                      </a14:imgEffect>
                    </a14:imgLayer>
                  </a14:imgProps>
                </a:ext>
              </a:extLst>
            </a:blip>
            <a:stretch>
              <a:fillRect/>
            </a:stretch>
          </a:blip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BA671C-BB02-168F-93DC-6A80310D1AA4}"/>
              </a:ext>
            </a:extLst>
          </p:cNvPr>
          <p:cNvSpPr/>
          <p:nvPr/>
        </p:nvSpPr>
        <p:spPr>
          <a:xfrm>
            <a:off x="8095158" y="3319221"/>
            <a:ext cx="2252517" cy="1894334"/>
          </a:xfrm>
          <a:prstGeom prst="rect">
            <a:avLst/>
          </a:prstGeom>
          <a:blipFill>
            <a:blip r:embed="rId5">
              <a:extLst>
                <a:ext uri="{BEBA8EAE-BF5A-486C-A8C5-ECC9F3942E4B}">
                  <a14:imgProps xmlns:a14="http://schemas.microsoft.com/office/drawing/2010/main">
                    <a14:imgLayer r:embed="rId6">
                      <a14:imgEffect>
                        <a14:saturation sat="0"/>
                      </a14:imgEffect>
                    </a14:imgLayer>
                  </a14:imgProps>
                </a:ext>
              </a:extLst>
            </a:blip>
            <a:stretch>
              <a:fillRect/>
            </a:stretch>
          </a:blip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381489"/>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22514-2E97-4906-F4D5-C331E45E6C2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E584CF8B-A90D-F2DE-D189-B247E9A07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863" y="391994"/>
            <a:ext cx="10840273" cy="6074011"/>
          </a:xfrm>
          <a:prstGeom prst="rect">
            <a:avLst/>
          </a:prstGeom>
        </p:spPr>
      </p:pic>
      <p:sp>
        <p:nvSpPr>
          <p:cNvPr id="5" name="TextBox 4">
            <a:extLst>
              <a:ext uri="{FF2B5EF4-FFF2-40B4-BE49-F238E27FC236}">
                <a16:creationId xmlns:a16="http://schemas.microsoft.com/office/drawing/2014/main" id="{2453E382-B5BF-DD0E-C195-B5098C0AC74B}"/>
              </a:ext>
            </a:extLst>
          </p:cNvPr>
          <p:cNvSpPr txBox="1"/>
          <p:nvPr/>
        </p:nvSpPr>
        <p:spPr>
          <a:xfrm>
            <a:off x="8583073" y="3512455"/>
            <a:ext cx="2939236"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FF0000"/>
                </a:solidFill>
                <a:ea typeface="Calibri"/>
                <a:cs typeface="Calibri"/>
              </a:rPr>
              <a:t>There are MANY options to select from; look for those specific to buyout and demo: </a:t>
            </a:r>
            <a:endParaRPr lang="en-US"/>
          </a:p>
          <a:p>
            <a:r>
              <a:rPr lang="en-US" sz="1400" i="1">
                <a:solidFill>
                  <a:srgbClr val="FF0000"/>
                </a:solidFill>
                <a:ea typeface="Calibri"/>
                <a:cs typeface="Calibri"/>
              </a:rPr>
              <a:t>1- Acquisition (LMI)</a:t>
            </a:r>
            <a:endParaRPr lang="en-US">
              <a:solidFill>
                <a:srgbClr val="000000"/>
              </a:solidFill>
              <a:ea typeface="Calibri"/>
              <a:cs typeface="Calibri"/>
            </a:endParaRPr>
          </a:p>
          <a:p>
            <a:r>
              <a:rPr lang="en-US" sz="1400" i="1">
                <a:solidFill>
                  <a:srgbClr val="FF0000"/>
                </a:solidFill>
                <a:ea typeface="Calibri"/>
                <a:cs typeface="Calibri"/>
              </a:rPr>
              <a:t>75-Clearance/Demolition (LMI)</a:t>
            </a:r>
            <a:br>
              <a:rPr lang="en-US" sz="1400" i="1">
                <a:solidFill>
                  <a:srgbClr val="FF0000"/>
                </a:solidFill>
                <a:ea typeface="Calibri"/>
                <a:cs typeface="Calibri"/>
              </a:rPr>
            </a:br>
            <a:r>
              <a:rPr lang="en-US" sz="1400" i="1">
                <a:solidFill>
                  <a:srgbClr val="FF0000"/>
                </a:solidFill>
                <a:ea typeface="Calibri"/>
                <a:cs typeface="Calibri"/>
              </a:rPr>
              <a:t>540PD-Buyout FEMA Match Project Delivery (LMI)</a:t>
            </a:r>
            <a:br>
              <a:rPr lang="en-US" sz="1400" i="1">
                <a:solidFill>
                  <a:srgbClr val="FF0000"/>
                </a:solidFill>
                <a:ea typeface="Calibri"/>
                <a:cs typeface="Calibri"/>
              </a:rPr>
            </a:br>
            <a:r>
              <a:rPr lang="en-US" sz="1400" i="1">
                <a:solidFill>
                  <a:srgbClr val="FF0000"/>
                </a:solidFill>
                <a:ea typeface="Calibri"/>
                <a:cs typeface="Calibri"/>
              </a:rPr>
              <a:t>1- Acquisition (UN)</a:t>
            </a:r>
            <a:br>
              <a:rPr lang="en-US" sz="1400" i="1">
                <a:solidFill>
                  <a:srgbClr val="FF0000"/>
                </a:solidFill>
                <a:ea typeface="Calibri"/>
                <a:cs typeface="Calibri"/>
              </a:rPr>
            </a:br>
            <a:r>
              <a:rPr lang="en-US" sz="1400" i="1">
                <a:solidFill>
                  <a:srgbClr val="FF0000"/>
                </a:solidFill>
                <a:ea typeface="Calibri"/>
                <a:cs typeface="Calibri"/>
              </a:rPr>
              <a:t>75-Clearance/Demolition (UN)</a:t>
            </a:r>
            <a:br>
              <a:rPr lang="en-US" sz="1400" i="1">
                <a:solidFill>
                  <a:srgbClr val="FF0000"/>
                </a:solidFill>
                <a:ea typeface="Calibri"/>
                <a:cs typeface="Calibri"/>
              </a:rPr>
            </a:br>
            <a:r>
              <a:rPr lang="en-US" sz="1400" i="1">
                <a:solidFill>
                  <a:srgbClr val="FF0000"/>
                </a:solidFill>
                <a:ea typeface="Calibri"/>
                <a:cs typeface="Calibri"/>
              </a:rPr>
              <a:t>545PD-Buyout FEMA Match Project Delivery (UN) </a:t>
            </a:r>
            <a:endParaRPr lang="en-US">
              <a:ea typeface="Calibri"/>
              <a:cs typeface="Calibri"/>
            </a:endParaRPr>
          </a:p>
        </p:txBody>
      </p:sp>
      <p:cxnSp>
        <p:nvCxnSpPr>
          <p:cNvPr id="7" name="Straight Arrow Connector 6">
            <a:extLst>
              <a:ext uri="{FF2B5EF4-FFF2-40B4-BE49-F238E27FC236}">
                <a16:creationId xmlns:a16="http://schemas.microsoft.com/office/drawing/2014/main" id="{52B969A7-1523-4094-6A2C-D591A868C11A}"/>
              </a:ext>
            </a:extLst>
          </p:cNvPr>
          <p:cNvCxnSpPr>
            <a:cxnSpLocks/>
          </p:cNvCxnSpPr>
          <p:nvPr/>
        </p:nvCxnSpPr>
        <p:spPr>
          <a:xfrm flipH="1" flipV="1">
            <a:off x="7835866" y="3750563"/>
            <a:ext cx="664829" cy="12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133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69002-E0C8-0D95-8E0E-A4E988891DCD}"/>
            </a:ext>
          </a:extLst>
        </p:cNvPr>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332E45DE-B07E-637E-17A6-7537162B7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306" y="504728"/>
            <a:ext cx="10417387" cy="5848543"/>
          </a:xfrm>
          <a:prstGeom prst="rect">
            <a:avLst/>
          </a:prstGeom>
        </p:spPr>
      </p:pic>
      <p:sp>
        <p:nvSpPr>
          <p:cNvPr id="5" name="TextBox 4">
            <a:extLst>
              <a:ext uri="{FF2B5EF4-FFF2-40B4-BE49-F238E27FC236}">
                <a16:creationId xmlns:a16="http://schemas.microsoft.com/office/drawing/2014/main" id="{026C2566-1E57-D823-932C-DB88443E4662}"/>
              </a:ext>
            </a:extLst>
          </p:cNvPr>
          <p:cNvSpPr txBox="1"/>
          <p:nvPr/>
        </p:nvSpPr>
        <p:spPr>
          <a:xfrm>
            <a:off x="9035845" y="3821891"/>
            <a:ext cx="19458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FF0000"/>
                </a:solidFill>
                <a:ea typeface="Calibri"/>
                <a:cs typeface="Calibri"/>
              </a:rPr>
              <a:t>Use specific, realistic Performance Targets</a:t>
            </a:r>
            <a:endParaRPr lang="en-US" sz="1400" i="1">
              <a:solidFill>
                <a:srgbClr val="000000"/>
              </a:solidFill>
              <a:ea typeface="Calibri" panose="020F0502020204030204"/>
              <a:cs typeface="Calibri" panose="020F0502020204030204"/>
            </a:endParaRPr>
          </a:p>
        </p:txBody>
      </p:sp>
      <p:cxnSp>
        <p:nvCxnSpPr>
          <p:cNvPr id="7" name="Straight Arrow Connector 6">
            <a:extLst>
              <a:ext uri="{FF2B5EF4-FFF2-40B4-BE49-F238E27FC236}">
                <a16:creationId xmlns:a16="http://schemas.microsoft.com/office/drawing/2014/main" id="{F7BCA2FF-2AD5-3055-F157-E529B980B58E}"/>
              </a:ext>
            </a:extLst>
          </p:cNvPr>
          <p:cNvCxnSpPr>
            <a:cxnSpLocks/>
          </p:cNvCxnSpPr>
          <p:nvPr/>
        </p:nvCxnSpPr>
        <p:spPr>
          <a:xfrm flipH="1">
            <a:off x="8288594" y="4083501"/>
            <a:ext cx="747251" cy="952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329CFE2-FB68-F6F4-2141-314D903BDDDA}"/>
              </a:ext>
            </a:extLst>
          </p:cNvPr>
          <p:cNvSpPr txBox="1"/>
          <p:nvPr/>
        </p:nvSpPr>
        <p:spPr>
          <a:xfrm>
            <a:off x="7015315" y="4979859"/>
            <a:ext cx="352486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FF0000"/>
                </a:solidFill>
                <a:ea typeface="Calibri"/>
                <a:cs typeface="Calibri"/>
              </a:rPr>
              <a:t>Clearly cite the 25% share for the proposed CDBG-DR funds vs the “Other Match” 75% from FEMA HMGP Program</a:t>
            </a:r>
            <a:endParaRPr lang="en-US" sz="1400" i="1">
              <a:solidFill>
                <a:srgbClr val="000000"/>
              </a:solidFill>
              <a:ea typeface="Calibri" panose="020F0502020204030204"/>
              <a:cs typeface="Calibri" panose="020F0502020204030204"/>
            </a:endParaRPr>
          </a:p>
        </p:txBody>
      </p:sp>
      <p:cxnSp>
        <p:nvCxnSpPr>
          <p:cNvPr id="12" name="Straight Arrow Connector 11">
            <a:extLst>
              <a:ext uri="{FF2B5EF4-FFF2-40B4-BE49-F238E27FC236}">
                <a16:creationId xmlns:a16="http://schemas.microsoft.com/office/drawing/2014/main" id="{0CC4C2F9-CCA2-76C3-C342-685EB7F97854}"/>
              </a:ext>
            </a:extLst>
          </p:cNvPr>
          <p:cNvCxnSpPr>
            <a:cxnSpLocks/>
          </p:cNvCxnSpPr>
          <p:nvPr/>
        </p:nvCxnSpPr>
        <p:spPr>
          <a:xfrm flipH="1">
            <a:off x="6096000" y="5349191"/>
            <a:ext cx="919315" cy="4715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F8A0D11-5195-867E-E060-0CE620D66B45}"/>
              </a:ext>
            </a:extLst>
          </p:cNvPr>
          <p:cNvCxnSpPr>
            <a:cxnSpLocks/>
          </p:cNvCxnSpPr>
          <p:nvPr/>
        </p:nvCxnSpPr>
        <p:spPr>
          <a:xfrm flipH="1" flipV="1">
            <a:off x="6096000" y="5026513"/>
            <a:ext cx="919315" cy="3226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318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1616A-EF88-0671-9342-8810208B21A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CB3E6A84-8B4B-949B-E9D8-9072AB953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947" y="326922"/>
            <a:ext cx="10746106" cy="6204155"/>
          </a:xfrm>
          <a:prstGeom prst="rect">
            <a:avLst/>
          </a:prstGeom>
        </p:spPr>
      </p:pic>
      <p:sp>
        <p:nvSpPr>
          <p:cNvPr id="5" name="TextBox 4">
            <a:extLst>
              <a:ext uri="{FF2B5EF4-FFF2-40B4-BE49-F238E27FC236}">
                <a16:creationId xmlns:a16="http://schemas.microsoft.com/office/drawing/2014/main" id="{5A3A613D-7624-C55F-6E39-757325B32FFE}"/>
              </a:ext>
            </a:extLst>
          </p:cNvPr>
          <p:cNvSpPr txBox="1"/>
          <p:nvPr/>
        </p:nvSpPr>
        <p:spPr>
          <a:xfrm>
            <a:off x="8777748" y="3917100"/>
            <a:ext cx="19458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FF0000"/>
                </a:solidFill>
                <a:ea typeface="Calibri"/>
                <a:cs typeface="Calibri"/>
              </a:rPr>
              <a:t>Use specific, realistic Performance Targets</a:t>
            </a:r>
            <a:endParaRPr lang="en-US" sz="1400" i="1">
              <a:solidFill>
                <a:srgbClr val="000000"/>
              </a:solidFill>
              <a:ea typeface="Calibri" panose="020F0502020204030204"/>
              <a:cs typeface="Calibri" panose="020F0502020204030204"/>
            </a:endParaRPr>
          </a:p>
        </p:txBody>
      </p:sp>
      <p:cxnSp>
        <p:nvCxnSpPr>
          <p:cNvPr id="7" name="Straight Arrow Connector 6">
            <a:extLst>
              <a:ext uri="{FF2B5EF4-FFF2-40B4-BE49-F238E27FC236}">
                <a16:creationId xmlns:a16="http://schemas.microsoft.com/office/drawing/2014/main" id="{01905FA4-BB2E-F657-55FB-5D0497370ECB}"/>
              </a:ext>
            </a:extLst>
          </p:cNvPr>
          <p:cNvCxnSpPr>
            <a:cxnSpLocks/>
          </p:cNvCxnSpPr>
          <p:nvPr/>
        </p:nvCxnSpPr>
        <p:spPr>
          <a:xfrm flipH="1" flipV="1">
            <a:off x="8032267" y="4155900"/>
            <a:ext cx="843115" cy="114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FBAF22-32AB-8240-5F7E-4A3315A0F2E4}"/>
              </a:ext>
            </a:extLst>
          </p:cNvPr>
          <p:cNvSpPr txBox="1"/>
          <p:nvPr/>
        </p:nvSpPr>
        <p:spPr>
          <a:xfrm>
            <a:off x="7015315" y="4979859"/>
            <a:ext cx="352486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FF0000"/>
                </a:solidFill>
                <a:ea typeface="Calibri"/>
                <a:cs typeface="Calibri"/>
              </a:rPr>
              <a:t>Clearly cite the 25% share for the proposed CDBG-DR funds vs the “Other Match” 75% from FEMA HMGP Program</a:t>
            </a:r>
            <a:endParaRPr lang="en-US" sz="1400" i="1">
              <a:solidFill>
                <a:srgbClr val="000000"/>
              </a:solidFill>
              <a:ea typeface="Calibri" panose="020F0502020204030204"/>
              <a:cs typeface="Calibri" panose="020F0502020204030204"/>
            </a:endParaRPr>
          </a:p>
        </p:txBody>
      </p:sp>
      <p:cxnSp>
        <p:nvCxnSpPr>
          <p:cNvPr id="12" name="Straight Arrow Connector 11">
            <a:extLst>
              <a:ext uri="{FF2B5EF4-FFF2-40B4-BE49-F238E27FC236}">
                <a16:creationId xmlns:a16="http://schemas.microsoft.com/office/drawing/2014/main" id="{CEB7BD60-61E6-7C92-4C16-9BA91E4F0B2E}"/>
              </a:ext>
            </a:extLst>
          </p:cNvPr>
          <p:cNvCxnSpPr>
            <a:cxnSpLocks/>
          </p:cNvCxnSpPr>
          <p:nvPr/>
        </p:nvCxnSpPr>
        <p:spPr>
          <a:xfrm flipH="1">
            <a:off x="6096000" y="5349191"/>
            <a:ext cx="919315" cy="4715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B1E6088-3192-9D41-B1D6-C9C4A0B0AC85}"/>
              </a:ext>
            </a:extLst>
          </p:cNvPr>
          <p:cNvCxnSpPr>
            <a:cxnSpLocks/>
          </p:cNvCxnSpPr>
          <p:nvPr/>
        </p:nvCxnSpPr>
        <p:spPr>
          <a:xfrm flipH="1" flipV="1">
            <a:off x="6096000" y="5026513"/>
            <a:ext cx="919315" cy="3226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ACF0245-E295-8DC6-B2E4-112511E196CD}"/>
              </a:ext>
            </a:extLst>
          </p:cNvPr>
          <p:cNvSpPr txBox="1"/>
          <p:nvPr/>
        </p:nvSpPr>
        <p:spPr>
          <a:xfrm>
            <a:off x="8998973" y="3124111"/>
            <a:ext cx="19458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FF0000"/>
                </a:solidFill>
                <a:ea typeface="Calibri"/>
                <a:cs typeface="Calibri"/>
              </a:rPr>
              <a:t>‘Clearance/Demo’ is the next Activity to select</a:t>
            </a:r>
            <a:endParaRPr lang="en-US" sz="1400" i="1">
              <a:solidFill>
                <a:srgbClr val="000000"/>
              </a:solidFill>
              <a:ea typeface="Calibri" panose="020F0502020204030204"/>
              <a:cs typeface="Calibri" panose="020F0502020204030204"/>
            </a:endParaRPr>
          </a:p>
        </p:txBody>
      </p:sp>
      <p:cxnSp>
        <p:nvCxnSpPr>
          <p:cNvPr id="9" name="Straight Arrow Connector 8">
            <a:extLst>
              <a:ext uri="{FF2B5EF4-FFF2-40B4-BE49-F238E27FC236}">
                <a16:creationId xmlns:a16="http://schemas.microsoft.com/office/drawing/2014/main" id="{DF574B38-A421-29FC-F52B-EC104E076794}"/>
              </a:ext>
            </a:extLst>
          </p:cNvPr>
          <p:cNvCxnSpPr>
            <a:cxnSpLocks/>
          </p:cNvCxnSpPr>
          <p:nvPr/>
        </p:nvCxnSpPr>
        <p:spPr>
          <a:xfrm flipH="1" flipV="1">
            <a:off x="8253492" y="3362911"/>
            <a:ext cx="843115" cy="114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506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60992-F154-2E8F-BED1-A0F697879A0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13E4959-DC52-59E6-37D5-3D648F875F12}"/>
              </a:ext>
            </a:extLst>
          </p:cNvPr>
          <p:cNvPicPr>
            <a:picLocks noChangeAspect="1"/>
          </p:cNvPicPr>
          <p:nvPr/>
        </p:nvPicPr>
        <p:blipFill>
          <a:blip r:embed="rId3"/>
          <a:stretch>
            <a:fillRect/>
          </a:stretch>
        </p:blipFill>
        <p:spPr>
          <a:xfrm>
            <a:off x="1199810" y="446479"/>
            <a:ext cx="10116969" cy="5965041"/>
          </a:xfrm>
          <a:prstGeom prst="rect">
            <a:avLst/>
          </a:prstGeom>
        </p:spPr>
      </p:pic>
      <p:sp>
        <p:nvSpPr>
          <p:cNvPr id="5" name="TextBox 4">
            <a:extLst>
              <a:ext uri="{FF2B5EF4-FFF2-40B4-BE49-F238E27FC236}">
                <a16:creationId xmlns:a16="http://schemas.microsoft.com/office/drawing/2014/main" id="{271EB831-F8C1-9D1D-C92B-24BC74F80E42}"/>
              </a:ext>
            </a:extLst>
          </p:cNvPr>
          <p:cNvSpPr txBox="1"/>
          <p:nvPr/>
        </p:nvSpPr>
        <p:spPr>
          <a:xfrm>
            <a:off x="9046366" y="3966918"/>
            <a:ext cx="19458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FF0000"/>
                </a:solidFill>
                <a:ea typeface="Calibri"/>
                <a:cs typeface="Calibri"/>
              </a:rPr>
              <a:t>Use specific, realistic Performance Targets</a:t>
            </a:r>
            <a:endParaRPr lang="en-US" sz="1400" i="1">
              <a:solidFill>
                <a:srgbClr val="000000"/>
              </a:solidFill>
              <a:ea typeface="Calibri" panose="020F0502020204030204"/>
              <a:cs typeface="Calibri" panose="020F0502020204030204"/>
            </a:endParaRPr>
          </a:p>
        </p:txBody>
      </p:sp>
      <p:cxnSp>
        <p:nvCxnSpPr>
          <p:cNvPr id="7" name="Straight Arrow Connector 6">
            <a:extLst>
              <a:ext uri="{FF2B5EF4-FFF2-40B4-BE49-F238E27FC236}">
                <a16:creationId xmlns:a16="http://schemas.microsoft.com/office/drawing/2014/main" id="{30CF9952-DF0B-5233-C6B4-52DD20580613}"/>
              </a:ext>
            </a:extLst>
          </p:cNvPr>
          <p:cNvCxnSpPr>
            <a:cxnSpLocks/>
            <a:stCxn id="5" idx="1"/>
          </p:cNvCxnSpPr>
          <p:nvPr/>
        </p:nvCxnSpPr>
        <p:spPr>
          <a:xfrm flipH="1">
            <a:off x="8624808" y="4228528"/>
            <a:ext cx="421558" cy="66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CAB5290-7F95-C8ED-65AD-597AD5F6C682}"/>
              </a:ext>
            </a:extLst>
          </p:cNvPr>
          <p:cNvSpPr txBox="1"/>
          <p:nvPr/>
        </p:nvSpPr>
        <p:spPr>
          <a:xfrm>
            <a:off x="7595418" y="5010112"/>
            <a:ext cx="352486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FF0000"/>
                </a:solidFill>
                <a:ea typeface="Calibri"/>
                <a:cs typeface="Calibri"/>
              </a:rPr>
              <a:t>Clearly cite the 25% share for the proposed CDBG-DR funds vs the “Other Match” 75% from FEMA HMGP Program</a:t>
            </a:r>
            <a:endParaRPr lang="en-US" sz="1400" i="1">
              <a:solidFill>
                <a:srgbClr val="000000"/>
              </a:solidFill>
              <a:ea typeface="Calibri" panose="020F0502020204030204"/>
              <a:cs typeface="Calibri" panose="020F0502020204030204"/>
            </a:endParaRPr>
          </a:p>
        </p:txBody>
      </p:sp>
      <p:cxnSp>
        <p:nvCxnSpPr>
          <p:cNvPr id="12" name="Straight Arrow Connector 11">
            <a:extLst>
              <a:ext uri="{FF2B5EF4-FFF2-40B4-BE49-F238E27FC236}">
                <a16:creationId xmlns:a16="http://schemas.microsoft.com/office/drawing/2014/main" id="{8193E225-E0B8-0C1E-1021-6BA14EA8E062}"/>
              </a:ext>
            </a:extLst>
          </p:cNvPr>
          <p:cNvCxnSpPr>
            <a:cxnSpLocks/>
          </p:cNvCxnSpPr>
          <p:nvPr/>
        </p:nvCxnSpPr>
        <p:spPr>
          <a:xfrm flipH="1">
            <a:off x="6631781" y="5349191"/>
            <a:ext cx="919315" cy="4715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FCDF9D6-E5C9-A26C-2E52-D6E2E66E0460}"/>
              </a:ext>
            </a:extLst>
          </p:cNvPr>
          <p:cNvCxnSpPr>
            <a:cxnSpLocks/>
          </p:cNvCxnSpPr>
          <p:nvPr/>
        </p:nvCxnSpPr>
        <p:spPr>
          <a:xfrm flipH="1" flipV="1">
            <a:off x="6587459" y="5026513"/>
            <a:ext cx="919315" cy="3226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5B83B88-FFFE-A981-430A-155512D83ECE}"/>
              </a:ext>
            </a:extLst>
          </p:cNvPr>
          <p:cNvSpPr txBox="1"/>
          <p:nvPr/>
        </p:nvSpPr>
        <p:spPr>
          <a:xfrm>
            <a:off x="9174460" y="3114353"/>
            <a:ext cx="194582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FF0000"/>
                </a:solidFill>
                <a:ea typeface="Calibri"/>
                <a:cs typeface="Calibri"/>
              </a:rPr>
              <a:t>‘Project Delivery / LMI’ is the next Activity to select</a:t>
            </a:r>
            <a:endParaRPr lang="en-US" sz="1400" i="1">
              <a:solidFill>
                <a:srgbClr val="000000"/>
              </a:solidFill>
              <a:ea typeface="Calibri" panose="020F0502020204030204"/>
              <a:cs typeface="Calibri" panose="020F0502020204030204"/>
            </a:endParaRPr>
          </a:p>
        </p:txBody>
      </p:sp>
      <p:cxnSp>
        <p:nvCxnSpPr>
          <p:cNvPr id="9" name="Straight Arrow Connector 8">
            <a:extLst>
              <a:ext uri="{FF2B5EF4-FFF2-40B4-BE49-F238E27FC236}">
                <a16:creationId xmlns:a16="http://schemas.microsoft.com/office/drawing/2014/main" id="{49BD8915-B3E3-83B2-74CE-D3D7A6203EB5}"/>
              </a:ext>
            </a:extLst>
          </p:cNvPr>
          <p:cNvCxnSpPr>
            <a:cxnSpLocks/>
          </p:cNvCxnSpPr>
          <p:nvPr/>
        </p:nvCxnSpPr>
        <p:spPr>
          <a:xfrm flipH="1" flipV="1">
            <a:off x="8244498" y="3462169"/>
            <a:ext cx="843115" cy="114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531670"/>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2C281-1D63-3213-2F30-1D6D0D972124}"/>
            </a:ext>
          </a:extLst>
        </p:cNvPr>
        <p:cNvGrpSpPr/>
        <p:nvPr/>
      </p:nvGrpSpPr>
      <p:grpSpPr>
        <a:xfrm>
          <a:off x="0" y="0"/>
          <a:ext cx="0" cy="0"/>
          <a:chOff x="0" y="0"/>
          <a:chExt cx="0" cy="0"/>
        </a:xfrm>
      </p:grpSpPr>
      <p:pic>
        <p:nvPicPr>
          <p:cNvPr id="2" name="Picture 1" descr="A screenshot of a computer screen&#10;&#10;AI-generated content may be incorrect.">
            <a:extLst>
              <a:ext uri="{FF2B5EF4-FFF2-40B4-BE49-F238E27FC236}">
                <a16:creationId xmlns:a16="http://schemas.microsoft.com/office/drawing/2014/main" id="{AD25D7B3-A6A0-F113-EBCD-A3705E97D6F1}"/>
              </a:ext>
            </a:extLst>
          </p:cNvPr>
          <p:cNvPicPr>
            <a:picLocks noChangeAspect="1"/>
          </p:cNvPicPr>
          <p:nvPr/>
        </p:nvPicPr>
        <p:blipFill>
          <a:blip r:embed="rId2"/>
          <a:stretch>
            <a:fillRect/>
          </a:stretch>
        </p:blipFill>
        <p:spPr>
          <a:xfrm>
            <a:off x="626301" y="493286"/>
            <a:ext cx="10532302" cy="5871426"/>
          </a:xfrm>
          <a:prstGeom prst="rect">
            <a:avLst/>
          </a:prstGeom>
        </p:spPr>
      </p:pic>
    </p:spTree>
    <p:extLst>
      <p:ext uri="{BB962C8B-B14F-4D97-AF65-F5344CB8AC3E}">
        <p14:creationId xmlns:p14="http://schemas.microsoft.com/office/powerpoint/2010/main" val="499795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F23AC-AAAD-B0F1-584B-79E6188C20E4}"/>
            </a:ext>
          </a:extLst>
        </p:cNvPr>
        <p:cNvGrpSpPr/>
        <p:nvPr/>
      </p:nvGrpSpPr>
      <p:grpSpPr>
        <a:xfrm>
          <a:off x="0" y="0"/>
          <a:ext cx="0" cy="0"/>
          <a:chOff x="0" y="0"/>
          <a:chExt cx="0" cy="0"/>
        </a:xfrm>
      </p:grpSpPr>
      <p:pic>
        <p:nvPicPr>
          <p:cNvPr id="2" name="Picture 1" descr="A screenshot of a computer screen&#10;&#10;AI-generated content may be incorrect.">
            <a:extLst>
              <a:ext uri="{FF2B5EF4-FFF2-40B4-BE49-F238E27FC236}">
                <a16:creationId xmlns:a16="http://schemas.microsoft.com/office/drawing/2014/main" id="{F951807E-DE2A-0A06-20E2-76B719EC47B7}"/>
              </a:ext>
            </a:extLst>
          </p:cNvPr>
          <p:cNvPicPr>
            <a:picLocks noChangeAspect="1"/>
          </p:cNvPicPr>
          <p:nvPr/>
        </p:nvPicPr>
        <p:blipFill>
          <a:blip r:embed="rId2"/>
          <a:stretch>
            <a:fillRect/>
          </a:stretch>
        </p:blipFill>
        <p:spPr>
          <a:xfrm>
            <a:off x="229644" y="1965107"/>
            <a:ext cx="11732713" cy="3574964"/>
          </a:xfrm>
          <a:prstGeom prst="rect">
            <a:avLst/>
          </a:prstGeom>
        </p:spPr>
      </p:pic>
      <p:sp>
        <p:nvSpPr>
          <p:cNvPr id="6" name="TextBox 5">
            <a:extLst>
              <a:ext uri="{FF2B5EF4-FFF2-40B4-BE49-F238E27FC236}">
                <a16:creationId xmlns:a16="http://schemas.microsoft.com/office/drawing/2014/main" id="{6E607922-3C24-DD78-40A8-188125224399}"/>
              </a:ext>
            </a:extLst>
          </p:cNvPr>
          <p:cNvSpPr txBox="1"/>
          <p:nvPr/>
        </p:nvSpPr>
        <p:spPr>
          <a:xfrm>
            <a:off x="757084" y="1054567"/>
            <a:ext cx="8462216" cy="461665"/>
          </a:xfrm>
          <a:prstGeom prst="rect">
            <a:avLst/>
          </a:prstGeom>
          <a:noFill/>
        </p:spPr>
        <p:txBody>
          <a:bodyPr wrap="square" rtlCol="0">
            <a:spAutoFit/>
          </a:bodyPr>
          <a:lstStyle/>
          <a:p>
            <a:pPr marL="285750" indent="-285750">
              <a:buFont typeface="Wingdings" panose="05000000000000000000" pitchFamily="2" charset="2"/>
              <a:buChar char="Ø"/>
            </a:pPr>
            <a:r>
              <a:rPr lang="en-US" sz="2400">
                <a:solidFill>
                  <a:schemeClr val="bg1"/>
                </a:solidFill>
              </a:rPr>
              <a:t>The end result!!</a:t>
            </a:r>
          </a:p>
        </p:txBody>
      </p:sp>
      <p:sp>
        <p:nvSpPr>
          <p:cNvPr id="13" name="TextBox 12">
            <a:extLst>
              <a:ext uri="{FF2B5EF4-FFF2-40B4-BE49-F238E27FC236}">
                <a16:creationId xmlns:a16="http://schemas.microsoft.com/office/drawing/2014/main" id="{30F1D266-0BDB-6513-6C7E-43B8C33000C1}"/>
              </a:ext>
            </a:extLst>
          </p:cNvPr>
          <p:cNvSpPr txBox="1"/>
          <p:nvPr/>
        </p:nvSpPr>
        <p:spPr>
          <a:xfrm>
            <a:off x="10059363" y="3427611"/>
            <a:ext cx="549643" cy="314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FF0000"/>
                </a:solidFill>
                <a:ea typeface="Calibri"/>
                <a:cs typeface="Calibri"/>
              </a:rPr>
              <a:t>25%</a:t>
            </a:r>
            <a:endParaRPr lang="en-US" sz="1400" i="1">
              <a:solidFill>
                <a:srgbClr val="000000"/>
              </a:solidFill>
              <a:ea typeface="Calibri" panose="020F0502020204030204"/>
              <a:cs typeface="Calibri" panose="020F0502020204030204"/>
            </a:endParaRPr>
          </a:p>
        </p:txBody>
      </p:sp>
      <p:sp>
        <p:nvSpPr>
          <p:cNvPr id="15" name="TextBox 14">
            <a:extLst>
              <a:ext uri="{FF2B5EF4-FFF2-40B4-BE49-F238E27FC236}">
                <a16:creationId xmlns:a16="http://schemas.microsoft.com/office/drawing/2014/main" id="{3567585A-0A8A-2A7E-8337-FACE3ECCCFC2}"/>
              </a:ext>
            </a:extLst>
          </p:cNvPr>
          <p:cNvSpPr txBox="1"/>
          <p:nvPr/>
        </p:nvSpPr>
        <p:spPr>
          <a:xfrm>
            <a:off x="10919686" y="3427611"/>
            <a:ext cx="549643" cy="314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a:solidFill>
                  <a:srgbClr val="FF0000"/>
                </a:solidFill>
                <a:ea typeface="Calibri"/>
                <a:cs typeface="Calibri"/>
              </a:rPr>
              <a:t>75%</a:t>
            </a:r>
            <a:endParaRPr lang="en-US" sz="1400" i="1">
              <a:solidFill>
                <a:srgbClr val="000000"/>
              </a:solidFill>
              <a:ea typeface="Calibri" panose="020F0502020204030204"/>
              <a:cs typeface="Calibri" panose="020F0502020204030204"/>
            </a:endParaRPr>
          </a:p>
        </p:txBody>
      </p:sp>
    </p:spTree>
    <p:extLst>
      <p:ext uri="{BB962C8B-B14F-4D97-AF65-F5344CB8AC3E}">
        <p14:creationId xmlns:p14="http://schemas.microsoft.com/office/powerpoint/2010/main" val="1301753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F47B1-2FD9-FC3D-9EA0-570DC7B59A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FCB266-C24A-1226-4397-A79024208EA4}"/>
              </a:ext>
            </a:extLst>
          </p:cNvPr>
          <p:cNvSpPr>
            <a:spLocks noGrp="1"/>
          </p:cNvSpPr>
          <p:nvPr>
            <p:ph type="title"/>
          </p:nvPr>
        </p:nvSpPr>
        <p:spPr/>
        <p:txBody>
          <a:bodyPr/>
          <a:lstStyle/>
          <a:p>
            <a:r>
              <a:rPr lang="en-US">
                <a:latin typeface="Arial"/>
                <a:cs typeface="Arial"/>
              </a:rPr>
              <a:t>Implementation: Acquisition to Closeout</a:t>
            </a:r>
            <a:endParaRPr lang="en-US"/>
          </a:p>
        </p:txBody>
      </p:sp>
      <p:pic>
        <p:nvPicPr>
          <p:cNvPr id="4" name="Picture 3" descr="A diagram of a diagram&#10;&#10;Description automatically generated with medium confidence">
            <a:extLst>
              <a:ext uri="{FF2B5EF4-FFF2-40B4-BE49-F238E27FC236}">
                <a16:creationId xmlns:a16="http://schemas.microsoft.com/office/drawing/2014/main" id="{40F94A02-FC74-B109-E2D2-D3AE827D99E1}"/>
              </a:ext>
            </a:extLst>
          </p:cNvPr>
          <p:cNvPicPr>
            <a:picLocks noChangeAspect="1"/>
          </p:cNvPicPr>
          <p:nvPr/>
        </p:nvPicPr>
        <p:blipFill>
          <a:blip r:embed="rId2"/>
          <a:stretch>
            <a:fillRect/>
          </a:stretch>
        </p:blipFill>
        <p:spPr>
          <a:xfrm>
            <a:off x="214544" y="1920086"/>
            <a:ext cx="11762913" cy="3010791"/>
          </a:xfrm>
          <a:prstGeom prst="rect">
            <a:avLst/>
          </a:prstGeom>
        </p:spPr>
      </p:pic>
    </p:spTree>
    <p:extLst>
      <p:ext uri="{BB962C8B-B14F-4D97-AF65-F5344CB8AC3E}">
        <p14:creationId xmlns:p14="http://schemas.microsoft.com/office/powerpoint/2010/main" val="34779507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D57C-C8E7-3084-C346-AA4312C69423}"/>
              </a:ext>
            </a:extLst>
          </p:cNvPr>
          <p:cNvSpPr>
            <a:spLocks noGrp="1"/>
          </p:cNvSpPr>
          <p:nvPr>
            <p:ph type="title"/>
          </p:nvPr>
        </p:nvSpPr>
        <p:spPr/>
        <p:txBody>
          <a:bodyPr/>
          <a:lstStyle/>
          <a:p>
            <a:r>
              <a:rPr lang="en-US">
                <a:latin typeface="Arial"/>
                <a:cs typeface="Arial"/>
              </a:rPr>
              <a:t>Environmental &amp; Historic Preservation (EHP)</a:t>
            </a:r>
            <a:endParaRPr lang="en-US"/>
          </a:p>
        </p:txBody>
      </p:sp>
      <p:sp>
        <p:nvSpPr>
          <p:cNvPr id="7" name="TextBox 6">
            <a:extLst>
              <a:ext uri="{FF2B5EF4-FFF2-40B4-BE49-F238E27FC236}">
                <a16:creationId xmlns:a16="http://schemas.microsoft.com/office/drawing/2014/main" id="{CB0B049E-95A8-DFC1-893F-7784D22B4774}"/>
              </a:ext>
            </a:extLst>
          </p:cNvPr>
          <p:cNvSpPr txBox="1"/>
          <p:nvPr/>
        </p:nvSpPr>
        <p:spPr>
          <a:xfrm>
            <a:off x="835906" y="1709869"/>
            <a:ext cx="1056745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18415C"/>
                </a:solidFill>
                <a:ea typeface="Calibri"/>
                <a:cs typeface="Calibri"/>
              </a:rPr>
              <a:t>What is EHP?</a:t>
            </a:r>
            <a:endParaRPr lang="en-US"/>
          </a:p>
          <a:p>
            <a:pPr marL="342900" indent="-342900">
              <a:buFont typeface="Arial"/>
              <a:buChar char="•"/>
            </a:pPr>
            <a:r>
              <a:rPr lang="en-US" sz="2000">
                <a:solidFill>
                  <a:srgbClr val="18415C"/>
                </a:solidFill>
                <a:ea typeface="+mn-lt"/>
                <a:cs typeface="+mn-lt"/>
              </a:rPr>
              <a:t>A federally required review process under 24 CFR Part 58 to ensure projects comply with environmental laws and historic preservation standards before funds are committed or properties are acquired.</a:t>
            </a:r>
          </a:p>
          <a:p>
            <a:pPr marL="342900" indent="-342900">
              <a:buFont typeface="Arial"/>
              <a:buChar char="•"/>
            </a:pPr>
            <a:r>
              <a:rPr lang="en-US" sz="2000">
                <a:solidFill>
                  <a:srgbClr val="18415C"/>
                </a:solidFill>
                <a:ea typeface="Calibri"/>
                <a:cs typeface="Calibri"/>
              </a:rPr>
              <a:t>For this program, FEMA is Lead Agency for EHP processes; however, some properties may require additional coordination and documentation for site remediation, etc. Applicants should be prepared to collaborate with FEMA / HSEM and IEDA for adequate EHP document retention. </a:t>
            </a:r>
          </a:p>
        </p:txBody>
      </p:sp>
      <p:sp>
        <p:nvSpPr>
          <p:cNvPr id="9" name="TextBox 8">
            <a:extLst>
              <a:ext uri="{FF2B5EF4-FFF2-40B4-BE49-F238E27FC236}">
                <a16:creationId xmlns:a16="http://schemas.microsoft.com/office/drawing/2014/main" id="{5B7236F9-775A-6607-2235-F3ADE6740928}"/>
              </a:ext>
            </a:extLst>
          </p:cNvPr>
          <p:cNvSpPr txBox="1"/>
          <p:nvPr/>
        </p:nvSpPr>
        <p:spPr>
          <a:xfrm>
            <a:off x="835906" y="4279612"/>
            <a:ext cx="1043976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18415C"/>
                </a:solidFill>
                <a:ea typeface="Calibri"/>
                <a:cs typeface="Calibri"/>
              </a:rPr>
              <a:t>Key Requirements</a:t>
            </a:r>
            <a:endParaRPr lang="en-US" err="1"/>
          </a:p>
          <a:p>
            <a:pPr marL="342900" indent="-342900">
              <a:buFont typeface="Arial"/>
              <a:buChar char="•"/>
            </a:pPr>
            <a:r>
              <a:rPr lang="en-US" sz="2000">
                <a:solidFill>
                  <a:srgbClr val="18415C"/>
                </a:solidFill>
                <a:ea typeface="Calibri"/>
                <a:cs typeface="Calibri"/>
              </a:rPr>
              <a:t>EHP review </a:t>
            </a:r>
            <a:r>
              <a:rPr lang="en-US" sz="2000" b="1">
                <a:solidFill>
                  <a:srgbClr val="18415C"/>
                </a:solidFill>
                <a:ea typeface="Calibri"/>
                <a:cs typeface="Calibri"/>
              </a:rPr>
              <a:t>must </a:t>
            </a:r>
            <a:r>
              <a:rPr lang="en-US" sz="2000">
                <a:solidFill>
                  <a:srgbClr val="18415C"/>
                </a:solidFill>
                <a:ea typeface="Calibri"/>
                <a:cs typeface="Calibri"/>
              </a:rPr>
              <a:t>be completed prior to acquisition and/or demolition.</a:t>
            </a:r>
          </a:p>
          <a:p>
            <a:pPr marL="342900" indent="-342900">
              <a:buFont typeface="Arial"/>
              <a:buChar char="•"/>
            </a:pPr>
            <a:r>
              <a:rPr lang="en-US" sz="2000">
                <a:solidFill>
                  <a:srgbClr val="18415C"/>
                </a:solidFill>
                <a:ea typeface="Calibri"/>
                <a:cs typeface="Calibri"/>
              </a:rPr>
              <a:t>Items that must be included as part of an EHP review are as follows;</a:t>
            </a:r>
          </a:p>
          <a:p>
            <a:pPr marL="800100" lvl="1" indent="-342900">
              <a:buFont typeface="Courier New"/>
              <a:buChar char="o"/>
            </a:pPr>
            <a:r>
              <a:rPr lang="en-US" sz="2000">
                <a:solidFill>
                  <a:srgbClr val="18415C"/>
                </a:solidFill>
                <a:ea typeface="+mn-lt"/>
                <a:cs typeface="+mn-lt"/>
              </a:rPr>
              <a:t>Floodplain/wetland notices;</a:t>
            </a:r>
          </a:p>
          <a:p>
            <a:pPr marL="800100" lvl="1" indent="-342900">
              <a:buFont typeface="Courier New"/>
              <a:buChar char="o"/>
            </a:pPr>
            <a:r>
              <a:rPr lang="en-US" sz="2000">
                <a:solidFill>
                  <a:srgbClr val="18415C"/>
                </a:solidFill>
                <a:ea typeface="+mn-lt"/>
                <a:cs typeface="+mn-lt"/>
              </a:rPr>
              <a:t>Section 106 historic review;</a:t>
            </a:r>
          </a:p>
          <a:p>
            <a:pPr marL="800100" lvl="1" indent="-342900">
              <a:buFont typeface="Courier New"/>
              <a:buChar char="o"/>
            </a:pPr>
            <a:r>
              <a:rPr lang="en-US" sz="2000">
                <a:solidFill>
                  <a:srgbClr val="18415C"/>
                </a:solidFill>
                <a:ea typeface="+mn-lt"/>
                <a:cs typeface="+mn-lt"/>
              </a:rPr>
              <a:t>Endangered species checks, and; </a:t>
            </a:r>
          </a:p>
          <a:p>
            <a:pPr marL="800100" lvl="1" indent="-342900">
              <a:buFont typeface="Courier New"/>
              <a:buChar char="o"/>
            </a:pPr>
            <a:r>
              <a:rPr lang="en-US" sz="2000">
                <a:solidFill>
                  <a:srgbClr val="18415C"/>
                </a:solidFill>
                <a:ea typeface="+mn-lt"/>
                <a:cs typeface="+mn-lt"/>
              </a:rPr>
              <a:t>Public comment records.</a:t>
            </a:r>
            <a:endParaRPr lang="en-US" sz="2000">
              <a:solidFill>
                <a:srgbClr val="18415C"/>
              </a:solidFill>
              <a:ea typeface="Calibri"/>
              <a:cs typeface="Calibri"/>
            </a:endParaRPr>
          </a:p>
        </p:txBody>
      </p:sp>
    </p:spTree>
    <p:extLst>
      <p:ext uri="{BB962C8B-B14F-4D97-AF65-F5344CB8AC3E}">
        <p14:creationId xmlns:p14="http://schemas.microsoft.com/office/powerpoint/2010/main" val="4195370804"/>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9933B-76B2-1275-1DBB-853FA407D8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EE0A8-4E9C-3061-89E4-7F8730DD5E47}"/>
              </a:ext>
            </a:extLst>
          </p:cNvPr>
          <p:cNvSpPr>
            <a:spLocks noGrp="1"/>
          </p:cNvSpPr>
          <p:nvPr>
            <p:ph type="title"/>
          </p:nvPr>
        </p:nvSpPr>
        <p:spPr/>
        <p:txBody>
          <a:bodyPr/>
          <a:lstStyle/>
          <a:p>
            <a:r>
              <a:rPr lang="en-US">
                <a:latin typeface="Arial"/>
                <a:cs typeface="Arial"/>
              </a:rPr>
              <a:t>Procurement &amp; Compliance</a:t>
            </a:r>
            <a:endParaRPr lang="en-US" b="0">
              <a:solidFill>
                <a:srgbClr val="000000"/>
              </a:solidFill>
              <a:latin typeface="Arial"/>
              <a:cs typeface="Arial"/>
            </a:endParaRPr>
          </a:p>
          <a:p>
            <a:endParaRPr lang="en-US"/>
          </a:p>
        </p:txBody>
      </p:sp>
      <p:sp>
        <p:nvSpPr>
          <p:cNvPr id="8" name="TextBox 7">
            <a:extLst>
              <a:ext uri="{FF2B5EF4-FFF2-40B4-BE49-F238E27FC236}">
                <a16:creationId xmlns:a16="http://schemas.microsoft.com/office/drawing/2014/main" id="{6FAF0795-976B-695D-E63C-CF686BE84582}"/>
              </a:ext>
            </a:extLst>
          </p:cNvPr>
          <p:cNvSpPr txBox="1"/>
          <p:nvPr/>
        </p:nvSpPr>
        <p:spPr>
          <a:xfrm>
            <a:off x="835906" y="1518206"/>
            <a:ext cx="979806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18415C"/>
                </a:solidFill>
                <a:ea typeface="Calibri"/>
                <a:cs typeface="Calibri"/>
              </a:rPr>
              <a:t>Procurement Overview</a:t>
            </a:r>
            <a:endParaRPr lang="en-US"/>
          </a:p>
          <a:p>
            <a:pPr marL="342900" indent="-342900">
              <a:buFont typeface="Arial"/>
              <a:buChar char="•"/>
            </a:pPr>
            <a:r>
              <a:rPr lang="en-US" sz="2000">
                <a:solidFill>
                  <a:srgbClr val="18415C"/>
                </a:solidFill>
                <a:ea typeface="+mn-lt"/>
                <a:cs typeface="+mn-lt"/>
              </a:rPr>
              <a:t>All procurement must follow State &amp; Federal guidelines, including;</a:t>
            </a:r>
            <a:endParaRPr lang="en-US" sz="2000">
              <a:solidFill>
                <a:srgbClr val="18415C"/>
              </a:solidFill>
              <a:ea typeface="Calibri"/>
              <a:cs typeface="Calibri"/>
            </a:endParaRPr>
          </a:p>
          <a:p>
            <a:pPr marL="800100" lvl="1" indent="-342900">
              <a:buFont typeface="Courier New,monospace"/>
              <a:buChar char="o"/>
            </a:pPr>
            <a:r>
              <a:rPr lang="en-US" sz="2000">
                <a:solidFill>
                  <a:srgbClr val="18415C"/>
                </a:solidFill>
                <a:ea typeface="+mn-lt"/>
                <a:cs typeface="+mn-lt"/>
              </a:rPr>
              <a:t>Public notifications / solicitations;</a:t>
            </a:r>
          </a:p>
          <a:p>
            <a:pPr marL="800100" lvl="1" indent="-342900">
              <a:buFont typeface="Courier New,monospace"/>
              <a:buChar char="o"/>
            </a:pPr>
            <a:r>
              <a:rPr lang="en-US" sz="2000">
                <a:solidFill>
                  <a:srgbClr val="18415C"/>
                </a:solidFill>
                <a:ea typeface="+mn-lt"/>
                <a:cs typeface="+mn-lt"/>
              </a:rPr>
              <a:t>Full and open competition;</a:t>
            </a:r>
            <a:endParaRPr lang="en-US" sz="2000">
              <a:solidFill>
                <a:srgbClr val="000000"/>
              </a:solidFill>
              <a:ea typeface="+mn-lt"/>
              <a:cs typeface="+mn-lt"/>
            </a:endParaRPr>
          </a:p>
          <a:p>
            <a:pPr marL="800100" lvl="1" indent="-342900">
              <a:buFont typeface="Courier New,monospace"/>
              <a:buChar char="o"/>
            </a:pPr>
            <a:r>
              <a:rPr lang="en-US" sz="2000">
                <a:solidFill>
                  <a:srgbClr val="18415C"/>
                </a:solidFill>
                <a:ea typeface="+mn-lt"/>
                <a:cs typeface="+mn-lt"/>
              </a:rPr>
              <a:t>Written procedural programs;</a:t>
            </a:r>
            <a:endParaRPr lang="en-US" sz="2000">
              <a:solidFill>
                <a:srgbClr val="000000"/>
              </a:solidFill>
              <a:ea typeface="+mn-lt"/>
              <a:cs typeface="+mn-lt"/>
            </a:endParaRPr>
          </a:p>
          <a:p>
            <a:pPr marL="800100" lvl="1" indent="-342900">
              <a:buFont typeface="Courier New,monospace"/>
              <a:buChar char="o"/>
            </a:pPr>
            <a:r>
              <a:rPr lang="en-US" sz="2000">
                <a:solidFill>
                  <a:srgbClr val="18415C"/>
                </a:solidFill>
                <a:ea typeface="+mn-lt"/>
                <a:cs typeface="+mn-lt"/>
              </a:rPr>
              <a:t>Conflict of Interest (COI) safeguards;</a:t>
            </a:r>
            <a:endParaRPr lang="en-US" sz="2000">
              <a:solidFill>
                <a:srgbClr val="000000"/>
              </a:solidFill>
              <a:ea typeface="+mn-lt"/>
              <a:cs typeface="+mn-lt"/>
            </a:endParaRPr>
          </a:p>
          <a:p>
            <a:pPr marL="342900" indent="-342900">
              <a:buFont typeface="Arial"/>
              <a:buChar char="•"/>
            </a:pPr>
            <a:r>
              <a:rPr lang="en-US" sz="2000">
                <a:solidFill>
                  <a:srgbClr val="18415C"/>
                </a:solidFill>
                <a:ea typeface="+mn-lt"/>
                <a:cs typeface="+mn-lt"/>
              </a:rPr>
              <a:t>This applies to all contracts, goods, and services.</a:t>
            </a:r>
          </a:p>
          <a:p>
            <a:endParaRPr lang="en-US">
              <a:solidFill>
                <a:srgbClr val="000000"/>
              </a:solidFill>
              <a:ea typeface="Calibri"/>
              <a:cs typeface="Calibri"/>
            </a:endParaRPr>
          </a:p>
        </p:txBody>
      </p:sp>
      <p:sp>
        <p:nvSpPr>
          <p:cNvPr id="3" name="TextBox 2">
            <a:extLst>
              <a:ext uri="{FF2B5EF4-FFF2-40B4-BE49-F238E27FC236}">
                <a16:creationId xmlns:a16="http://schemas.microsoft.com/office/drawing/2014/main" id="{146486C4-D0BF-CB62-2216-8F7A478FB65A}"/>
              </a:ext>
            </a:extLst>
          </p:cNvPr>
          <p:cNvSpPr txBox="1"/>
          <p:nvPr/>
        </p:nvSpPr>
        <p:spPr>
          <a:xfrm>
            <a:off x="835906" y="3981910"/>
            <a:ext cx="10521506"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18415C"/>
                </a:solidFill>
                <a:ea typeface="Calibri"/>
                <a:cs typeface="Calibri"/>
              </a:rPr>
              <a:t>Action Plan Compliance Strategy</a:t>
            </a:r>
            <a:endParaRPr lang="en-US"/>
          </a:p>
          <a:p>
            <a:pPr marL="342900" indent="-342900">
              <a:buFont typeface="Arial"/>
              <a:buChar char="•"/>
            </a:pPr>
            <a:r>
              <a:rPr lang="en-US" sz="2000">
                <a:solidFill>
                  <a:srgbClr val="18415C"/>
                </a:solidFill>
                <a:ea typeface="+mn-lt"/>
                <a:cs typeface="+mn-lt"/>
              </a:rPr>
              <a:t>IEDA requires subrecipients to adopt procurement policies that comply with 2 CFR Part 200. </a:t>
            </a:r>
          </a:p>
          <a:p>
            <a:pPr marL="342900" indent="-342900">
              <a:buFont typeface="Arial"/>
              <a:buChar char="•"/>
            </a:pPr>
            <a:r>
              <a:rPr lang="en-US" sz="2000">
                <a:solidFill>
                  <a:srgbClr val="18415C"/>
                </a:solidFill>
                <a:ea typeface="+mn-lt"/>
                <a:cs typeface="+mn-lt"/>
              </a:rPr>
              <a:t>Templates provided by IEDA must be used for bid notices, evaluations, and contract awards.</a:t>
            </a:r>
          </a:p>
          <a:p>
            <a:pPr marL="342900" indent="-342900">
              <a:buFont typeface="Arial"/>
              <a:buChar char="•"/>
            </a:pPr>
            <a:r>
              <a:rPr lang="en-US" sz="2000">
                <a:solidFill>
                  <a:srgbClr val="18415C"/>
                </a:solidFill>
                <a:ea typeface="+mn-lt"/>
                <a:cs typeface="+mn-lt"/>
              </a:rPr>
              <a:t>Compliance is monitored for Civil Rights, Fair Housing, Section 3, and URA/Section 104(d) requirements. </a:t>
            </a:r>
            <a:endParaRPr lang="en-US">
              <a:solidFill>
                <a:srgbClr val="000000"/>
              </a:solidFill>
              <a:ea typeface="+mn-lt"/>
              <a:cs typeface="+mn-lt"/>
            </a:endParaRPr>
          </a:p>
          <a:p>
            <a:pPr marL="342900" indent="-342900">
              <a:buFont typeface="Arial"/>
              <a:buChar char="•"/>
            </a:pPr>
            <a:r>
              <a:rPr lang="en-US" sz="2000">
                <a:solidFill>
                  <a:srgbClr val="18415C"/>
                </a:solidFill>
                <a:ea typeface="+mn-lt"/>
                <a:cs typeface="+mn-lt"/>
              </a:rPr>
              <a:t>Failure to meet these standards can result in repayment of funds or loss of eligibility for future awards.</a:t>
            </a:r>
            <a:endParaRPr lang="en-US">
              <a:ea typeface="Calibri"/>
              <a:cs typeface="Calibri"/>
            </a:endParaRPr>
          </a:p>
          <a:p>
            <a:pPr marL="342900" indent="-342900">
              <a:buFont typeface="Arial"/>
              <a:buChar char="•"/>
            </a:pPr>
            <a:endParaRPr lang="en-US" sz="2000">
              <a:solidFill>
                <a:srgbClr val="18415C"/>
              </a:solidFill>
              <a:ea typeface="Calibri"/>
              <a:cs typeface="Calibri"/>
            </a:endParaRPr>
          </a:p>
        </p:txBody>
      </p:sp>
    </p:spTree>
    <p:extLst>
      <p:ext uri="{BB962C8B-B14F-4D97-AF65-F5344CB8AC3E}">
        <p14:creationId xmlns:p14="http://schemas.microsoft.com/office/powerpoint/2010/main" val="377567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5E7D7-CAE4-A7E0-07B5-A35F13660B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FE3CE6-4A23-C0C9-004E-664A474B9868}"/>
              </a:ext>
            </a:extLst>
          </p:cNvPr>
          <p:cNvSpPr>
            <a:spLocks noGrp="1"/>
          </p:cNvSpPr>
          <p:nvPr>
            <p:ph type="title"/>
          </p:nvPr>
        </p:nvSpPr>
        <p:spPr/>
        <p:txBody>
          <a:bodyPr/>
          <a:lstStyle/>
          <a:p>
            <a:r>
              <a:rPr lang="en-US">
                <a:latin typeface="Arial"/>
                <a:cs typeface="Arial"/>
              </a:rPr>
              <a:t>Reporting &amp; Claim Submittals</a:t>
            </a:r>
            <a:endParaRPr lang="en-US"/>
          </a:p>
        </p:txBody>
      </p:sp>
      <p:sp>
        <p:nvSpPr>
          <p:cNvPr id="7" name="TextBox 6">
            <a:extLst>
              <a:ext uri="{FF2B5EF4-FFF2-40B4-BE49-F238E27FC236}">
                <a16:creationId xmlns:a16="http://schemas.microsoft.com/office/drawing/2014/main" id="{24C376AB-180C-2400-09F2-D325BBCFB7BF}"/>
              </a:ext>
            </a:extLst>
          </p:cNvPr>
          <p:cNvSpPr txBox="1"/>
          <p:nvPr/>
        </p:nvSpPr>
        <p:spPr>
          <a:xfrm>
            <a:off x="835906" y="2047348"/>
            <a:ext cx="979806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18415C"/>
                </a:solidFill>
                <a:ea typeface="Calibri"/>
                <a:cs typeface="Calibri"/>
              </a:rPr>
              <a:t>Quarterly Reporting</a:t>
            </a:r>
            <a:endParaRPr lang="en-US"/>
          </a:p>
          <a:p>
            <a:pPr marL="342900" indent="-342900">
              <a:buFont typeface="Arial"/>
              <a:buChar char="•"/>
            </a:pPr>
            <a:r>
              <a:rPr lang="en-US" sz="2000">
                <a:solidFill>
                  <a:srgbClr val="18415C"/>
                </a:solidFill>
                <a:ea typeface="Calibri"/>
                <a:cs typeface="Calibri"/>
              </a:rPr>
              <a:t>Submit status reports through IowaGrants.gov every quarter.</a:t>
            </a:r>
          </a:p>
          <a:p>
            <a:pPr marL="342900" indent="-342900">
              <a:buFont typeface="Arial"/>
              <a:buChar char="•"/>
            </a:pPr>
            <a:r>
              <a:rPr lang="en-US" sz="2000">
                <a:solidFill>
                  <a:srgbClr val="18415C"/>
                </a:solidFill>
                <a:ea typeface="+mn-lt"/>
                <a:cs typeface="+mn-lt"/>
              </a:rPr>
              <a:t>Reports must include project progress, financial updates, and compliance documentation.</a:t>
            </a:r>
          </a:p>
          <a:p>
            <a:pPr marL="342900" indent="-342900">
              <a:buFont typeface="Arial"/>
              <a:buChar char="•"/>
            </a:pPr>
            <a:r>
              <a:rPr lang="en-US" sz="2000">
                <a:solidFill>
                  <a:srgbClr val="18415C"/>
                </a:solidFill>
                <a:ea typeface="+mn-lt"/>
                <a:cs typeface="+mn-lt"/>
              </a:rPr>
              <a:t>Claims will </a:t>
            </a:r>
            <a:r>
              <a:rPr lang="en-US" sz="2000" b="1">
                <a:solidFill>
                  <a:srgbClr val="18415C"/>
                </a:solidFill>
                <a:ea typeface="+mn-lt"/>
                <a:cs typeface="+mn-lt"/>
              </a:rPr>
              <a:t>not </a:t>
            </a:r>
            <a:r>
              <a:rPr lang="en-US" sz="2000">
                <a:solidFill>
                  <a:srgbClr val="18415C"/>
                </a:solidFill>
                <a:ea typeface="+mn-lt"/>
                <a:cs typeface="+mn-lt"/>
              </a:rPr>
              <a:t>be processed if reporting is incomplete or late.</a:t>
            </a:r>
          </a:p>
        </p:txBody>
      </p:sp>
      <p:sp>
        <p:nvSpPr>
          <p:cNvPr id="8" name="TextBox 7">
            <a:extLst>
              <a:ext uri="{FF2B5EF4-FFF2-40B4-BE49-F238E27FC236}">
                <a16:creationId xmlns:a16="http://schemas.microsoft.com/office/drawing/2014/main" id="{A8B47735-554F-5C52-2416-747552770119}"/>
              </a:ext>
            </a:extLst>
          </p:cNvPr>
          <p:cNvSpPr txBox="1"/>
          <p:nvPr/>
        </p:nvSpPr>
        <p:spPr>
          <a:xfrm>
            <a:off x="835906" y="4257683"/>
            <a:ext cx="979806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18415C"/>
                </a:solidFill>
                <a:ea typeface="Calibri"/>
                <a:cs typeface="Calibri"/>
              </a:rPr>
              <a:t>Claim Submittals (Requests for Reimbursement)</a:t>
            </a:r>
            <a:endParaRPr lang="en-US"/>
          </a:p>
          <a:p>
            <a:pPr marL="342900" indent="-342900">
              <a:buFont typeface="Arial"/>
              <a:buChar char="•"/>
            </a:pPr>
            <a:r>
              <a:rPr lang="en-US" sz="2000">
                <a:solidFill>
                  <a:srgbClr val="18415C"/>
                </a:solidFill>
                <a:ea typeface="+mn-lt"/>
                <a:cs typeface="+mn-lt"/>
              </a:rPr>
              <a:t>Use IEDA approved forms for claim submittals.</a:t>
            </a:r>
          </a:p>
          <a:p>
            <a:pPr marL="342900" indent="-342900">
              <a:buFont typeface="Arial"/>
              <a:buChar char="•"/>
            </a:pPr>
            <a:r>
              <a:rPr lang="en-US" sz="2000">
                <a:solidFill>
                  <a:srgbClr val="18415C"/>
                </a:solidFill>
                <a:ea typeface="+mn-lt"/>
                <a:cs typeface="+mn-lt"/>
              </a:rPr>
              <a:t>Attach </a:t>
            </a:r>
            <a:r>
              <a:rPr lang="en-US" sz="2000" b="1">
                <a:solidFill>
                  <a:srgbClr val="18415C"/>
                </a:solidFill>
                <a:ea typeface="+mn-lt"/>
                <a:cs typeface="+mn-lt"/>
              </a:rPr>
              <a:t>all </a:t>
            </a:r>
            <a:r>
              <a:rPr lang="en-US" sz="2000">
                <a:solidFill>
                  <a:srgbClr val="18415C"/>
                </a:solidFill>
                <a:ea typeface="+mn-lt"/>
                <a:cs typeface="+mn-lt"/>
              </a:rPr>
              <a:t>supporting documentation (receipts, invoices, etc.)</a:t>
            </a:r>
          </a:p>
          <a:p>
            <a:pPr marL="342900" indent="-342900">
              <a:buFont typeface="Arial"/>
              <a:buChar char="•"/>
            </a:pPr>
            <a:r>
              <a:rPr lang="en-US" sz="2000">
                <a:solidFill>
                  <a:srgbClr val="18415C"/>
                </a:solidFill>
                <a:ea typeface="+mn-lt"/>
                <a:cs typeface="+mn-lt"/>
              </a:rPr>
              <a:t>Maintain files for audit-readiness.</a:t>
            </a:r>
          </a:p>
        </p:txBody>
      </p:sp>
    </p:spTree>
    <p:extLst>
      <p:ext uri="{BB962C8B-B14F-4D97-AF65-F5344CB8AC3E}">
        <p14:creationId xmlns:p14="http://schemas.microsoft.com/office/powerpoint/2010/main" val="128389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91F1-AF07-64B5-4201-2A97179721CE}"/>
              </a:ext>
            </a:extLst>
          </p:cNvPr>
          <p:cNvSpPr>
            <a:spLocks noGrp="1"/>
          </p:cNvSpPr>
          <p:nvPr>
            <p:ph type="title"/>
          </p:nvPr>
        </p:nvSpPr>
        <p:spPr/>
        <p:txBody>
          <a:bodyPr/>
          <a:lstStyle/>
          <a:p>
            <a:r>
              <a:rPr lang="en-US">
                <a:latin typeface="Arial"/>
                <a:cs typeface="Arial"/>
              </a:rPr>
              <a:t>Welcome/Agenda</a:t>
            </a:r>
            <a:endParaRPr lang="en-US"/>
          </a:p>
        </p:txBody>
      </p:sp>
      <p:sp>
        <p:nvSpPr>
          <p:cNvPr id="5" name="TextBox 4">
            <a:extLst>
              <a:ext uri="{FF2B5EF4-FFF2-40B4-BE49-F238E27FC236}">
                <a16:creationId xmlns:a16="http://schemas.microsoft.com/office/drawing/2014/main" id="{001F75E9-5FEF-DF1C-9F2E-12B25CF5F1F7}"/>
              </a:ext>
            </a:extLst>
          </p:cNvPr>
          <p:cNvSpPr txBox="1"/>
          <p:nvPr/>
        </p:nvSpPr>
        <p:spPr>
          <a:xfrm>
            <a:off x="835906" y="1709869"/>
            <a:ext cx="867048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b="1">
                <a:solidFill>
                  <a:srgbClr val="18415C"/>
                </a:solidFill>
                <a:ea typeface="+mn-lt"/>
                <a:cs typeface="+mn-lt"/>
              </a:rPr>
              <a:t>Workshop Overview</a:t>
            </a:r>
            <a:endParaRPr lang="en-US" sz="2400" b="1">
              <a:solidFill>
                <a:srgbClr val="18415C"/>
              </a:solidFill>
              <a:ea typeface="Calibri"/>
              <a:cs typeface="Calibri"/>
            </a:endParaRPr>
          </a:p>
          <a:p>
            <a:pPr marL="800100" lvl="1" indent="-342900">
              <a:buFont typeface="Arial"/>
              <a:buChar char="•"/>
            </a:pPr>
            <a:r>
              <a:rPr lang="en-US" sz="2400">
                <a:solidFill>
                  <a:srgbClr val="18415C"/>
                </a:solidFill>
                <a:ea typeface="+mn-lt"/>
                <a:cs typeface="+mn-lt"/>
              </a:rPr>
              <a:t>Purpose and Goals</a:t>
            </a:r>
          </a:p>
          <a:p>
            <a:pPr marL="342900" indent="-342900">
              <a:buFont typeface="Arial"/>
              <a:buChar char="•"/>
            </a:pPr>
            <a:r>
              <a:rPr lang="en-US" sz="2400" b="1">
                <a:solidFill>
                  <a:srgbClr val="18415C"/>
                </a:solidFill>
                <a:ea typeface="Calibri"/>
                <a:cs typeface="Calibri"/>
              </a:rPr>
              <a:t>Program Introduction</a:t>
            </a:r>
          </a:p>
          <a:p>
            <a:pPr marL="800100" lvl="1" indent="-342900">
              <a:buFont typeface="Arial"/>
              <a:buChar char="•"/>
            </a:pPr>
            <a:r>
              <a:rPr lang="en-US" sz="2400">
                <a:solidFill>
                  <a:srgbClr val="18415C"/>
                </a:solidFill>
                <a:ea typeface="Calibri"/>
                <a:cs typeface="Calibri"/>
              </a:rPr>
              <a:t>2024 CDBG-DR and Non-Federal Match Program</a:t>
            </a:r>
          </a:p>
          <a:p>
            <a:pPr marL="800100" lvl="1" indent="-342900">
              <a:buFont typeface="Arial"/>
              <a:buChar char="•"/>
            </a:pPr>
            <a:r>
              <a:rPr lang="en-US" sz="2400">
                <a:solidFill>
                  <a:srgbClr val="18415C"/>
                </a:solidFill>
                <a:ea typeface="Calibri"/>
                <a:cs typeface="Calibri"/>
              </a:rPr>
              <a:t>Voluntary Home Buyout and Demolition</a:t>
            </a:r>
          </a:p>
          <a:p>
            <a:pPr marL="342900" indent="-342900">
              <a:buFont typeface="Arial"/>
              <a:buChar char="•"/>
            </a:pPr>
            <a:r>
              <a:rPr lang="en-US" sz="2400" b="1">
                <a:solidFill>
                  <a:srgbClr val="18415C"/>
                </a:solidFill>
                <a:ea typeface="Calibri"/>
                <a:cs typeface="Calibri"/>
              </a:rPr>
              <a:t>Application Overview</a:t>
            </a:r>
          </a:p>
          <a:p>
            <a:pPr marL="800100" lvl="1" indent="-342900">
              <a:buFont typeface="Arial"/>
              <a:buChar char="•"/>
            </a:pPr>
            <a:r>
              <a:rPr lang="en-US" sz="2400">
                <a:solidFill>
                  <a:srgbClr val="18415C"/>
                </a:solidFill>
                <a:ea typeface="Calibri"/>
                <a:cs typeface="Calibri"/>
              </a:rPr>
              <a:t>Updates</a:t>
            </a:r>
          </a:p>
          <a:p>
            <a:pPr marL="800100" lvl="1" indent="-342900">
              <a:buFont typeface="Arial"/>
              <a:buChar char="•"/>
            </a:pPr>
            <a:r>
              <a:rPr lang="en-US" sz="2400">
                <a:solidFill>
                  <a:srgbClr val="18415C"/>
                </a:solidFill>
                <a:ea typeface="Calibri"/>
                <a:cs typeface="Calibri"/>
              </a:rPr>
              <a:t>Navigating the Application Process</a:t>
            </a:r>
            <a:endParaRPr lang="en-US"/>
          </a:p>
          <a:p>
            <a:pPr marL="342900" indent="-342900">
              <a:buFont typeface="Arial"/>
              <a:buChar char="•"/>
            </a:pPr>
            <a:r>
              <a:rPr lang="en-US" sz="2400" b="1">
                <a:solidFill>
                  <a:srgbClr val="18415C"/>
                </a:solidFill>
                <a:ea typeface="Calibri"/>
                <a:cs typeface="Calibri"/>
              </a:rPr>
              <a:t>Implementation</a:t>
            </a:r>
          </a:p>
          <a:p>
            <a:pPr marL="800100" lvl="1" indent="-342900">
              <a:buFont typeface="Arial"/>
              <a:buChar char="•"/>
            </a:pPr>
            <a:r>
              <a:rPr lang="en-US" sz="2400">
                <a:solidFill>
                  <a:srgbClr val="18415C"/>
                </a:solidFill>
                <a:ea typeface="Calibri"/>
                <a:cs typeface="Calibri"/>
              </a:rPr>
              <a:t>Compliance</a:t>
            </a:r>
          </a:p>
          <a:p>
            <a:pPr marL="800100" lvl="1" indent="-342900">
              <a:buFont typeface="Arial"/>
              <a:buChar char="•"/>
            </a:pPr>
            <a:r>
              <a:rPr lang="en-US" sz="2400">
                <a:solidFill>
                  <a:srgbClr val="18415C"/>
                </a:solidFill>
                <a:ea typeface="Calibri"/>
                <a:cs typeface="Calibri"/>
              </a:rPr>
              <a:t>Stakeholder Involvement</a:t>
            </a:r>
            <a:endParaRPr lang="en-US"/>
          </a:p>
        </p:txBody>
      </p:sp>
    </p:spTree>
    <p:extLst>
      <p:ext uri="{BB962C8B-B14F-4D97-AF65-F5344CB8AC3E}">
        <p14:creationId xmlns:p14="http://schemas.microsoft.com/office/powerpoint/2010/main" val="2230628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B39A3-59B7-350A-5D7E-D519B7493B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95089-D6BF-DD15-BB10-3205D2D692A3}"/>
              </a:ext>
            </a:extLst>
          </p:cNvPr>
          <p:cNvSpPr>
            <a:spLocks noGrp="1"/>
          </p:cNvSpPr>
          <p:nvPr>
            <p:ph type="title"/>
          </p:nvPr>
        </p:nvSpPr>
        <p:spPr/>
        <p:txBody>
          <a:bodyPr/>
          <a:lstStyle/>
          <a:p>
            <a:r>
              <a:rPr lang="en-US">
                <a:latin typeface="Arial"/>
                <a:cs typeface="Arial"/>
              </a:rPr>
              <a:t>Best Practices for Participant Verification &amp; Case Management</a:t>
            </a:r>
            <a:endParaRPr lang="en-US"/>
          </a:p>
        </p:txBody>
      </p:sp>
      <p:sp>
        <p:nvSpPr>
          <p:cNvPr id="5" name="TextBox 4">
            <a:extLst>
              <a:ext uri="{FF2B5EF4-FFF2-40B4-BE49-F238E27FC236}">
                <a16:creationId xmlns:a16="http://schemas.microsoft.com/office/drawing/2014/main" id="{F41F9155-8196-3EB5-DD31-06F336EEE9D0}"/>
              </a:ext>
            </a:extLst>
          </p:cNvPr>
          <p:cNvSpPr txBox="1"/>
          <p:nvPr/>
        </p:nvSpPr>
        <p:spPr>
          <a:xfrm>
            <a:off x="1007356" y="2082968"/>
            <a:ext cx="9631419"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18415C"/>
                </a:solidFill>
                <a:ea typeface="+mn-lt"/>
                <a:cs typeface="+mn-lt"/>
              </a:rPr>
              <a:t>Informing Residents</a:t>
            </a:r>
            <a:endParaRPr lang="en-US" sz="2800" b="1">
              <a:ea typeface="Calibri"/>
              <a:cs typeface="Calibri"/>
            </a:endParaRPr>
          </a:p>
          <a:p>
            <a:pPr marL="342900" indent="-342900">
              <a:buFont typeface="Arial"/>
              <a:buChar char="•"/>
            </a:pPr>
            <a:r>
              <a:rPr lang="en-US" sz="2800">
                <a:solidFill>
                  <a:srgbClr val="18415C"/>
                </a:solidFill>
                <a:ea typeface="+mn-lt"/>
                <a:cs typeface="+mn-lt"/>
              </a:rPr>
              <a:t>Provide clear, concise talking points about the </a:t>
            </a:r>
            <a:r>
              <a:rPr lang="en-US" sz="2800" b="1">
                <a:solidFill>
                  <a:srgbClr val="18415C"/>
                </a:solidFill>
                <a:ea typeface="+mn-lt"/>
                <a:cs typeface="+mn-lt"/>
              </a:rPr>
              <a:t>voluntary </a:t>
            </a:r>
            <a:r>
              <a:rPr lang="en-US" sz="2800">
                <a:solidFill>
                  <a:srgbClr val="18415C"/>
                </a:solidFill>
                <a:ea typeface="+mn-lt"/>
                <a:cs typeface="+mn-lt"/>
              </a:rPr>
              <a:t>nature of the program.</a:t>
            </a:r>
          </a:p>
          <a:p>
            <a:pPr marL="342900" indent="-342900">
              <a:buFont typeface="Arial"/>
              <a:buChar char="•"/>
            </a:pPr>
            <a:r>
              <a:rPr lang="en-US" sz="2800">
                <a:solidFill>
                  <a:srgbClr val="18415C"/>
                </a:solidFill>
                <a:ea typeface="+mn-lt"/>
                <a:cs typeface="+mn-lt"/>
              </a:rPr>
              <a:t>The timeline should be clear and unambiguous.</a:t>
            </a:r>
          </a:p>
          <a:p>
            <a:pPr marL="342900" indent="-342900">
              <a:buFont typeface="Arial"/>
              <a:buChar char="•"/>
            </a:pPr>
            <a:r>
              <a:rPr lang="en-US" sz="2800">
                <a:solidFill>
                  <a:srgbClr val="18415C"/>
                </a:solidFill>
                <a:ea typeface="+mn-lt"/>
                <a:cs typeface="+mn-lt"/>
              </a:rPr>
              <a:t>Next steps should be outlined plainly.</a:t>
            </a:r>
          </a:p>
          <a:p>
            <a:pPr marL="342900" indent="-342900">
              <a:buFont typeface="Arial"/>
              <a:buChar char="•"/>
            </a:pPr>
            <a:r>
              <a:rPr lang="en-US" sz="2800">
                <a:solidFill>
                  <a:srgbClr val="18415C"/>
                </a:solidFill>
                <a:ea typeface="+mn-lt"/>
                <a:cs typeface="+mn-lt"/>
              </a:rPr>
              <a:t>Emphasize the benefits of risk reduction and the viability of financial assistance.</a:t>
            </a:r>
          </a:p>
        </p:txBody>
      </p:sp>
    </p:spTree>
    <p:extLst>
      <p:ext uri="{BB962C8B-B14F-4D97-AF65-F5344CB8AC3E}">
        <p14:creationId xmlns:p14="http://schemas.microsoft.com/office/powerpoint/2010/main" val="3030826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A5CA7-4B92-EE26-377C-2A9131934D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8D4FBC-C7AA-2556-A2FE-7BFE7D5A7A3E}"/>
              </a:ext>
            </a:extLst>
          </p:cNvPr>
          <p:cNvSpPr>
            <a:spLocks noGrp="1"/>
          </p:cNvSpPr>
          <p:nvPr>
            <p:ph type="title"/>
          </p:nvPr>
        </p:nvSpPr>
        <p:spPr/>
        <p:txBody>
          <a:bodyPr/>
          <a:lstStyle/>
          <a:p>
            <a:r>
              <a:rPr lang="en-US">
                <a:latin typeface="Arial"/>
                <a:cs typeface="Arial"/>
              </a:rPr>
              <a:t>Best Practices for Participant Verification &amp; Case Management</a:t>
            </a:r>
            <a:endParaRPr lang="en-US"/>
          </a:p>
        </p:txBody>
      </p:sp>
      <p:sp>
        <p:nvSpPr>
          <p:cNvPr id="8" name="TextBox 7">
            <a:extLst>
              <a:ext uri="{FF2B5EF4-FFF2-40B4-BE49-F238E27FC236}">
                <a16:creationId xmlns:a16="http://schemas.microsoft.com/office/drawing/2014/main" id="{9A580CB5-ED88-A3BD-D25B-7ACF71A93F00}"/>
              </a:ext>
            </a:extLst>
          </p:cNvPr>
          <p:cNvSpPr txBox="1"/>
          <p:nvPr/>
        </p:nvSpPr>
        <p:spPr>
          <a:xfrm>
            <a:off x="834519" y="1987718"/>
            <a:ext cx="10726794"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18415C"/>
                </a:solidFill>
                <a:ea typeface="+mn-lt"/>
                <a:cs typeface="+mn-lt"/>
              </a:rPr>
              <a:t>Person Centered Approach</a:t>
            </a:r>
            <a:endParaRPr lang="en-US" sz="2800" b="1">
              <a:solidFill>
                <a:srgbClr val="18415C"/>
              </a:solidFill>
              <a:ea typeface="Calibri"/>
              <a:cs typeface="Calibri"/>
            </a:endParaRPr>
          </a:p>
          <a:p>
            <a:pPr marL="342900" indent="-342900">
              <a:buFont typeface="Arial"/>
              <a:buChar char="•"/>
            </a:pPr>
            <a:r>
              <a:rPr lang="en-US" sz="2800">
                <a:solidFill>
                  <a:srgbClr val="18415C"/>
                </a:solidFill>
                <a:ea typeface="Calibri"/>
                <a:cs typeface="Calibri"/>
              </a:rPr>
              <a:t>Individualized support should be provided for each household interested and/or participating in the program.</a:t>
            </a:r>
          </a:p>
          <a:p>
            <a:pPr marL="342900" indent="-342900">
              <a:buFont typeface="Arial"/>
              <a:buChar char="•"/>
            </a:pPr>
            <a:r>
              <a:rPr lang="en-US" sz="2800" b="1">
                <a:solidFill>
                  <a:srgbClr val="18415C"/>
                </a:solidFill>
                <a:ea typeface="Calibri"/>
                <a:cs typeface="Calibri"/>
              </a:rPr>
              <a:t>All communications</a:t>
            </a:r>
            <a:r>
              <a:rPr lang="en-US" sz="2800">
                <a:solidFill>
                  <a:srgbClr val="18415C"/>
                </a:solidFill>
                <a:ea typeface="Calibri"/>
                <a:cs typeface="Calibri"/>
              </a:rPr>
              <a:t> to residents should be culturally sensitive, clear, and accessible.</a:t>
            </a:r>
          </a:p>
          <a:p>
            <a:pPr marL="342900" indent="-342900">
              <a:buFont typeface="Arial"/>
              <a:buChar char="•"/>
            </a:pPr>
            <a:r>
              <a:rPr lang="en-US" sz="2800">
                <a:solidFill>
                  <a:srgbClr val="18415C"/>
                </a:solidFill>
                <a:ea typeface="Calibri"/>
                <a:cs typeface="Calibri"/>
              </a:rPr>
              <a:t>Translated materials should be available for non-English speaking households.</a:t>
            </a:r>
          </a:p>
        </p:txBody>
      </p:sp>
    </p:spTree>
    <p:extLst>
      <p:ext uri="{BB962C8B-B14F-4D97-AF65-F5344CB8AC3E}">
        <p14:creationId xmlns:p14="http://schemas.microsoft.com/office/powerpoint/2010/main" val="3469490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FAC6-8EFD-2B06-814E-550313F39879}"/>
              </a:ext>
            </a:extLst>
          </p:cNvPr>
          <p:cNvSpPr>
            <a:spLocks noGrp="1"/>
          </p:cNvSpPr>
          <p:nvPr>
            <p:ph type="title"/>
          </p:nvPr>
        </p:nvSpPr>
        <p:spPr/>
        <p:txBody>
          <a:bodyPr/>
          <a:lstStyle/>
          <a:p>
            <a:r>
              <a:rPr lang="en-US">
                <a:latin typeface="Arial"/>
                <a:cs typeface="Arial"/>
              </a:rPr>
              <a:t>Resources &amp; Tools</a:t>
            </a:r>
            <a:endParaRPr lang="en-US"/>
          </a:p>
        </p:txBody>
      </p:sp>
      <p:sp>
        <p:nvSpPr>
          <p:cNvPr id="3" name="Content Placeholder 2">
            <a:extLst>
              <a:ext uri="{FF2B5EF4-FFF2-40B4-BE49-F238E27FC236}">
                <a16:creationId xmlns:a16="http://schemas.microsoft.com/office/drawing/2014/main" id="{917C4337-1277-833F-170B-76C4D672A36B}"/>
              </a:ext>
            </a:extLst>
          </p:cNvPr>
          <p:cNvSpPr>
            <a:spLocks noGrp="1"/>
          </p:cNvSpPr>
          <p:nvPr>
            <p:ph idx="1"/>
          </p:nvPr>
        </p:nvSpPr>
        <p:spPr>
          <a:xfrm>
            <a:off x="838200" y="1606066"/>
            <a:ext cx="10515600" cy="4887320"/>
          </a:xfrm>
        </p:spPr>
        <p:txBody>
          <a:bodyPr vert="horz" lIns="91440" tIns="45720" rIns="91440" bIns="45720" rtlCol="0" anchor="t">
            <a:normAutofit/>
          </a:bodyPr>
          <a:lstStyle/>
          <a:p>
            <a:r>
              <a:rPr lang="en-US" b="1" dirty="0">
                <a:solidFill>
                  <a:schemeClr val="bg1">
                    <a:lumMod val="95000"/>
                  </a:schemeClr>
                </a:solidFill>
                <a:latin typeface="Arial"/>
                <a:cs typeface="Arial"/>
              </a:rPr>
              <a:t>2024 CDBG-DR Flood Recovery | Economic Development &amp; Finance Authority:</a:t>
            </a:r>
            <a:endParaRPr lang="en-US" b="1" dirty="0">
              <a:solidFill>
                <a:schemeClr val="bg1">
                  <a:lumMod val="95000"/>
                </a:schemeClr>
              </a:solidFill>
              <a:hlinkClick r:id="rId2">
                <a:extLst>
                  <a:ext uri="{A12FA001-AC4F-418D-AE19-62706E023703}">
                    <ahyp:hlinkClr xmlns:ahyp="http://schemas.microsoft.com/office/drawing/2018/hyperlinkcolor" val="tx"/>
                  </a:ext>
                </a:extLst>
              </a:hlinkClick>
            </a:endParaRPr>
          </a:p>
          <a:p>
            <a:pPr lvl="1"/>
            <a:r>
              <a:rPr lang="en-US" dirty="0">
                <a:solidFill>
                  <a:schemeClr val="bg1">
                    <a:lumMod val="95000"/>
                  </a:schemeClr>
                </a:solidFill>
                <a:latin typeface="Arial"/>
                <a:cs typeface="Arial"/>
                <a:hlinkClick r:id="rId2">
                  <a:extLst>
                    <a:ext uri="{A12FA001-AC4F-418D-AE19-62706E023703}">
                      <ahyp:hlinkClr xmlns:ahyp="http://schemas.microsoft.com/office/drawing/2018/hyperlinkcolor" val="tx"/>
                    </a:ext>
                  </a:extLst>
                </a:hlinkClick>
              </a:rPr>
              <a:t>h</a:t>
            </a:r>
            <a:r>
              <a:rPr lang="en-US" dirty="0">
                <a:solidFill>
                  <a:schemeClr val="bg1">
                    <a:lumMod val="95000"/>
                  </a:schemeClr>
                </a:solidFill>
                <a:latin typeface="Arial"/>
                <a:ea typeface="Calibri"/>
                <a:cs typeface="Arial"/>
                <a:hlinkClick r:id="rId2">
                  <a:extLst>
                    <a:ext uri="{A12FA001-AC4F-418D-AE19-62706E023703}">
                      <ahyp:hlinkClr xmlns:ahyp="http://schemas.microsoft.com/office/drawing/2018/hyperlinkcolor" val="tx"/>
                    </a:ext>
                  </a:extLst>
                </a:hlinkClick>
              </a:rPr>
              <a:t>ttps</a:t>
            </a:r>
            <a:r>
              <a:rPr lang="en-US" dirty="0">
                <a:solidFill>
                  <a:schemeClr val="bg1">
                    <a:lumMod val="95000"/>
                  </a:schemeClr>
                </a:solidFill>
                <a:latin typeface="Arial"/>
                <a:cs typeface="Arial"/>
                <a:hlinkClick r:id="rId2">
                  <a:extLst>
                    <a:ext uri="{A12FA001-AC4F-418D-AE19-62706E023703}">
                      <ahyp:hlinkClr xmlns:ahyp="http://schemas.microsoft.com/office/drawing/2018/hyperlinkcolor" val="tx"/>
                    </a:ext>
                  </a:extLst>
                </a:hlinkClick>
              </a:rPr>
              <a:t>://opportunityiowa.gov/community/disaster-recovery/2024-cdbg-dr-flood-recovery</a:t>
            </a:r>
            <a:endParaRPr lang="en-US">
              <a:solidFill>
                <a:schemeClr val="bg1">
                  <a:lumMod val="95000"/>
                </a:schemeClr>
              </a:solidFill>
              <a:hlinkClick r:id="">
                <a:extLst>
                  <a:ext uri="{A12FA001-AC4F-418D-AE19-62706E023703}">
                    <ahyp:hlinkClr xmlns:ahyp="http://schemas.microsoft.com/office/drawing/2018/hyperlinkcolor" val="tx"/>
                  </a:ext>
                </a:extLst>
              </a:hlinkClick>
            </a:endParaRPr>
          </a:p>
          <a:p>
            <a:endParaRPr lang="en-US" dirty="0">
              <a:solidFill>
                <a:schemeClr val="bg1">
                  <a:lumMod val="95000"/>
                </a:schemeClr>
              </a:solidFill>
              <a:latin typeface="Arial"/>
              <a:ea typeface="Calibri"/>
              <a:cs typeface="Arial"/>
            </a:endParaRPr>
          </a:p>
          <a:p>
            <a:r>
              <a:rPr lang="en-US" sz="2600" b="1" dirty="0">
                <a:solidFill>
                  <a:schemeClr val="bg1">
                    <a:lumMod val="95000"/>
                  </a:schemeClr>
                </a:solidFill>
                <a:latin typeface="Arial"/>
                <a:ea typeface="Calibri"/>
                <a:cs typeface="Arial"/>
              </a:rPr>
              <a:t>CDBG-DR Templates and Forms | IEDA:</a:t>
            </a:r>
            <a:endParaRPr lang="en-US" b="1" dirty="0">
              <a:solidFill>
                <a:schemeClr val="bg1">
                  <a:lumMod val="95000"/>
                </a:schemeClr>
              </a:solidFill>
              <a:latin typeface="Arial"/>
              <a:ea typeface="Calibri"/>
              <a:cs typeface="Arial"/>
            </a:endParaRPr>
          </a:p>
          <a:p>
            <a:pPr lvl="1"/>
            <a:r>
              <a:rPr lang="en-US" sz="2200" dirty="0">
                <a:solidFill>
                  <a:schemeClr val="bg1">
                    <a:lumMod val="95000"/>
                  </a:schemeClr>
                </a:solidFill>
                <a:latin typeface="Arial"/>
                <a:ea typeface="Calibri"/>
                <a:cs typeface="Arial"/>
              </a:rPr>
              <a:t>https://opportunityiowa.gov/community/community-infrastructure/cdbg-resources/management-guide#cdbg-management-guide-fillable-form-pdfs</a:t>
            </a:r>
          </a:p>
          <a:p>
            <a:endParaRPr lang="en-US" dirty="0">
              <a:solidFill>
                <a:schemeClr val="bg1">
                  <a:lumMod val="95000"/>
                </a:schemeClr>
              </a:solidFill>
              <a:latin typeface="Arial"/>
              <a:ea typeface="Calibri"/>
              <a:cs typeface="Arial"/>
            </a:endParaRPr>
          </a:p>
          <a:p>
            <a:r>
              <a:rPr lang="en-US" b="1" dirty="0">
                <a:solidFill>
                  <a:schemeClr val="bg1">
                    <a:lumMod val="95000"/>
                  </a:schemeClr>
                </a:solidFill>
                <a:latin typeface="Arial"/>
                <a:ea typeface="Calibri"/>
                <a:cs typeface="Arial"/>
              </a:rPr>
              <a:t>Subrecipient Agreement | IEDA:</a:t>
            </a:r>
          </a:p>
          <a:p>
            <a:pPr lvl="1"/>
            <a:r>
              <a:rPr lang="en-US" sz="2000" dirty="0">
                <a:solidFill>
                  <a:srgbClr val="F2F2F2"/>
                </a:solidFill>
                <a:latin typeface="Arial"/>
                <a:ea typeface="Calibri"/>
                <a:cs typeface="Arial"/>
                <a:hlinkClick r:id="rId3">
                  <a:extLst>
                    <a:ext uri="{A12FA001-AC4F-418D-AE19-62706E023703}">
                      <ahyp:hlinkClr xmlns:ahyp="http://schemas.microsoft.com/office/drawing/2018/hyperlinkcolor" val="tx"/>
                    </a:ext>
                  </a:extLst>
                </a:hlinkClick>
              </a:rPr>
              <a:t>https://opportunityiowa.gov/media/3201/download?inline</a:t>
            </a:r>
            <a:endParaRPr lang="en-US" sz="2000"/>
          </a:p>
          <a:p>
            <a:pPr marL="0" indent="0">
              <a:buNone/>
            </a:pPr>
            <a:endParaRPr lang="en-US" i="1">
              <a:latin typeface="Arial"/>
              <a:cs typeface="Arial"/>
            </a:endParaRPr>
          </a:p>
        </p:txBody>
      </p:sp>
    </p:spTree>
    <p:extLst>
      <p:ext uri="{BB962C8B-B14F-4D97-AF65-F5344CB8AC3E}">
        <p14:creationId xmlns:p14="http://schemas.microsoft.com/office/powerpoint/2010/main" val="3546085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650C9-C0C8-D7B3-3C3B-C55B2E734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0CA8D-DD80-52EA-DB5B-EFB134A07F3F}"/>
              </a:ext>
            </a:extLst>
          </p:cNvPr>
          <p:cNvSpPr>
            <a:spLocks noGrp="1"/>
          </p:cNvSpPr>
          <p:nvPr>
            <p:ph type="title"/>
          </p:nvPr>
        </p:nvSpPr>
        <p:spPr/>
        <p:txBody>
          <a:bodyPr/>
          <a:lstStyle/>
          <a:p>
            <a:r>
              <a:rPr lang="en-US">
                <a:latin typeface="Arial"/>
                <a:cs typeface="Arial"/>
              </a:rPr>
              <a:t>Resources &amp; Tools</a:t>
            </a:r>
            <a:endParaRPr lang="en-US"/>
          </a:p>
        </p:txBody>
      </p:sp>
      <p:sp>
        <p:nvSpPr>
          <p:cNvPr id="3" name="Content Placeholder 2">
            <a:extLst>
              <a:ext uri="{FF2B5EF4-FFF2-40B4-BE49-F238E27FC236}">
                <a16:creationId xmlns:a16="http://schemas.microsoft.com/office/drawing/2014/main" id="{DAC467C3-1C78-E8E8-1F60-8F5E182BA9B9}"/>
              </a:ext>
            </a:extLst>
          </p:cNvPr>
          <p:cNvSpPr>
            <a:spLocks noGrp="1"/>
          </p:cNvSpPr>
          <p:nvPr>
            <p:ph idx="1"/>
          </p:nvPr>
        </p:nvSpPr>
        <p:spPr>
          <a:xfrm>
            <a:off x="838200" y="1606066"/>
            <a:ext cx="10515600" cy="4887320"/>
          </a:xfrm>
        </p:spPr>
        <p:txBody>
          <a:bodyPr vert="horz" lIns="91440" tIns="45720" rIns="91440" bIns="45720" rtlCol="0" anchor="t">
            <a:normAutofit/>
          </a:bodyPr>
          <a:lstStyle/>
          <a:p>
            <a:endParaRPr lang="en-US" dirty="0">
              <a:solidFill>
                <a:schemeClr val="bg1">
                  <a:lumMod val="95000"/>
                </a:schemeClr>
              </a:solidFill>
              <a:latin typeface="Arial"/>
              <a:cs typeface="Arial"/>
            </a:endParaRPr>
          </a:p>
          <a:p>
            <a:r>
              <a:rPr lang="en-US" b="1" dirty="0">
                <a:solidFill>
                  <a:schemeClr val="bg1">
                    <a:lumMod val="95000"/>
                  </a:schemeClr>
                </a:solidFill>
                <a:latin typeface="Arial"/>
                <a:cs typeface="Arial"/>
              </a:rPr>
              <a:t>Certificate of Procurement | IEDA</a:t>
            </a:r>
            <a:endParaRPr lang="en-US" sz="2600" b="1" dirty="0">
              <a:solidFill>
                <a:schemeClr val="bg1">
                  <a:lumMod val="95000"/>
                </a:schemeClr>
              </a:solidFill>
              <a:latin typeface="Arial"/>
              <a:ea typeface="Calibri"/>
              <a:cs typeface="Calibri"/>
            </a:endParaRPr>
          </a:p>
          <a:p>
            <a:pPr lvl="1"/>
            <a:r>
              <a:rPr lang="en-US" dirty="0">
                <a:solidFill>
                  <a:schemeClr val="bg1">
                    <a:lumMod val="95000"/>
                  </a:schemeClr>
                </a:solidFill>
                <a:latin typeface="Arial"/>
                <a:ea typeface="Calibri"/>
                <a:cs typeface="Arial"/>
                <a:hlinkClick r:id="rId2">
                  <a:extLst>
                    <a:ext uri="{A12FA001-AC4F-418D-AE19-62706E023703}">
                      <ahyp:hlinkClr xmlns:ahyp="http://schemas.microsoft.com/office/drawing/2018/hyperlinkcolor" val="tx"/>
                    </a:ext>
                  </a:extLst>
                </a:hlinkClick>
              </a:rPr>
              <a:t>https://opportunityiowa.gov/media/3203/download?inline</a:t>
            </a:r>
          </a:p>
          <a:p>
            <a:pPr marL="0" indent="0">
              <a:buNone/>
            </a:pPr>
            <a:endParaRPr lang="en-US" dirty="0">
              <a:solidFill>
                <a:schemeClr val="bg1">
                  <a:lumMod val="95000"/>
                </a:schemeClr>
              </a:solidFill>
              <a:latin typeface="Arial"/>
              <a:ea typeface="Calibri"/>
              <a:cs typeface="Arial"/>
            </a:endParaRPr>
          </a:p>
          <a:p>
            <a:r>
              <a:rPr lang="en-US" sz="2600" b="1" dirty="0" err="1">
                <a:latin typeface="Arial"/>
                <a:ea typeface="Calibri"/>
                <a:cs typeface="Calibri"/>
              </a:rPr>
              <a:t>eCFR</a:t>
            </a:r>
            <a:r>
              <a:rPr lang="en-US" sz="2600" b="1" dirty="0">
                <a:latin typeface="Arial"/>
                <a:ea typeface="Calibri"/>
                <a:cs typeface="Calibri"/>
              </a:rPr>
              <a:t> :: 24 CFR 570.483 -- Criteria for national objectives.:</a:t>
            </a:r>
            <a:endParaRPr lang="en-US" sz="2600" dirty="0">
              <a:latin typeface="Arial"/>
              <a:ea typeface="Calibri"/>
              <a:cs typeface="Calibri"/>
            </a:endParaRPr>
          </a:p>
          <a:p>
            <a:pPr lvl="1"/>
            <a:r>
              <a:rPr lang="en-US" sz="2200" dirty="0">
                <a:latin typeface="Arial"/>
                <a:ea typeface="Calibri"/>
                <a:cs typeface="Arial"/>
                <a:hlinkClick r:id="rId3">
                  <a:extLst>
                    <a:ext uri="{A12FA001-AC4F-418D-AE19-62706E023703}">
                      <ahyp:hlinkClr xmlns:ahyp="http://schemas.microsoft.com/office/drawing/2018/hyperlinkcolor" val="tx"/>
                    </a:ext>
                  </a:extLst>
                </a:hlinkClick>
              </a:rPr>
              <a:t>https://www.ecfr.gov/current/title-24/subtitle-B/chapter-V/subchapter-C/part-570/subpart-I/section-570.483</a:t>
            </a:r>
            <a:endParaRPr lang="en-US" sz="2200" b="1" i="1">
              <a:latin typeface="Arial"/>
              <a:ea typeface="Calibri"/>
              <a:cs typeface="Calibri"/>
              <a:hlinkClick r:id="">
                <a:extLst>
                  <a:ext uri="{A12FA001-AC4F-418D-AE19-62706E023703}">
                    <ahyp:hlinkClr xmlns:ahyp="http://schemas.microsoft.com/office/drawing/2018/hyperlinkcolor" val="tx"/>
                  </a:ext>
                </a:extLst>
              </a:hlinkClick>
            </a:endParaRPr>
          </a:p>
          <a:p>
            <a:endParaRPr lang="en-US" sz="2600" dirty="0">
              <a:latin typeface="Arial"/>
              <a:ea typeface="Calibri"/>
              <a:cs typeface="Arial"/>
            </a:endParaRPr>
          </a:p>
          <a:p>
            <a:r>
              <a:rPr lang="en-US" sz="2600" b="1" i="1" dirty="0">
                <a:latin typeface="Arial"/>
                <a:ea typeface="Calibri"/>
                <a:cs typeface="Calibri"/>
                <a:hlinkClick r:id="rId4">
                  <a:extLst>
                    <a:ext uri="{A12FA001-AC4F-418D-AE19-62706E023703}">
                      <ahyp:hlinkClr xmlns:ahyp="http://schemas.microsoft.com/office/drawing/2018/hyperlinkcolor" val="tx"/>
                    </a:ext>
                  </a:extLst>
                </a:hlinkClick>
              </a:rPr>
              <a:t>HUD CPD Notice 14-13</a:t>
            </a:r>
            <a:endParaRPr lang="en-US" sz="2600" dirty="0">
              <a:latin typeface="Arial"/>
              <a:ea typeface="Calibri"/>
              <a:cs typeface="Calibri"/>
            </a:endParaRPr>
          </a:p>
          <a:p>
            <a:pPr lvl="1"/>
            <a:r>
              <a:rPr lang="en-US" sz="2200" dirty="0">
                <a:latin typeface="Arial"/>
                <a:ea typeface="Calibri"/>
                <a:cs typeface="Calibri"/>
                <a:hlinkClick r:id="rId4">
                  <a:extLst>
                    <a:ext uri="{A12FA001-AC4F-418D-AE19-62706E023703}">
                      <ahyp:hlinkClr xmlns:ahyp="http://schemas.microsoft.com/office/drawing/2018/hyperlinkcolor" val="tx"/>
                    </a:ext>
                  </a:extLst>
                </a:hlinkClick>
              </a:rPr>
              <a:t>h</a:t>
            </a:r>
            <a:r>
              <a:rPr lang="en-US" sz="2200" dirty="0">
                <a:latin typeface="Arial"/>
                <a:ea typeface="Calibri"/>
                <a:cs typeface="Arial"/>
                <a:hlinkClick r:id="rId4">
                  <a:extLst>
                    <a:ext uri="{A12FA001-AC4F-418D-AE19-62706E023703}">
                      <ahyp:hlinkClr xmlns:ahyp="http://schemas.microsoft.com/office/drawing/2018/hyperlinkcolor" val="tx"/>
                    </a:ext>
                  </a:extLst>
                </a:hlinkClick>
              </a:rPr>
              <a:t>ttps://www.hud.gov/sites/documents/14-13cpdn.pdf</a:t>
            </a:r>
            <a:endParaRPr lang="en-US" sz="2200" b="1" i="1">
              <a:latin typeface="Arial"/>
              <a:ea typeface="Calibri"/>
              <a:cs typeface="Calibri"/>
              <a:hlinkClick r:id="">
                <a:extLst>
                  <a:ext uri="{A12FA001-AC4F-418D-AE19-62706E023703}">
                    <ahyp:hlinkClr xmlns:ahyp="http://schemas.microsoft.com/office/drawing/2018/hyperlinkcolor" val="tx"/>
                  </a:ext>
                </a:extLst>
              </a:hlinkClick>
            </a:endParaRPr>
          </a:p>
          <a:p>
            <a:endParaRPr lang="en-US" sz="2600" dirty="0">
              <a:latin typeface="Arial"/>
              <a:ea typeface="Calibri"/>
              <a:cs typeface="Arial"/>
            </a:endParaRPr>
          </a:p>
          <a:p>
            <a:endParaRPr lang="en-US" sz="2600" b="1" i="1" dirty="0">
              <a:latin typeface="Arial"/>
              <a:ea typeface="Calibri"/>
              <a:cs typeface="Calibri"/>
            </a:endParaRPr>
          </a:p>
          <a:p>
            <a:pPr marL="0" indent="0">
              <a:buNone/>
            </a:pPr>
            <a:endParaRPr lang="en-US" i="1">
              <a:latin typeface="Arial"/>
              <a:cs typeface="Arial"/>
            </a:endParaRPr>
          </a:p>
        </p:txBody>
      </p:sp>
    </p:spTree>
    <p:extLst>
      <p:ext uri="{BB962C8B-B14F-4D97-AF65-F5344CB8AC3E}">
        <p14:creationId xmlns:p14="http://schemas.microsoft.com/office/powerpoint/2010/main" val="2354113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AA350-3EAC-4447-BEEF-AB9B5C7476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D2A92-AE87-7E4D-74BD-18C6DD5D69D6}"/>
              </a:ext>
            </a:extLst>
          </p:cNvPr>
          <p:cNvSpPr>
            <a:spLocks noGrp="1"/>
          </p:cNvSpPr>
          <p:nvPr>
            <p:ph type="title"/>
          </p:nvPr>
        </p:nvSpPr>
        <p:spPr/>
        <p:txBody>
          <a:bodyPr/>
          <a:lstStyle/>
          <a:p>
            <a:r>
              <a:rPr lang="en-US">
                <a:latin typeface="Arial"/>
                <a:cs typeface="Arial"/>
              </a:rPr>
              <a:t>Resources &amp; Tools</a:t>
            </a:r>
            <a:endParaRPr lang="en-US"/>
          </a:p>
        </p:txBody>
      </p:sp>
      <p:sp>
        <p:nvSpPr>
          <p:cNvPr id="3" name="Content Placeholder 2">
            <a:extLst>
              <a:ext uri="{FF2B5EF4-FFF2-40B4-BE49-F238E27FC236}">
                <a16:creationId xmlns:a16="http://schemas.microsoft.com/office/drawing/2014/main" id="{C4392A0A-677E-C3FB-44BE-13C421854CFF}"/>
              </a:ext>
            </a:extLst>
          </p:cNvPr>
          <p:cNvSpPr>
            <a:spLocks noGrp="1"/>
          </p:cNvSpPr>
          <p:nvPr>
            <p:ph idx="1"/>
          </p:nvPr>
        </p:nvSpPr>
        <p:spPr>
          <a:xfrm>
            <a:off x="838200" y="1606066"/>
            <a:ext cx="10515600" cy="4887320"/>
          </a:xfrm>
        </p:spPr>
        <p:txBody>
          <a:bodyPr vert="horz" lIns="91440" tIns="45720" rIns="91440" bIns="45720" rtlCol="0" anchor="t">
            <a:normAutofit/>
          </a:bodyPr>
          <a:lstStyle/>
          <a:p>
            <a:r>
              <a:rPr lang="en-US" sz="2600" b="1" i="1" dirty="0">
                <a:latin typeface="Arial"/>
                <a:ea typeface="Calibri"/>
                <a:cs typeface="Calibri"/>
              </a:rPr>
              <a:t>COSCDA Presentation on Income Surveys:</a:t>
            </a:r>
          </a:p>
          <a:p>
            <a:pPr lvl="1"/>
            <a:r>
              <a:rPr lang="en-US" sz="2200" dirty="0">
                <a:latin typeface="Arial"/>
                <a:ea typeface="Calibri"/>
                <a:cs typeface="Calibri"/>
                <a:hlinkClick r:id="rId2">
                  <a:extLst>
                    <a:ext uri="{A12FA001-AC4F-418D-AE19-62706E023703}">
                      <ahyp:hlinkClr xmlns:ahyp="http://schemas.microsoft.com/office/drawing/2018/hyperlinkcolor" val="tx"/>
                    </a:ext>
                  </a:extLst>
                </a:hlinkClick>
              </a:rPr>
              <a:t>h</a:t>
            </a:r>
            <a:r>
              <a:rPr lang="en-US" sz="2200" dirty="0">
                <a:latin typeface="Arial"/>
                <a:ea typeface="Calibri"/>
                <a:cs typeface="Arial"/>
                <a:hlinkClick r:id="rId2">
                  <a:extLst>
                    <a:ext uri="{A12FA001-AC4F-418D-AE19-62706E023703}">
                      <ahyp:hlinkClr xmlns:ahyp="http://schemas.microsoft.com/office/drawing/2018/hyperlinkcolor" val="tx"/>
                    </a:ext>
                  </a:extLst>
                </a:hlinkClick>
              </a:rPr>
              <a:t>ttps://coscda.org/wp-content/uploads/2023/03/CDBGIncomeSurveyToolkit_ErinnMartin-002.pdf</a:t>
            </a:r>
            <a:endParaRPr lang="en-US" sz="2200" b="1" i="1">
              <a:latin typeface="Arial"/>
              <a:ea typeface="Calibri"/>
              <a:cs typeface="Calibri"/>
              <a:hlinkClick r:id="">
                <a:extLst>
                  <a:ext uri="{A12FA001-AC4F-418D-AE19-62706E023703}">
                    <ahyp:hlinkClr xmlns:ahyp="http://schemas.microsoft.com/office/drawing/2018/hyperlinkcolor" val="tx"/>
                  </a:ext>
                </a:extLst>
              </a:hlinkClick>
            </a:endParaRPr>
          </a:p>
          <a:p>
            <a:endParaRPr lang="en-US" sz="2600" dirty="0">
              <a:latin typeface="Arial"/>
              <a:ea typeface="Calibri"/>
              <a:cs typeface="Arial"/>
            </a:endParaRPr>
          </a:p>
          <a:p>
            <a:r>
              <a:rPr lang="en-US" sz="2600" b="1" i="1" dirty="0">
                <a:latin typeface="Arial"/>
                <a:ea typeface="Calibri"/>
                <a:cs typeface="Calibri"/>
                <a:hlinkClick r:id="rId3">
                  <a:extLst>
                    <a:ext uri="{A12FA001-AC4F-418D-AE19-62706E023703}">
                      <ahyp:hlinkClr xmlns:ahyp="http://schemas.microsoft.com/office/drawing/2018/hyperlinkcolor" val="tx"/>
                    </a:ext>
                  </a:extLst>
                </a:hlinkClick>
              </a:rPr>
              <a:t>CDBG Income Survey Toolkit - HUD Exchange</a:t>
            </a:r>
            <a:endParaRPr lang="en-US" sz="2600" dirty="0">
              <a:latin typeface="Arial"/>
              <a:ea typeface="Calibri"/>
              <a:cs typeface="Calibri"/>
            </a:endParaRPr>
          </a:p>
          <a:p>
            <a:pPr lvl="1"/>
            <a:r>
              <a:rPr lang="en-US" sz="2200" dirty="0">
                <a:latin typeface="Arial"/>
                <a:ea typeface="Calibri"/>
                <a:cs typeface="Calibri"/>
                <a:hlinkClick r:id="rId3">
                  <a:extLst>
                    <a:ext uri="{A12FA001-AC4F-418D-AE19-62706E023703}">
                      <ahyp:hlinkClr xmlns:ahyp="http://schemas.microsoft.com/office/drawing/2018/hyperlinkcolor" val="tx"/>
                    </a:ext>
                  </a:extLst>
                </a:hlinkClick>
              </a:rPr>
              <a:t>h</a:t>
            </a:r>
            <a:r>
              <a:rPr lang="en-US" sz="2200" dirty="0">
                <a:latin typeface="Arial"/>
                <a:ea typeface="Calibri"/>
                <a:cs typeface="Arial"/>
                <a:hlinkClick r:id="rId3">
                  <a:extLst>
                    <a:ext uri="{A12FA001-AC4F-418D-AE19-62706E023703}">
                      <ahyp:hlinkClr xmlns:ahyp="http://schemas.microsoft.com/office/drawing/2018/hyperlinkcolor" val="tx"/>
                    </a:ext>
                  </a:extLst>
                </a:hlinkClick>
              </a:rPr>
              <a:t>ttps://www.hudexchange.info/programs/cdbg/cdbg-income-survey-toolkit/</a:t>
            </a:r>
            <a:endParaRPr lang="en-US" sz="2200" b="1" i="1">
              <a:latin typeface="Arial"/>
              <a:ea typeface="Calibri"/>
              <a:cs typeface="Calibri"/>
              <a:hlinkClick r:id="rId3">
                <a:extLst>
                  <a:ext uri="{A12FA001-AC4F-418D-AE19-62706E023703}">
                    <ahyp:hlinkClr xmlns:ahyp="http://schemas.microsoft.com/office/drawing/2018/hyperlinkcolor" val="tx"/>
                  </a:ext>
                </a:extLst>
              </a:hlinkClick>
            </a:endParaRPr>
          </a:p>
          <a:p>
            <a:pPr marL="0" indent="0">
              <a:buNone/>
            </a:pPr>
            <a:endParaRPr lang="en-US" sz="2600" dirty="0">
              <a:latin typeface="Arial"/>
              <a:ea typeface="Calibri"/>
              <a:cs typeface="Arial"/>
            </a:endParaRPr>
          </a:p>
          <a:p>
            <a:r>
              <a:rPr lang="en-US" sz="2600" b="1" dirty="0">
                <a:latin typeface="Arial"/>
                <a:ea typeface="Calibri"/>
                <a:cs typeface="Calibri"/>
              </a:rPr>
              <a:t>Conducting a Low-and Moderate – Income Survey: </a:t>
            </a:r>
            <a:endParaRPr lang="en-US" sz="2600" dirty="0">
              <a:latin typeface="Arial"/>
              <a:ea typeface="Calibri"/>
              <a:cs typeface="Calibri"/>
            </a:endParaRPr>
          </a:p>
          <a:p>
            <a:pPr lvl="1"/>
            <a:r>
              <a:rPr lang="en-US" sz="2200" b="1" i="1" dirty="0">
                <a:latin typeface="Arial"/>
                <a:ea typeface="Calibri"/>
                <a:cs typeface="Calibri"/>
                <a:hlinkClick r:id="rId4">
                  <a:extLst>
                    <a:ext uri="{A12FA001-AC4F-418D-AE19-62706E023703}">
                      <ahyp:hlinkClr xmlns:ahyp="http://schemas.microsoft.com/office/drawing/2018/hyperlinkcolor" val="tx"/>
                    </a:ext>
                  </a:extLst>
                </a:hlinkClick>
              </a:rPr>
              <a:t>https</a:t>
            </a:r>
            <a:r>
              <a:rPr lang="en-US" sz="2200" b="1" i="1" dirty="0">
                <a:latin typeface="Arial"/>
                <a:ea typeface="Calibri"/>
                <a:cs typeface="Calibri"/>
                <a:hlinkClick r:id="rId4">
                  <a:extLst>
                    <a:ext uri="{A12FA001-AC4F-418D-AE19-62706E023703}">
                      <ahyp:hlinkClr xmlns:ahyp="http://schemas.microsoft.com/office/drawing/2018/hyperlinkcolor" val="tx"/>
                    </a:ext>
                  </a:extLst>
                </a:hlinkClick>
              </a:rPr>
              <a:t>://opportunityiowa.gov/community/community-infrastructure/cdbg-resources/cdbg-program-guidance-resources</a:t>
            </a:r>
            <a:r>
              <a:rPr lang="en-US" sz="2200" i="1" dirty="0">
                <a:latin typeface="Arial"/>
                <a:ea typeface="Calibri"/>
                <a:cs typeface="Calibri"/>
              </a:rPr>
              <a:t> </a:t>
            </a:r>
            <a:endParaRPr lang="en-US" sz="2200">
              <a:latin typeface="Arial"/>
              <a:ea typeface="Calibri"/>
              <a:cs typeface="Calibri"/>
            </a:endParaRPr>
          </a:p>
          <a:p>
            <a:pPr marL="0" indent="0">
              <a:buNone/>
            </a:pPr>
            <a:endParaRPr lang="en-US" i="1">
              <a:latin typeface="Arial"/>
              <a:cs typeface="Arial"/>
            </a:endParaRPr>
          </a:p>
        </p:txBody>
      </p:sp>
    </p:spTree>
    <p:extLst>
      <p:ext uri="{BB962C8B-B14F-4D97-AF65-F5344CB8AC3E}">
        <p14:creationId xmlns:p14="http://schemas.microsoft.com/office/powerpoint/2010/main" val="439493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6C410-D88C-5ED2-C35E-A32C610F6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2B0F8B-2CB7-0591-AF03-DF4A7A4C6CCF}"/>
              </a:ext>
            </a:extLst>
          </p:cNvPr>
          <p:cNvSpPr>
            <a:spLocks noGrp="1"/>
          </p:cNvSpPr>
          <p:nvPr>
            <p:ph type="title"/>
          </p:nvPr>
        </p:nvSpPr>
        <p:spPr/>
        <p:txBody>
          <a:bodyPr/>
          <a:lstStyle/>
          <a:p>
            <a:r>
              <a:rPr lang="en-US">
                <a:latin typeface="Arial"/>
                <a:cs typeface="Arial"/>
              </a:rPr>
              <a:t>Q&amp;A</a:t>
            </a:r>
            <a:endParaRPr lang="en-US"/>
          </a:p>
        </p:txBody>
      </p:sp>
      <p:sp>
        <p:nvSpPr>
          <p:cNvPr id="5" name="TextBox 4">
            <a:extLst>
              <a:ext uri="{FF2B5EF4-FFF2-40B4-BE49-F238E27FC236}">
                <a16:creationId xmlns:a16="http://schemas.microsoft.com/office/drawing/2014/main" id="{685C68CF-F357-40FA-3010-38F5CF72E127}"/>
              </a:ext>
            </a:extLst>
          </p:cNvPr>
          <p:cNvSpPr txBox="1"/>
          <p:nvPr/>
        </p:nvSpPr>
        <p:spPr>
          <a:xfrm>
            <a:off x="835906" y="1707437"/>
            <a:ext cx="10517352"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a:solidFill>
                <a:schemeClr val="bg1"/>
              </a:solidFill>
              <a:ea typeface="Calibri" panose="020F0502020204030204"/>
              <a:cs typeface="Calibri" panose="020F0502020204030204"/>
            </a:endParaRPr>
          </a:p>
          <a:p>
            <a:r>
              <a:rPr lang="en-US" sz="4000" b="1" dirty="0">
                <a:solidFill>
                  <a:schemeClr val="bg1"/>
                </a:solidFill>
                <a:ea typeface="Calibri"/>
                <a:cs typeface="Calibri"/>
              </a:rPr>
              <a:t>Questions? Please enter them into the chat, and we will provide a detailed FAQ!</a:t>
            </a:r>
          </a:p>
          <a:p>
            <a:endParaRPr lang="en-US" sz="1600" b="1" dirty="0">
              <a:solidFill>
                <a:schemeClr val="bg1"/>
              </a:solidFill>
              <a:ea typeface="Calibri"/>
              <a:cs typeface="Calibri"/>
            </a:endParaRPr>
          </a:p>
          <a:p>
            <a:r>
              <a:rPr lang="en-US" sz="4000" b="1" dirty="0">
                <a:solidFill>
                  <a:schemeClr val="bg1"/>
                </a:solidFill>
                <a:ea typeface="Calibri"/>
                <a:cs typeface="Calibri"/>
              </a:rPr>
              <a:t>Webinar recording, PowerPoint, FAQ and Program Guide will be available at:</a:t>
            </a:r>
          </a:p>
          <a:p>
            <a:endParaRPr lang="en-US" sz="1600" b="1" dirty="0">
              <a:solidFill>
                <a:schemeClr val="bg1"/>
              </a:solidFill>
              <a:ea typeface="+mn-lt"/>
              <a:cs typeface="+mn-lt"/>
            </a:endParaRPr>
          </a:p>
          <a:p>
            <a:pPr algn="ctr"/>
            <a:r>
              <a:rPr lang="en-US" sz="4000" dirty="0">
                <a:solidFill>
                  <a:schemeClr val="bg1"/>
                </a:solidFill>
                <a:ea typeface="+mn-lt"/>
                <a:cs typeface="+mn-lt"/>
              </a:rPr>
              <a:t>https://opportunityiowa.gov/community/disaster-recovery/2024-cdbg-dr-flood-recovery</a:t>
            </a:r>
            <a:endParaRPr lang="en-US" dirty="0">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40621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FD6E7-F985-A35D-B553-357F70F129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FBBE06-38D4-6C59-9D6E-7F6DBF72134D}"/>
              </a:ext>
            </a:extLst>
          </p:cNvPr>
          <p:cNvSpPr>
            <a:spLocks noGrp="1"/>
          </p:cNvSpPr>
          <p:nvPr>
            <p:ph type="title"/>
          </p:nvPr>
        </p:nvSpPr>
        <p:spPr>
          <a:xfrm>
            <a:off x="952500" y="384175"/>
            <a:ext cx="10515600" cy="1325563"/>
          </a:xfrm>
        </p:spPr>
        <p:txBody>
          <a:bodyPr/>
          <a:lstStyle/>
          <a:p>
            <a:pPr algn="ctr"/>
            <a:r>
              <a:rPr lang="en-US" dirty="0">
                <a:latin typeface="Arial"/>
                <a:cs typeface="Arial"/>
              </a:rPr>
              <a:t>Please contact us if you have more questions!</a:t>
            </a:r>
            <a:endParaRPr lang="en-US" dirty="0"/>
          </a:p>
        </p:txBody>
      </p:sp>
      <p:sp>
        <p:nvSpPr>
          <p:cNvPr id="7" name="TextBox 6">
            <a:extLst>
              <a:ext uri="{FF2B5EF4-FFF2-40B4-BE49-F238E27FC236}">
                <a16:creationId xmlns:a16="http://schemas.microsoft.com/office/drawing/2014/main" id="{88C4434E-6867-DD30-5D17-D529EA54E9F2}"/>
              </a:ext>
            </a:extLst>
          </p:cNvPr>
          <p:cNvSpPr txBox="1"/>
          <p:nvPr/>
        </p:nvSpPr>
        <p:spPr>
          <a:xfrm>
            <a:off x="4962946" y="3663337"/>
            <a:ext cx="226111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ea typeface="Calibri"/>
                <a:cs typeface="Calibri"/>
              </a:rPr>
              <a:t>Alexsis Fleener</a:t>
            </a:r>
          </a:p>
          <a:p>
            <a:pPr algn="ctr"/>
            <a:r>
              <a:rPr lang="en-US" sz="1600">
                <a:solidFill>
                  <a:schemeClr val="bg1"/>
                </a:solidFill>
                <a:ea typeface="Calibri"/>
                <a:cs typeface="Calibri"/>
              </a:rPr>
              <a:t>Grant Manager Lead</a:t>
            </a:r>
          </a:p>
          <a:p>
            <a:pPr algn="ctr"/>
            <a:r>
              <a:rPr lang="en-US" sz="1600">
                <a:solidFill>
                  <a:schemeClr val="bg1"/>
                </a:solidFill>
                <a:ea typeface="+mn-lt"/>
                <a:cs typeface="+mn-lt"/>
              </a:rPr>
              <a:t>Alexsis.Fleener@icf.com</a:t>
            </a:r>
            <a:endParaRPr lang="en-US" sz="1600">
              <a:solidFill>
                <a:schemeClr val="bg1"/>
              </a:solidFill>
            </a:endParaRPr>
          </a:p>
        </p:txBody>
      </p:sp>
      <p:sp>
        <p:nvSpPr>
          <p:cNvPr id="9" name="TextBox 8">
            <a:extLst>
              <a:ext uri="{FF2B5EF4-FFF2-40B4-BE49-F238E27FC236}">
                <a16:creationId xmlns:a16="http://schemas.microsoft.com/office/drawing/2014/main" id="{78DFBC94-C4A4-26B3-CBF5-3E4829FFB32C}"/>
              </a:ext>
            </a:extLst>
          </p:cNvPr>
          <p:cNvSpPr txBox="1"/>
          <p:nvPr/>
        </p:nvSpPr>
        <p:spPr>
          <a:xfrm>
            <a:off x="4734346" y="5135902"/>
            <a:ext cx="271831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ea typeface="Calibri"/>
                <a:cs typeface="Calibri"/>
              </a:rPr>
              <a:t>Christopher Taormina</a:t>
            </a:r>
          </a:p>
          <a:p>
            <a:pPr algn="ctr"/>
            <a:r>
              <a:rPr lang="en-US" sz="1600">
                <a:solidFill>
                  <a:schemeClr val="bg1"/>
                </a:solidFill>
                <a:ea typeface="Calibri"/>
                <a:cs typeface="Calibri"/>
              </a:rPr>
              <a:t>Grant Manager</a:t>
            </a:r>
          </a:p>
          <a:p>
            <a:pPr algn="ctr"/>
            <a:r>
              <a:rPr lang="en-US" sz="1600">
                <a:solidFill>
                  <a:schemeClr val="bg1"/>
                </a:solidFill>
                <a:ea typeface="Calibri"/>
                <a:cs typeface="Calibri"/>
              </a:rPr>
              <a:t>Christopher.Taormina@icf.com</a:t>
            </a:r>
          </a:p>
        </p:txBody>
      </p:sp>
      <p:sp>
        <p:nvSpPr>
          <p:cNvPr id="15" name="Subtitle 2">
            <a:extLst>
              <a:ext uri="{FF2B5EF4-FFF2-40B4-BE49-F238E27FC236}">
                <a16:creationId xmlns:a16="http://schemas.microsoft.com/office/drawing/2014/main" id="{57695ED8-E724-42EE-B395-CAFE7669B0F4}"/>
              </a:ext>
            </a:extLst>
          </p:cNvPr>
          <p:cNvSpPr txBox="1">
            <a:spLocks/>
          </p:cNvSpPr>
          <p:nvPr/>
        </p:nvSpPr>
        <p:spPr>
          <a:xfrm>
            <a:off x="4105275" y="2073989"/>
            <a:ext cx="3676650" cy="11328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SzPct val="85000"/>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latin typeface="Arial"/>
                <a:cs typeface="Arial"/>
              </a:rPr>
              <a:t>Robert Wick  | CDBG Team Lead</a:t>
            </a:r>
            <a:endParaRPr lang="en-US" sz="1600" b="1"/>
          </a:p>
          <a:p>
            <a:pPr marL="0" indent="0" algn="ctr">
              <a:buNone/>
            </a:pPr>
            <a:r>
              <a:rPr lang="en-US" sz="1600" dirty="0">
                <a:latin typeface="Arial"/>
                <a:cs typeface="Arial"/>
              </a:rPr>
              <a:t>Iowa Economic Development Authority</a:t>
            </a:r>
          </a:p>
          <a:p>
            <a:pPr marL="0" indent="0" algn="ctr">
              <a:buNone/>
            </a:pPr>
            <a:r>
              <a:rPr lang="en-US" sz="1600" dirty="0">
                <a:latin typeface="Arial"/>
                <a:cs typeface="Arial"/>
              </a:rPr>
              <a:t>Robert.wick@iowaeda.com</a:t>
            </a:r>
            <a:endParaRPr lang="en-US" sz="1600"/>
          </a:p>
        </p:txBody>
      </p:sp>
    </p:spTree>
    <p:extLst>
      <p:ext uri="{BB962C8B-B14F-4D97-AF65-F5344CB8AC3E}">
        <p14:creationId xmlns:p14="http://schemas.microsoft.com/office/powerpoint/2010/main" val="317391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C99C-4CBF-BDAE-78D9-7DDA8448F219}"/>
              </a:ext>
            </a:extLst>
          </p:cNvPr>
          <p:cNvSpPr>
            <a:spLocks noGrp="1"/>
          </p:cNvSpPr>
          <p:nvPr>
            <p:ph type="ctrTitle"/>
          </p:nvPr>
        </p:nvSpPr>
        <p:spPr/>
        <p:txBody>
          <a:bodyPr/>
          <a:lstStyle/>
          <a:p>
            <a:r>
              <a:rPr lang="en-US"/>
              <a:t>THANK YOU</a:t>
            </a:r>
          </a:p>
        </p:txBody>
      </p:sp>
      <p:sp>
        <p:nvSpPr>
          <p:cNvPr id="3" name="Subtitle 2">
            <a:extLst>
              <a:ext uri="{FF2B5EF4-FFF2-40B4-BE49-F238E27FC236}">
                <a16:creationId xmlns:a16="http://schemas.microsoft.com/office/drawing/2014/main" id="{0463D0C8-C3C5-E12D-569B-8F15DA04E4D7}"/>
              </a:ext>
            </a:extLst>
          </p:cNvPr>
          <p:cNvSpPr>
            <a:spLocks noGrp="1"/>
          </p:cNvSpPr>
          <p:nvPr>
            <p:ph type="subTitle" idx="1"/>
          </p:nvPr>
        </p:nvSpPr>
        <p:spPr>
          <a:xfrm>
            <a:off x="1524000" y="6131639"/>
            <a:ext cx="9144000" cy="542305"/>
          </a:xfrm>
        </p:spPr>
        <p:txBody>
          <a:bodyPr vert="horz" lIns="91440" tIns="45720" rIns="91440" bIns="45720" rtlCol="0" anchor="t">
            <a:normAutofit fontScale="85000" lnSpcReduction="20000"/>
          </a:bodyPr>
          <a:lstStyle/>
          <a:p>
            <a:r>
              <a:rPr lang="en-US">
                <a:latin typeface="Arial"/>
                <a:cs typeface="Arial"/>
              </a:rPr>
              <a:t>Robert Wick  | CDBG Team Lead</a:t>
            </a:r>
          </a:p>
          <a:p>
            <a:r>
              <a:rPr lang="en-US">
                <a:latin typeface="Arial"/>
                <a:cs typeface="Arial"/>
              </a:rPr>
              <a:t>Iowa Economic Development Authority</a:t>
            </a:r>
          </a:p>
        </p:txBody>
      </p:sp>
    </p:spTree>
    <p:extLst>
      <p:ext uri="{BB962C8B-B14F-4D97-AF65-F5344CB8AC3E}">
        <p14:creationId xmlns:p14="http://schemas.microsoft.com/office/powerpoint/2010/main" val="352836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CDBA-6B48-EA5A-CE45-76B925A6F1A5}"/>
              </a:ext>
            </a:extLst>
          </p:cNvPr>
          <p:cNvSpPr>
            <a:spLocks noGrp="1"/>
          </p:cNvSpPr>
          <p:nvPr>
            <p:ph type="title"/>
          </p:nvPr>
        </p:nvSpPr>
        <p:spPr/>
        <p:txBody>
          <a:bodyPr/>
          <a:lstStyle/>
          <a:p>
            <a:r>
              <a:rPr lang="en-US"/>
              <a:t>Workshop Objectives</a:t>
            </a:r>
            <a:endParaRPr lang="en-US" b="0">
              <a:solidFill>
                <a:srgbClr val="000000"/>
              </a:solidFill>
            </a:endParaRPr>
          </a:p>
        </p:txBody>
      </p:sp>
      <p:sp>
        <p:nvSpPr>
          <p:cNvPr id="3" name="Content Placeholder 2">
            <a:extLst>
              <a:ext uri="{FF2B5EF4-FFF2-40B4-BE49-F238E27FC236}">
                <a16:creationId xmlns:a16="http://schemas.microsoft.com/office/drawing/2014/main" id="{B8CF8731-9734-2877-04F9-0E7552C32622}"/>
              </a:ext>
            </a:extLst>
          </p:cNvPr>
          <p:cNvSpPr>
            <a:spLocks noGrp="1"/>
          </p:cNvSpPr>
          <p:nvPr>
            <p:ph idx="1"/>
          </p:nvPr>
        </p:nvSpPr>
        <p:spPr/>
        <p:txBody>
          <a:bodyPr vert="horz" lIns="91440" tIns="45720" rIns="91440" bIns="45720" rtlCol="0" anchor="t">
            <a:normAutofit lnSpcReduction="10000"/>
          </a:bodyPr>
          <a:lstStyle/>
          <a:p>
            <a:pPr marL="0" indent="0">
              <a:buNone/>
            </a:pPr>
            <a:r>
              <a:rPr lang="en-US" b="1">
                <a:latin typeface="Arial"/>
                <a:cs typeface="Arial"/>
              </a:rPr>
              <a:t>By the end of this workshop, participants will be able to:</a:t>
            </a:r>
          </a:p>
          <a:p>
            <a:pPr>
              <a:lnSpc>
                <a:spcPct val="150000"/>
              </a:lnSpc>
              <a:buFont typeface="Wingdings" panose="020B0604020202020204" pitchFamily="34" charset="0"/>
              <a:buChar char="§"/>
            </a:pPr>
            <a:r>
              <a:rPr lang="en-US" sz="2400">
                <a:latin typeface="Arial"/>
                <a:cs typeface="Arial"/>
              </a:rPr>
              <a:t>Understand the CDBG-DR Non-Federal Match Program</a:t>
            </a:r>
          </a:p>
          <a:p>
            <a:pPr lvl="1">
              <a:lnSpc>
                <a:spcPct val="150000"/>
              </a:lnSpc>
              <a:buFont typeface="Courier New" panose="020B0604020202020204" pitchFamily="34" charset="0"/>
              <a:buChar char="o"/>
            </a:pPr>
            <a:r>
              <a:rPr lang="en-US" sz="2000">
                <a:latin typeface="Arial"/>
                <a:cs typeface="Arial"/>
              </a:rPr>
              <a:t>AKA "Buyout &amp; Demo program"</a:t>
            </a:r>
          </a:p>
          <a:p>
            <a:pPr>
              <a:lnSpc>
                <a:spcPct val="150000"/>
              </a:lnSpc>
              <a:buFont typeface="Wingdings" panose="020B0604020202020204" pitchFamily="34" charset="0"/>
              <a:buChar char="§"/>
            </a:pPr>
            <a:r>
              <a:rPr lang="en-US" sz="2400">
                <a:latin typeface="Arial"/>
                <a:cs typeface="Arial"/>
              </a:rPr>
              <a:t>Leverage CDBG-DR Funding for Local Match</a:t>
            </a:r>
          </a:p>
          <a:p>
            <a:pPr>
              <a:lnSpc>
                <a:spcPct val="150000"/>
              </a:lnSpc>
              <a:buFont typeface="Wingdings" panose="020B0604020202020204" pitchFamily="34" charset="0"/>
              <a:buChar char="§"/>
            </a:pPr>
            <a:r>
              <a:rPr lang="en-US" sz="2400">
                <a:latin typeface="Arial"/>
                <a:cs typeface="Arial"/>
              </a:rPr>
              <a:t>Plan for Implementation and Compliance</a:t>
            </a:r>
          </a:p>
          <a:p>
            <a:pPr>
              <a:lnSpc>
                <a:spcPct val="150000"/>
              </a:lnSpc>
              <a:buFont typeface="Wingdings" panose="020B0604020202020204" pitchFamily="34" charset="0"/>
              <a:buChar char="§"/>
            </a:pPr>
            <a:r>
              <a:rPr lang="en-US" sz="2400">
                <a:latin typeface="Arial"/>
                <a:cs typeface="Arial"/>
              </a:rPr>
              <a:t>Engage Community Stakeholders</a:t>
            </a:r>
          </a:p>
          <a:p>
            <a:pPr>
              <a:lnSpc>
                <a:spcPct val="150000"/>
              </a:lnSpc>
              <a:buFont typeface="Wingdings" panose="020B0604020202020204" pitchFamily="34" charset="0"/>
              <a:buChar char="§"/>
            </a:pPr>
            <a:r>
              <a:rPr lang="en-US" sz="2400">
                <a:latin typeface="Arial"/>
                <a:cs typeface="Arial"/>
              </a:rPr>
              <a:t>Navigate the Application Process</a:t>
            </a:r>
          </a:p>
          <a:p>
            <a:pPr>
              <a:buFont typeface="Wingdings" panose="020B0604020202020204" pitchFamily="34" charset="0"/>
              <a:buChar char="§"/>
            </a:pPr>
            <a:endParaRPr lang="en-US"/>
          </a:p>
          <a:p>
            <a:pPr>
              <a:buFont typeface="Wingdings" panose="020B0604020202020204" pitchFamily="34" charset="0"/>
              <a:buChar char="§"/>
            </a:pPr>
            <a:endParaRPr lang="en-US"/>
          </a:p>
        </p:txBody>
      </p:sp>
    </p:spTree>
    <p:extLst>
      <p:ext uri="{BB962C8B-B14F-4D97-AF65-F5344CB8AC3E}">
        <p14:creationId xmlns:p14="http://schemas.microsoft.com/office/powerpoint/2010/main" val="312300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473A1-8387-E577-D27D-788A0FBDA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D6F9FE-6527-5DBC-D3F6-ACAB900A448E}"/>
              </a:ext>
            </a:extLst>
          </p:cNvPr>
          <p:cNvSpPr>
            <a:spLocks noGrp="1"/>
          </p:cNvSpPr>
          <p:nvPr>
            <p:ph type="title"/>
          </p:nvPr>
        </p:nvSpPr>
        <p:spPr>
          <a:xfrm>
            <a:off x="565484" y="393251"/>
            <a:ext cx="10515600" cy="1325563"/>
          </a:xfrm>
        </p:spPr>
        <p:txBody>
          <a:bodyPr/>
          <a:lstStyle/>
          <a:p>
            <a:r>
              <a:rPr lang="en-US">
                <a:latin typeface="Arial"/>
                <a:cs typeface="Arial"/>
              </a:rPr>
              <a:t>Program Background</a:t>
            </a:r>
            <a:endParaRPr lang="en-US"/>
          </a:p>
        </p:txBody>
      </p:sp>
      <p:sp>
        <p:nvSpPr>
          <p:cNvPr id="5" name="TextBox 4">
            <a:extLst>
              <a:ext uri="{FF2B5EF4-FFF2-40B4-BE49-F238E27FC236}">
                <a16:creationId xmlns:a16="http://schemas.microsoft.com/office/drawing/2014/main" id="{B1D01D49-2212-EE0A-3CE9-D7588530F533}"/>
              </a:ext>
            </a:extLst>
          </p:cNvPr>
          <p:cNvSpPr txBox="1"/>
          <p:nvPr/>
        </p:nvSpPr>
        <p:spPr>
          <a:xfrm>
            <a:off x="567530" y="1718649"/>
            <a:ext cx="10980044"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1"/>
                </a:solidFill>
                <a:ea typeface="Calibri"/>
                <a:cs typeface="Calibri"/>
              </a:rPr>
              <a:t>Action Plan Summary</a:t>
            </a:r>
            <a:endParaRPr lang="en-US" sz="3200">
              <a:solidFill>
                <a:schemeClr val="bg1"/>
              </a:solidFill>
              <a:ea typeface="Calibri"/>
              <a:cs typeface="Calibri"/>
            </a:endParaRPr>
          </a:p>
          <a:p>
            <a:pPr marL="285750" indent="-285750">
              <a:buFont typeface="Arial"/>
              <a:buChar char="•"/>
            </a:pPr>
            <a:endParaRPr lang="en-US" sz="2400" b="1">
              <a:solidFill>
                <a:schemeClr val="bg1"/>
              </a:solidFill>
              <a:ea typeface="Calibri"/>
              <a:cs typeface="Calibri"/>
            </a:endParaRPr>
          </a:p>
          <a:p>
            <a:pPr marL="285750" indent="-285750">
              <a:buFont typeface="Arial"/>
              <a:buChar char="•"/>
            </a:pPr>
            <a:r>
              <a:rPr lang="en-US" sz="2400">
                <a:solidFill>
                  <a:schemeClr val="bg1"/>
                </a:solidFill>
                <a:ea typeface="Calibri"/>
                <a:cs typeface="Calibri"/>
              </a:rPr>
              <a:t>IEDA received $134.7 million in CDBG-DR funds for long term recovery from the June 2024 Midwest Flooding (DR-4796-IA)</a:t>
            </a:r>
          </a:p>
          <a:p>
            <a:pPr marL="285750" indent="-285750">
              <a:buFont typeface="Arial"/>
              <a:buChar char="•"/>
            </a:pPr>
            <a:r>
              <a:rPr lang="en-US" sz="2400">
                <a:solidFill>
                  <a:schemeClr val="bg1"/>
                </a:solidFill>
                <a:ea typeface="Calibri"/>
                <a:cs typeface="Calibri"/>
              </a:rPr>
              <a:t>Key priorities:</a:t>
            </a:r>
          </a:p>
          <a:p>
            <a:pPr marL="742950" lvl="1" indent="-285750">
              <a:buFont typeface="Courier New"/>
              <a:buChar char="o"/>
            </a:pPr>
            <a:r>
              <a:rPr lang="en-US" sz="2400">
                <a:solidFill>
                  <a:schemeClr val="bg1"/>
                </a:solidFill>
                <a:ea typeface="Calibri"/>
                <a:cs typeface="Calibri"/>
              </a:rPr>
              <a:t>Rebuilding resilient housing.</a:t>
            </a:r>
          </a:p>
          <a:p>
            <a:pPr marL="742950" lvl="1" indent="-285750">
              <a:buFont typeface="Courier New"/>
              <a:buChar char="o"/>
            </a:pPr>
            <a:r>
              <a:rPr lang="en-US" sz="2400">
                <a:solidFill>
                  <a:schemeClr val="bg1"/>
                </a:solidFill>
                <a:ea typeface="Calibri"/>
                <a:cs typeface="Calibri"/>
              </a:rPr>
              <a:t>Repairing and upgrading damaged infrastructure.</a:t>
            </a:r>
          </a:p>
          <a:p>
            <a:pPr marL="742950" lvl="1" indent="-285750">
              <a:buFont typeface="Courier New"/>
              <a:buChar char="o"/>
            </a:pPr>
            <a:r>
              <a:rPr lang="en-US" sz="2400">
                <a:solidFill>
                  <a:schemeClr val="bg1"/>
                </a:solidFill>
                <a:ea typeface="Calibri"/>
                <a:cs typeface="Calibri"/>
              </a:rPr>
              <a:t>Providing non-federal match for HMGP and PA projects.</a:t>
            </a:r>
          </a:p>
          <a:p>
            <a:pPr marL="742950" lvl="1" indent="-285750">
              <a:buFont typeface="Courier New"/>
              <a:buChar char="o"/>
            </a:pPr>
            <a:r>
              <a:rPr lang="en-US" sz="2400">
                <a:solidFill>
                  <a:schemeClr val="bg1"/>
                </a:solidFill>
                <a:ea typeface="Calibri"/>
                <a:cs typeface="Calibri"/>
              </a:rPr>
              <a:t>Ensuring at least 70% of funds benefit low – and moderate-income (LMI) populations.</a:t>
            </a:r>
          </a:p>
          <a:p>
            <a:pPr marL="742950" lvl="1" indent="-285750">
              <a:buFont typeface="Courier New"/>
              <a:buChar char="o"/>
            </a:pPr>
            <a:r>
              <a:rPr lang="en-US" sz="2400">
                <a:solidFill>
                  <a:schemeClr val="bg1"/>
                </a:solidFill>
                <a:ea typeface="Calibri"/>
                <a:cs typeface="Calibri"/>
              </a:rPr>
              <a:t>Ensuring 80% of funds are spent in HUD-identified Most Impacted and Distressed (MID) areas.</a:t>
            </a:r>
          </a:p>
        </p:txBody>
      </p:sp>
    </p:spTree>
    <p:extLst>
      <p:ext uri="{BB962C8B-B14F-4D97-AF65-F5344CB8AC3E}">
        <p14:creationId xmlns:p14="http://schemas.microsoft.com/office/powerpoint/2010/main" val="239258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0696E-7A72-9326-4530-3E0C7E818B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5275A-EE79-CF0A-FDE9-003E5FB3AF4E}"/>
              </a:ext>
            </a:extLst>
          </p:cNvPr>
          <p:cNvSpPr>
            <a:spLocks noGrp="1"/>
          </p:cNvSpPr>
          <p:nvPr>
            <p:ph type="title"/>
          </p:nvPr>
        </p:nvSpPr>
        <p:spPr>
          <a:xfrm>
            <a:off x="639871" y="239865"/>
            <a:ext cx="10515600" cy="1325563"/>
          </a:xfrm>
        </p:spPr>
        <p:txBody>
          <a:bodyPr/>
          <a:lstStyle/>
          <a:p>
            <a:r>
              <a:rPr lang="en-US">
                <a:latin typeface="Arial"/>
                <a:cs typeface="Arial"/>
              </a:rPr>
              <a:t>Eligible Counties</a:t>
            </a:r>
            <a:endParaRPr lang="en-US"/>
          </a:p>
        </p:txBody>
      </p:sp>
      <p:sp>
        <p:nvSpPr>
          <p:cNvPr id="9" name="TextBox 8">
            <a:extLst>
              <a:ext uri="{FF2B5EF4-FFF2-40B4-BE49-F238E27FC236}">
                <a16:creationId xmlns:a16="http://schemas.microsoft.com/office/drawing/2014/main" id="{D1D11D77-17E6-8092-A054-0AC3F45690E5}"/>
              </a:ext>
            </a:extLst>
          </p:cNvPr>
          <p:cNvSpPr txBox="1"/>
          <p:nvPr/>
        </p:nvSpPr>
        <p:spPr>
          <a:xfrm>
            <a:off x="482922" y="5352695"/>
            <a:ext cx="30412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a:solidFill>
                  <a:schemeClr val="bg1"/>
                </a:solidFill>
                <a:ea typeface="Calibri"/>
                <a:cs typeface="Calibri"/>
              </a:rPr>
              <a:t>*HUD-Identified MID</a:t>
            </a:r>
          </a:p>
          <a:p>
            <a:r>
              <a:rPr lang="en-US" sz="2000" i="1">
                <a:solidFill>
                  <a:schemeClr val="bg1"/>
                </a:solidFill>
                <a:ea typeface="Calibri"/>
                <a:cs typeface="Calibri"/>
              </a:rPr>
              <a:t>**State Identified MID</a:t>
            </a:r>
          </a:p>
        </p:txBody>
      </p:sp>
      <p:sp>
        <p:nvSpPr>
          <p:cNvPr id="11" name="TextBox 10">
            <a:extLst>
              <a:ext uri="{FF2B5EF4-FFF2-40B4-BE49-F238E27FC236}">
                <a16:creationId xmlns:a16="http://schemas.microsoft.com/office/drawing/2014/main" id="{93501A0A-0F4C-525C-A188-53DCCF7770E5}"/>
              </a:ext>
            </a:extLst>
          </p:cNvPr>
          <p:cNvSpPr txBox="1"/>
          <p:nvPr/>
        </p:nvSpPr>
        <p:spPr>
          <a:xfrm>
            <a:off x="637883" y="1562177"/>
            <a:ext cx="517255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i="1" dirty="0">
                <a:solidFill>
                  <a:schemeClr val="bg1"/>
                </a:solidFill>
                <a:ea typeface="Calibri"/>
                <a:cs typeface="Calibri"/>
              </a:rPr>
              <a:t>Buena Vista**</a:t>
            </a:r>
            <a:endParaRPr lang="en-US" dirty="0">
              <a:solidFill>
                <a:schemeClr val="bg1"/>
              </a:solidFill>
            </a:endParaRPr>
          </a:p>
          <a:p>
            <a:pPr marL="285750" indent="-285750">
              <a:buFont typeface="Arial"/>
              <a:buChar char="•"/>
            </a:pPr>
            <a:r>
              <a:rPr lang="en-US" sz="2400" i="1" dirty="0">
                <a:solidFill>
                  <a:schemeClr val="bg1"/>
                </a:solidFill>
                <a:ea typeface="Calibri"/>
                <a:cs typeface="Calibri"/>
              </a:rPr>
              <a:t>Cherokee*</a:t>
            </a:r>
          </a:p>
          <a:p>
            <a:pPr marL="285750" indent="-285750">
              <a:buFont typeface="Arial"/>
              <a:buChar char="•"/>
            </a:pPr>
            <a:r>
              <a:rPr lang="en-US" sz="2400" i="1" dirty="0">
                <a:solidFill>
                  <a:schemeClr val="bg1"/>
                </a:solidFill>
                <a:ea typeface="Calibri"/>
                <a:cs typeface="Calibri"/>
              </a:rPr>
              <a:t>Clay*</a:t>
            </a:r>
            <a:endParaRPr lang="en-US" sz="2400" i="1" dirty="0">
              <a:solidFill>
                <a:schemeClr val="bg1"/>
              </a:solidFill>
              <a:highlight>
                <a:srgbClr val="FFFF00"/>
              </a:highlight>
              <a:ea typeface="Calibri"/>
              <a:cs typeface="Calibri"/>
            </a:endParaRPr>
          </a:p>
          <a:p>
            <a:pPr marL="285750" indent="-285750">
              <a:buFont typeface="Arial,Sans-Serif"/>
              <a:buChar char="•"/>
            </a:pPr>
            <a:r>
              <a:rPr lang="en-US" sz="2400" i="1" dirty="0">
                <a:solidFill>
                  <a:schemeClr val="bg1"/>
                </a:solidFill>
                <a:ea typeface="Calibri"/>
                <a:cs typeface="Calibri"/>
              </a:rPr>
              <a:t>Lyon**</a:t>
            </a:r>
            <a:endParaRPr lang="en-US" sz="2400" dirty="0">
              <a:solidFill>
                <a:schemeClr val="bg1"/>
              </a:solidFill>
              <a:ea typeface="Calibri"/>
              <a:cs typeface="Calibri"/>
            </a:endParaRPr>
          </a:p>
          <a:p>
            <a:pPr marL="285750" indent="-285750">
              <a:buFont typeface="Arial,Sans-Serif"/>
              <a:buChar char="•"/>
            </a:pPr>
            <a:r>
              <a:rPr lang="en-US" sz="2400" i="1" dirty="0">
                <a:solidFill>
                  <a:schemeClr val="bg1"/>
                </a:solidFill>
                <a:ea typeface="Calibri"/>
                <a:cs typeface="Calibri"/>
              </a:rPr>
              <a:t>Pottawattamie**</a:t>
            </a:r>
            <a:endParaRPr lang="en-US" sz="2400" dirty="0">
              <a:solidFill>
                <a:schemeClr val="bg1"/>
              </a:solidFill>
              <a:ea typeface="Calibri"/>
              <a:cs typeface="Calibri"/>
            </a:endParaRPr>
          </a:p>
          <a:p>
            <a:pPr marL="285750" indent="-285750">
              <a:buFont typeface="Arial,Sans-Serif"/>
              <a:buChar char="•"/>
            </a:pPr>
            <a:r>
              <a:rPr lang="en-US" sz="2400" i="1" dirty="0">
                <a:solidFill>
                  <a:schemeClr val="bg1"/>
                </a:solidFill>
                <a:ea typeface="Calibri"/>
                <a:cs typeface="Calibri"/>
              </a:rPr>
              <a:t>Sioux*</a:t>
            </a:r>
            <a:endParaRPr lang="en-US" sz="2400" dirty="0">
              <a:solidFill>
                <a:schemeClr val="bg1"/>
              </a:solidFill>
              <a:ea typeface="Calibri"/>
              <a:cs typeface="Calibri"/>
            </a:endParaRPr>
          </a:p>
          <a:p>
            <a:pPr marL="285750" indent="-285750">
              <a:buFont typeface="Arial,Sans-Serif"/>
              <a:buChar char="•"/>
            </a:pPr>
            <a:r>
              <a:rPr lang="en-US" sz="2400" i="1" dirty="0">
                <a:solidFill>
                  <a:schemeClr val="bg1"/>
                </a:solidFill>
                <a:ea typeface="Calibri"/>
                <a:cs typeface="Calibri"/>
              </a:rPr>
              <a:t>Woodbury*</a:t>
            </a:r>
            <a:endParaRPr lang="en-US" dirty="0">
              <a:solidFill>
                <a:schemeClr val="bg1"/>
              </a:solidFill>
            </a:endParaRPr>
          </a:p>
          <a:p>
            <a:pPr marL="285750" indent="-285750">
              <a:buFont typeface="Arial"/>
              <a:buChar char="•"/>
            </a:pPr>
            <a:endParaRPr lang="en-US" sz="2400">
              <a:solidFill>
                <a:schemeClr val="bg1"/>
              </a:solidFill>
              <a:ea typeface="Calibri"/>
              <a:cs typeface="Calibri"/>
            </a:endParaRPr>
          </a:p>
        </p:txBody>
      </p:sp>
      <p:pic>
        <p:nvPicPr>
          <p:cNvPr id="4" name="Picture 3" descr="A map of the state of iowa&#10;&#10;AI-generated content may be incorrect.">
            <a:extLst>
              <a:ext uri="{FF2B5EF4-FFF2-40B4-BE49-F238E27FC236}">
                <a16:creationId xmlns:a16="http://schemas.microsoft.com/office/drawing/2014/main" id="{02DC4DAC-07D5-EA4C-9531-1D303A3933ED}"/>
              </a:ext>
            </a:extLst>
          </p:cNvPr>
          <p:cNvPicPr>
            <a:picLocks noChangeAspect="1"/>
          </p:cNvPicPr>
          <p:nvPr/>
        </p:nvPicPr>
        <p:blipFill>
          <a:blip r:embed="rId3"/>
          <a:stretch>
            <a:fillRect/>
          </a:stretch>
        </p:blipFill>
        <p:spPr>
          <a:xfrm>
            <a:off x="4123449" y="505900"/>
            <a:ext cx="7593968" cy="5858161"/>
          </a:xfrm>
          <a:prstGeom prst="rect">
            <a:avLst/>
          </a:prstGeom>
        </p:spPr>
      </p:pic>
    </p:spTree>
    <p:extLst>
      <p:ext uri="{BB962C8B-B14F-4D97-AF65-F5344CB8AC3E}">
        <p14:creationId xmlns:p14="http://schemas.microsoft.com/office/powerpoint/2010/main" val="575640371"/>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5ABDA-8DC9-AD9A-7652-953494C2EE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4FCEAD-C2C8-D1F6-1DEB-698A4C086EFE}"/>
              </a:ext>
            </a:extLst>
          </p:cNvPr>
          <p:cNvSpPr>
            <a:spLocks noGrp="1"/>
          </p:cNvSpPr>
          <p:nvPr>
            <p:ph type="title"/>
          </p:nvPr>
        </p:nvSpPr>
        <p:spPr>
          <a:xfrm>
            <a:off x="565484" y="393251"/>
            <a:ext cx="10515600" cy="1325563"/>
          </a:xfrm>
        </p:spPr>
        <p:txBody>
          <a:bodyPr/>
          <a:lstStyle/>
          <a:p>
            <a:r>
              <a:rPr lang="en-US">
                <a:latin typeface="Arial"/>
                <a:cs typeface="Arial"/>
              </a:rPr>
              <a:t>Program Background</a:t>
            </a:r>
            <a:endParaRPr lang="en-US"/>
          </a:p>
        </p:txBody>
      </p:sp>
      <p:sp>
        <p:nvSpPr>
          <p:cNvPr id="4" name="TextBox 3">
            <a:extLst>
              <a:ext uri="{FF2B5EF4-FFF2-40B4-BE49-F238E27FC236}">
                <a16:creationId xmlns:a16="http://schemas.microsoft.com/office/drawing/2014/main" id="{85C5D34D-6F1D-116C-8A4D-EA85ABD9B0F6}"/>
              </a:ext>
            </a:extLst>
          </p:cNvPr>
          <p:cNvSpPr txBox="1"/>
          <p:nvPr/>
        </p:nvSpPr>
        <p:spPr>
          <a:xfrm>
            <a:off x="785602" y="2052280"/>
            <a:ext cx="10628148"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1"/>
                </a:solidFill>
                <a:ea typeface="Calibri"/>
                <a:cs typeface="Calibri"/>
              </a:rPr>
              <a:t>CDBG-DR Non-Federal Match Program</a:t>
            </a:r>
          </a:p>
          <a:p>
            <a:pPr marL="285750" indent="-285750">
              <a:buFont typeface="Arial"/>
              <a:buChar char="•"/>
            </a:pPr>
            <a:endParaRPr lang="en-US" sz="2400" b="1">
              <a:solidFill>
                <a:schemeClr val="bg1"/>
              </a:solidFill>
              <a:ea typeface="Calibri"/>
              <a:cs typeface="Calibri"/>
            </a:endParaRPr>
          </a:p>
          <a:p>
            <a:pPr marL="285750" indent="-285750">
              <a:buFont typeface="Arial"/>
              <a:buChar char="•"/>
            </a:pPr>
            <a:r>
              <a:rPr lang="en-US" sz="2400">
                <a:solidFill>
                  <a:schemeClr val="bg1"/>
                </a:solidFill>
                <a:ea typeface="Calibri"/>
                <a:cs typeface="Calibri"/>
              </a:rPr>
              <a:t>Designed to help local governments meet the 25% non-federal cost share required for FEMA's Hazard Mitigation Grant Program  (HMGP) and Public Assistance (PA) project.</a:t>
            </a:r>
          </a:p>
          <a:p>
            <a:pPr marL="285750" indent="-285750">
              <a:buFont typeface="Arial"/>
              <a:buChar char="•"/>
            </a:pPr>
            <a:r>
              <a:rPr lang="en-US" sz="2400">
                <a:solidFill>
                  <a:schemeClr val="bg1"/>
                </a:solidFill>
                <a:ea typeface="Calibri"/>
                <a:cs typeface="Calibri"/>
              </a:rPr>
              <a:t>Local governments apply for CDBG-DR funds to cover all or part of the required 25% non-federal match.</a:t>
            </a:r>
          </a:p>
          <a:p>
            <a:pPr marL="285750" indent="-285750">
              <a:buFont typeface="Arial"/>
              <a:buChar char="•"/>
            </a:pPr>
            <a:r>
              <a:rPr lang="en-US" sz="2400">
                <a:solidFill>
                  <a:schemeClr val="bg1"/>
                </a:solidFill>
                <a:ea typeface="Calibri"/>
                <a:cs typeface="Calibri"/>
              </a:rPr>
              <a:t>The CDBG-DR funding is used to fulfill the Local Cost alongside PA and HMGP applications. This ensures that the financial burden to local government is sheltered. </a:t>
            </a:r>
          </a:p>
          <a:p>
            <a:pPr marL="285750" indent="-285750">
              <a:buFont typeface="Arial"/>
              <a:buChar char="•"/>
            </a:pPr>
            <a:endParaRPr lang="en-US">
              <a:solidFill>
                <a:schemeClr val="bg1"/>
              </a:solidFill>
              <a:ea typeface="Calibri"/>
              <a:cs typeface="Calibri"/>
            </a:endParaRPr>
          </a:p>
        </p:txBody>
      </p:sp>
    </p:spTree>
    <p:extLst>
      <p:ext uri="{BB962C8B-B14F-4D97-AF65-F5344CB8AC3E}">
        <p14:creationId xmlns:p14="http://schemas.microsoft.com/office/powerpoint/2010/main" val="389253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6617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2CC-08D4-6AB6-3E01-DE21D77026CD}"/>
              </a:ext>
            </a:extLst>
          </p:cNvPr>
          <p:cNvSpPr>
            <a:spLocks noGrp="1"/>
          </p:cNvSpPr>
          <p:nvPr>
            <p:ph type="title"/>
          </p:nvPr>
        </p:nvSpPr>
        <p:spPr/>
        <p:txBody>
          <a:bodyPr/>
          <a:lstStyle/>
          <a:p>
            <a:r>
              <a:rPr lang="en-US">
                <a:latin typeface="Arial"/>
                <a:cs typeface="Arial"/>
              </a:rPr>
              <a:t>CDBG-DR Voluntary Buyout and Demolition Overview</a:t>
            </a:r>
            <a:endParaRPr lang="en-US" b="0">
              <a:solidFill>
                <a:srgbClr val="000000"/>
              </a:solidFill>
              <a:latin typeface="Arial"/>
              <a:cs typeface="Arial"/>
            </a:endParaRPr>
          </a:p>
        </p:txBody>
      </p:sp>
      <p:sp>
        <p:nvSpPr>
          <p:cNvPr id="5" name="TextBox 4">
            <a:extLst>
              <a:ext uri="{FF2B5EF4-FFF2-40B4-BE49-F238E27FC236}">
                <a16:creationId xmlns:a16="http://schemas.microsoft.com/office/drawing/2014/main" id="{89A429EA-DC1B-BCC7-2FD8-D71B086618AB}"/>
              </a:ext>
            </a:extLst>
          </p:cNvPr>
          <p:cNvSpPr txBox="1"/>
          <p:nvPr/>
        </p:nvSpPr>
        <p:spPr>
          <a:xfrm>
            <a:off x="835906" y="1692120"/>
            <a:ext cx="10517517"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ea typeface="Calibri"/>
                <a:cs typeface="Calibri"/>
              </a:rPr>
              <a:t>Key Program Eligibility and Considerations</a:t>
            </a:r>
            <a:endParaRPr lang="en-US" dirty="0">
              <a:solidFill>
                <a:schemeClr val="bg1"/>
              </a:solidFill>
            </a:endParaRPr>
          </a:p>
          <a:p>
            <a:pPr marL="342900" indent="-342900">
              <a:buFont typeface="Arial"/>
              <a:buChar char="•"/>
            </a:pPr>
            <a:r>
              <a:rPr lang="en-US" sz="2000" dirty="0">
                <a:solidFill>
                  <a:schemeClr val="bg1"/>
                </a:solidFill>
                <a:ea typeface="Calibri"/>
                <a:cs typeface="Calibri"/>
              </a:rPr>
              <a:t>Property Requirements</a:t>
            </a:r>
          </a:p>
          <a:p>
            <a:pPr marL="800100" lvl="1" indent="-342900">
              <a:buFont typeface="Courier New"/>
              <a:buChar char="o"/>
            </a:pPr>
            <a:r>
              <a:rPr lang="en-US" sz="2000" dirty="0">
                <a:solidFill>
                  <a:schemeClr val="bg1"/>
                </a:solidFill>
                <a:ea typeface="Calibri"/>
                <a:cs typeface="Calibri"/>
              </a:rPr>
              <a:t>Must be in a Special Flood Hazard Area (SFHA) and a federally declared disaster area.</a:t>
            </a:r>
          </a:p>
          <a:p>
            <a:pPr marL="800100" lvl="1" indent="-342900">
              <a:buFont typeface="Courier New"/>
              <a:buChar char="o"/>
            </a:pPr>
            <a:r>
              <a:rPr lang="en-US" sz="2000" dirty="0">
                <a:solidFill>
                  <a:schemeClr val="bg1"/>
                </a:solidFill>
                <a:ea typeface="Calibri"/>
                <a:cs typeface="Calibri"/>
              </a:rPr>
              <a:t>Properties listed in the CDBG-DR Application must match the HMGP application property list.</a:t>
            </a:r>
          </a:p>
          <a:p>
            <a:pPr marL="800100" lvl="1" indent="-342900">
              <a:buFont typeface="Courier New"/>
              <a:buChar char="o"/>
            </a:pPr>
            <a:r>
              <a:rPr lang="en-US" sz="2000" dirty="0">
                <a:solidFill>
                  <a:schemeClr val="bg1"/>
                </a:solidFill>
                <a:ea typeface="Calibri"/>
                <a:cs typeface="Calibri"/>
              </a:rPr>
              <a:t>Properties must be owner-occupied.</a:t>
            </a:r>
          </a:p>
          <a:p>
            <a:pPr marL="342900" indent="-342900">
              <a:buFont typeface="Arial"/>
              <a:buChar char="•"/>
            </a:pPr>
            <a:r>
              <a:rPr lang="en-US" sz="2000" dirty="0">
                <a:solidFill>
                  <a:schemeClr val="bg1"/>
                </a:solidFill>
                <a:ea typeface="Calibri"/>
                <a:cs typeface="Calibri"/>
              </a:rPr>
              <a:t>HUD Compliance</a:t>
            </a:r>
            <a:endParaRPr lang="en-US" dirty="0">
              <a:solidFill>
                <a:schemeClr val="bg1"/>
              </a:solidFill>
            </a:endParaRPr>
          </a:p>
          <a:p>
            <a:pPr marL="800100" lvl="1" indent="-342900">
              <a:buFont typeface="Courier New"/>
              <a:buChar char="o"/>
            </a:pPr>
            <a:r>
              <a:rPr lang="en-US" sz="2000" dirty="0">
                <a:solidFill>
                  <a:schemeClr val="bg1"/>
                </a:solidFill>
                <a:ea typeface="Calibri"/>
                <a:cs typeface="Calibri"/>
              </a:rPr>
              <a:t>Each property must meet a HUD National Objective.</a:t>
            </a:r>
          </a:p>
          <a:p>
            <a:pPr marL="800100" lvl="1" indent="-342900">
              <a:buFont typeface="Courier New"/>
              <a:buChar char="o"/>
            </a:pPr>
            <a:r>
              <a:rPr lang="en-US" sz="2000" dirty="0">
                <a:solidFill>
                  <a:schemeClr val="bg1"/>
                </a:solidFill>
                <a:ea typeface="Calibri"/>
                <a:cs typeface="Calibri"/>
              </a:rPr>
              <a:t>Low-to-Moderate Income (LMI) households automatically qualify.</a:t>
            </a:r>
          </a:p>
          <a:p>
            <a:pPr marL="800100" lvl="1" indent="-342900">
              <a:buFont typeface="Courier New"/>
              <a:buChar char="o"/>
            </a:pPr>
            <a:r>
              <a:rPr lang="en-US" sz="2000" dirty="0">
                <a:solidFill>
                  <a:schemeClr val="bg1"/>
                </a:solidFill>
                <a:ea typeface="Calibri"/>
                <a:cs typeface="Calibri"/>
              </a:rPr>
              <a:t>Urgent Need may be used.</a:t>
            </a:r>
          </a:p>
          <a:p>
            <a:pPr marL="342900" indent="-342900">
              <a:buFont typeface="Arial"/>
              <a:buChar char="•"/>
            </a:pPr>
            <a:r>
              <a:rPr lang="en-US" sz="2000" dirty="0">
                <a:solidFill>
                  <a:schemeClr val="bg1"/>
                </a:solidFill>
                <a:ea typeface="Calibri"/>
                <a:cs typeface="Calibri"/>
              </a:rPr>
              <a:t>Prioritization</a:t>
            </a:r>
            <a:endParaRPr lang="en-US" dirty="0">
              <a:solidFill>
                <a:schemeClr val="bg1"/>
              </a:solidFill>
            </a:endParaRPr>
          </a:p>
          <a:p>
            <a:pPr marL="800100" lvl="1" indent="-342900">
              <a:buFont typeface="Courier New"/>
              <a:buChar char="o"/>
            </a:pPr>
            <a:r>
              <a:rPr lang="en-US" sz="2000" dirty="0">
                <a:solidFill>
                  <a:schemeClr val="bg1"/>
                </a:solidFill>
                <a:ea typeface="Calibri"/>
                <a:cs typeface="Calibri"/>
              </a:rPr>
              <a:t>LMI counties prioritized in the Federal MID: Cherokee, Clay, Sioux, Woodbury.</a:t>
            </a:r>
            <a:endParaRPr lang="en-US" dirty="0">
              <a:solidFill>
                <a:schemeClr val="bg1"/>
              </a:solidFill>
              <a:ea typeface="Calibri" panose="020F0502020204030204"/>
              <a:cs typeface="Calibri" panose="020F0502020204030204"/>
            </a:endParaRPr>
          </a:p>
          <a:p>
            <a:pPr marL="800100" lvl="1" indent="-342900">
              <a:buFont typeface="Courier New"/>
              <a:buChar char="o"/>
            </a:pPr>
            <a:r>
              <a:rPr lang="en-US" sz="2000" dirty="0">
                <a:solidFill>
                  <a:schemeClr val="bg1"/>
                </a:solidFill>
                <a:ea typeface="Calibri"/>
                <a:cs typeface="Calibri"/>
              </a:rPr>
              <a:t>Clusters of repetitive-loss or flood-prone structures encouraged for maximum community benefit.</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BD685871-026E-B129-10AB-7C68AFFF5116}"/>
                  </a:ext>
                </a:extLst>
              </p14:cNvPr>
              <p14:cNvContentPartPr/>
              <p14:nvPr/>
            </p14:nvContentPartPr>
            <p14:xfrm>
              <a:off x="1611085" y="838199"/>
              <a:ext cx="10885" cy="10885"/>
            </p14:xfrm>
          </p:contentPart>
        </mc:Choice>
        <mc:Fallback xmlns="">
          <p:pic>
            <p:nvPicPr>
              <p:cNvPr id="3" name="Ink 2">
                <a:extLst>
                  <a:ext uri="{FF2B5EF4-FFF2-40B4-BE49-F238E27FC236}">
                    <a16:creationId xmlns:a16="http://schemas.microsoft.com/office/drawing/2014/main" id="{BD685871-026E-B129-10AB-7C68AFFF5116}"/>
                  </a:ext>
                </a:extLst>
              </p:cNvPr>
              <p:cNvPicPr/>
              <p:nvPr/>
            </p:nvPicPr>
            <p:blipFill>
              <a:blip r:embed="rId3"/>
              <a:stretch>
                <a:fillRect/>
              </a:stretch>
            </p:blipFill>
            <p:spPr>
              <a:xfrm>
                <a:off x="1569220" y="293949"/>
                <a:ext cx="93778" cy="1088500"/>
              </a:xfrm>
              <a:prstGeom prst="rect">
                <a:avLst/>
              </a:prstGeom>
            </p:spPr>
          </p:pic>
        </mc:Fallback>
      </mc:AlternateContent>
    </p:spTree>
    <p:extLst>
      <p:ext uri="{BB962C8B-B14F-4D97-AF65-F5344CB8AC3E}">
        <p14:creationId xmlns:p14="http://schemas.microsoft.com/office/powerpoint/2010/main" val="2966708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FF9A500805094E93638FF8ADDC167A" ma:contentTypeVersion="20" ma:contentTypeDescription="Create a new document." ma:contentTypeScope="" ma:versionID="1c5796e7f5beec4aeaeefb9e70c8a091">
  <xsd:schema xmlns:xsd="http://www.w3.org/2001/XMLSchema" xmlns:xs="http://www.w3.org/2001/XMLSchema" xmlns:p="http://schemas.microsoft.com/office/2006/metadata/properties" xmlns:ns2="5483e490-0af1-4a6b-be95-53a173d9a4b5" xmlns:ns3="e5a521f0-a6f6-4edd-9f17-67aab279c36f" targetNamespace="http://schemas.microsoft.com/office/2006/metadata/properties" ma:root="true" ma:fieldsID="f442607bcdc0c8c2b902af3bcf825d07" ns2:_="" ns3:_="">
    <xsd:import namespace="5483e490-0af1-4a6b-be95-53a173d9a4b5"/>
    <xsd:import namespace="e5a521f0-a6f6-4edd-9f17-67aab279c36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Numbe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83e490-0af1-4a6b-be95-53a173d9a4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3c2f1c-0c45-49b9-b292-96ca38f5026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umber" ma:index="26" nillable="true" ma:displayName="Number" ma:format="Dropdown" ma:internalName="Number" ma:percentage="FALSE">
      <xsd:simpleType>
        <xsd:restriction base="dms:Number"/>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a521f0-a6f6-4edd-9f17-67aab279c36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8fcdf4-516c-4f06-a150-c281679c830b}" ma:internalName="TaxCatchAll" ma:showField="CatchAllData" ma:web="e5a521f0-a6f6-4edd-9f17-67aab279c3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5a521f0-a6f6-4edd-9f17-67aab279c36f" xsi:nil="true"/>
    <lcf76f155ced4ddcb4097134ff3c332f xmlns="5483e490-0af1-4a6b-be95-53a173d9a4b5">
      <Terms xmlns="http://schemas.microsoft.com/office/infopath/2007/PartnerControls"/>
    </lcf76f155ced4ddcb4097134ff3c332f>
    <Number xmlns="5483e490-0af1-4a6b-be95-53a173d9a4b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A2A49B-E66E-41B0-AE6B-118F71E4A161}"/>
</file>

<file path=customXml/itemProps2.xml><?xml version="1.0" encoding="utf-8"?>
<ds:datastoreItem xmlns:ds="http://schemas.openxmlformats.org/officeDocument/2006/customXml" ds:itemID="{9142F55A-86FC-4FAE-9546-2E538F337B78}">
  <ds:schemaRefs>
    <ds:schemaRef ds:uri="2ffff67d-86d2-4d1f-b535-c171ba02febc"/>
    <ds:schemaRef ds:uri="843fa882-2454-4fa6-a66e-eb74d52151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7FEFA31-C1E8-4F9E-AE5A-4B5797893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47</Slides>
  <Notes>2</Notes>
  <HiddenSlides>0</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CDBG-DR Non-Federal Match Program  Voluntary Home Buyout and Demolition Application &amp; Implementation</vt:lpstr>
      <vt:lpstr>Housekeeping</vt:lpstr>
      <vt:lpstr>PowerPoint Presentation</vt:lpstr>
      <vt:lpstr>Welcome/Agenda</vt:lpstr>
      <vt:lpstr>Workshop Objectives</vt:lpstr>
      <vt:lpstr>Program Background</vt:lpstr>
      <vt:lpstr>Eligible Counties</vt:lpstr>
      <vt:lpstr>Program Background</vt:lpstr>
      <vt:lpstr>CDBG-DR Voluntary Buyout and Demolition Overview</vt:lpstr>
      <vt:lpstr>Implementation Considerations</vt:lpstr>
      <vt:lpstr>Project Budget &amp; Cost Share</vt:lpstr>
      <vt:lpstr>IEDA &amp; Local Roles</vt:lpstr>
      <vt:lpstr>IEDA &amp; Local Roles</vt:lpstr>
      <vt:lpstr>IEDA &amp; Local Roles</vt:lpstr>
      <vt:lpstr>IEDA &amp; Local Roles</vt:lpstr>
      <vt:lpstr>Application Review</vt:lpstr>
      <vt:lpstr>Application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 Acquisition to Closeout</vt:lpstr>
      <vt:lpstr>Environmental &amp; Historic Preservation (EHP)</vt:lpstr>
      <vt:lpstr>Procurement &amp; Compliance </vt:lpstr>
      <vt:lpstr>Reporting &amp; Claim Submittals</vt:lpstr>
      <vt:lpstr>Best Practices for Participant Verification &amp; Case Management</vt:lpstr>
      <vt:lpstr>Best Practices for Participant Verification &amp; Case Management</vt:lpstr>
      <vt:lpstr>Resources &amp; Tools</vt:lpstr>
      <vt:lpstr>Resources &amp; Tools</vt:lpstr>
      <vt:lpstr>Resources &amp; Tools</vt:lpstr>
      <vt:lpstr>Q&amp;A</vt:lpstr>
      <vt:lpstr>Please contact us if you have more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Greiner</dc:creator>
  <cp:revision>161</cp:revision>
  <dcterms:created xsi:type="dcterms:W3CDTF">2023-10-09T14:52:58Z</dcterms:created>
  <dcterms:modified xsi:type="dcterms:W3CDTF">2026-01-16T18:46:32Z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0x010100EBFF9A500805094E93638FF8ADDC167A</vt:lpwstr>
  </property>
  <property fmtid="{D5CDD505-2E9C-101B-9397-08002B2CF9AE}" pid="3" name="MediaServiceImageTags">
    <vt:lpwstr/>
  </property>
</Properties>
</file>