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6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C0D05C-685F-D0AE-2CFB-7BBE302FDFDC}" name="Maicie Pohlman" initials="MP" userId="S::Maicie.Pohlman@IowaEDA.com::69f23c81-90a7-48c2-bf55-5444a060be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47B"/>
    <a:srgbClr val="18415C"/>
    <a:srgbClr val="2F6459"/>
    <a:srgbClr val="DFA527"/>
    <a:srgbClr val="11405C"/>
    <a:srgbClr val="C5D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4736" autoAdjust="0"/>
  </p:normalViewPr>
  <p:slideViewPr>
    <p:cSldViewPr snapToGrid="0">
      <p:cViewPr varScale="1">
        <p:scale>
          <a:sx n="82" d="100"/>
          <a:sy n="82" d="100"/>
        </p:scale>
        <p:origin x="59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cie Pohlman" userId="69f23c81-90a7-48c2-bf55-5444a060be24" providerId="ADAL" clId="{F4A51A6E-8B07-43C8-B250-B37ACAF8D86D}"/>
    <pc:docChg chg="undo custSel addSld modSld sldOrd">
      <pc:chgData name="Maicie Pohlman" userId="69f23c81-90a7-48c2-bf55-5444a060be24" providerId="ADAL" clId="{F4A51A6E-8B07-43C8-B250-B37ACAF8D86D}" dt="2025-12-23T18:59:29.670" v="17826" actId="20577"/>
      <pc:docMkLst>
        <pc:docMk/>
      </pc:docMkLst>
      <pc:sldChg chg="modSp mod modNotesTx">
        <pc:chgData name="Maicie Pohlman" userId="69f23c81-90a7-48c2-bf55-5444a060be24" providerId="ADAL" clId="{F4A51A6E-8B07-43C8-B250-B37ACAF8D86D}" dt="2025-12-23T18:59:29.670" v="17826" actId="20577"/>
        <pc:sldMkLst>
          <pc:docMk/>
          <pc:sldMk cId="1217456292" sldId="267"/>
        </pc:sldMkLst>
        <pc:spChg chg="mod">
          <ac:chgData name="Maicie Pohlman" userId="69f23c81-90a7-48c2-bf55-5444a060be24" providerId="ADAL" clId="{F4A51A6E-8B07-43C8-B250-B37ACAF8D86D}" dt="2025-12-23T18:59:29.670" v="17826" actId="20577"/>
          <ac:spMkLst>
            <pc:docMk/>
            <pc:sldMk cId="1217456292" sldId="267"/>
            <ac:spMk id="3" creationId="{712CA8EA-8919-8332-3975-3B57C2F140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E5E9B5-E1C1-B73B-179E-C8C58A7A3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14869-37F8-F2B9-435A-301B534197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DA639-9D14-4A93-9A5A-CFA61635F92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C93EF-C09E-3BF7-8DED-89B12E2CC9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3C371-CD2A-815A-318B-3D2BE68291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5AB1C-F20A-4A1A-BB4C-B2144811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45DCC-F282-4F8D-8283-43D0786691B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BF94B-FCF1-4386-BDDE-3073CEDEF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0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6447A-851F-9278-8E84-315C88A5B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30591-DD2C-DEB8-B6EF-0F5AA908F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5F0A4-990E-FCBF-9758-23C78A25E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DB9D1-261E-8760-6B94-12B03D6EC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66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07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7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5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0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9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3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F94B-FCF1-4386-BDDE-3073CEDEF2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5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212D3-A267-9CF5-8173-2654A02171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9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4E7FFD-5E4B-5C05-E06C-0E1895A47637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0764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4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7B344-A890-9384-CACE-4DE5C6C3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31F9-D7FB-CAB0-0F95-E1DDF2D3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E496-C8A5-7ABA-D0D4-779D03CA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9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Reverse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ED02CA-706C-A23A-3441-F26F1A4DE5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55C67-73B5-7BAC-BCBF-3EBDE5EE0A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7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7B344-A890-9384-CACE-4DE5C6C3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31F9-D7FB-CAB0-0F95-E1DDF2D3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E496-C8A5-7ABA-D0D4-779D03CA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dots&#10;&#10;Description automatically generated">
            <a:extLst>
              <a:ext uri="{FF2B5EF4-FFF2-40B4-BE49-F238E27FC236}">
                <a16:creationId xmlns:a16="http://schemas.microsoft.com/office/drawing/2014/main" id="{2BDA4EDC-D33F-CF15-0FF5-4682EACB4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338668"/>
            <a:ext cx="12435841" cy="10643616"/>
          </a:xfrm>
          <a:prstGeom prst="rect">
            <a:avLst/>
          </a:prstGeom>
        </p:spPr>
      </p:pic>
      <p:pic>
        <p:nvPicPr>
          <p:cNvPr id="6" name="Picture 5" descr="A black background with blue dots&#10;&#10;Description automatically generated">
            <a:extLst>
              <a:ext uri="{FF2B5EF4-FFF2-40B4-BE49-F238E27FC236}">
                <a16:creationId xmlns:a16="http://schemas.microsoft.com/office/drawing/2014/main" id="{612C2654-80AD-E824-E25A-FBD35AFDA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612742"/>
            <a:ext cx="12435840" cy="106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0814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4.375E-6 -0.20671 " pathEditMode="fixed" rAng="0" ptsTypes="AA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04B7B-D04D-903E-B44A-BBA7D18F00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8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Revers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9F97EE-A032-4E82-3BF8-C778ACCEFD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8C930-18FA-03EB-700B-3601B5E9A7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9033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5368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11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BE340-0C6C-138B-9612-935794BF6A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BE340-0C6C-138B-9612-935794BF6A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5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0764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10004-B53A-00E0-8C54-27051325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7BBC5-2D14-0348-A40D-DB823823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67A9-5040-9CD9-17A3-CBC26D04F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6D94-A7BD-4B6E-B753-79AAA3CCBF3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51D6-2FEA-F2D7-D332-1E8214DE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0B75-9038-36B8-AD02-C0A5B7881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60" r:id="rId3"/>
    <p:sldLayoutId id="2147483690" r:id="rId4"/>
    <p:sldLayoutId id="2147483650" r:id="rId5"/>
    <p:sldLayoutId id="2147483664" r:id="rId6"/>
    <p:sldLayoutId id="2147483671" r:id="rId7"/>
    <p:sldLayoutId id="2147483663" r:id="rId8"/>
    <p:sldLayoutId id="2147483667" r:id="rId9"/>
    <p:sldLayoutId id="2147483669" r:id="rId10"/>
    <p:sldLayoutId id="2147483673" r:id="rId11"/>
    <p:sldLayoutId id="2147483654" r:id="rId12"/>
    <p:sldLayoutId id="2147483678" r:id="rId13"/>
    <p:sldLayoutId id="2147483680" r:id="rId14"/>
    <p:sldLayoutId id="2147483682" r:id="rId15"/>
    <p:sldLayoutId id="2147483684" r:id="rId16"/>
    <p:sldLayoutId id="2147483686" r:id="rId17"/>
    <p:sldLayoutId id="2147483688" r:id="rId18"/>
    <p:sldLayoutId id="2147483655" r:id="rId19"/>
    <p:sldLayoutId id="214748367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140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5000"/>
        <a:buFont typeface="Arial" panose="020B0604020202020204" pitchFamily="34" charset="0"/>
        <a:buChar char="○"/>
        <a:defRPr sz="2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portunityiowa.gov/about/iowa-economic-development-authority/length-service-award-progra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help.id.me/hc/en-us/articles/360011500573-Change-your-ID-me-email-address" TargetMode="External"/><Relationship Id="rId4" Type="http://schemas.openxmlformats.org/officeDocument/2006/relationships/hyperlink" Target="https://help.id.me/hc/en-us/articles/202673924-Create-your-ID-me-accou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picpedia.org/chalkboard/q/question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eda.com/lo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file:///C:\Users\MPohlman\Downloads\Opp%20IA%20Portal%20Screen%20Shots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74C-AB8A-4B28-63C0-C6C922031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Length of Service Award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0C5F9-0BA3-82CC-7135-E0FE7E1BD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Iowa Economic Development Authority</a:t>
            </a:r>
          </a:p>
        </p:txBody>
      </p:sp>
    </p:spTree>
    <p:extLst>
      <p:ext uri="{BB962C8B-B14F-4D97-AF65-F5344CB8AC3E}">
        <p14:creationId xmlns:p14="http://schemas.microsoft.com/office/powerpoint/2010/main" val="2409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7FC65-064D-391A-C682-7924DA881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815E-58A9-E6D9-801A-44D32971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Needed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E3E9-E853-F728-A8E7-48633E42F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Application:</a:t>
            </a:r>
          </a:p>
          <a:p>
            <a:pPr lvl="1"/>
            <a:r>
              <a:rPr lang="en-US" dirty="0"/>
              <a:t>Resolution stating: </a:t>
            </a:r>
          </a:p>
          <a:p>
            <a:pPr lvl="2"/>
            <a:r>
              <a:rPr lang="en-US" dirty="0"/>
              <a:t>The municipality has adopted the guidelines determined in conjunction with the department</a:t>
            </a:r>
          </a:p>
          <a:p>
            <a:pPr lvl="2"/>
            <a:r>
              <a:rPr lang="en-US" dirty="0"/>
              <a:t>The municipality has established a fund that qualifies </a:t>
            </a:r>
          </a:p>
          <a:p>
            <a:r>
              <a:rPr lang="en-US" dirty="0"/>
              <a:t>Award: </a:t>
            </a:r>
          </a:p>
          <a:p>
            <a:pPr lvl="1"/>
            <a:r>
              <a:rPr lang="en-US" dirty="0"/>
              <a:t>Proof of Payment receipt needed at closeout showing the fund, deposit of full grant and deposit of matching dollars.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2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4A952-2030-4768-00F6-DB002A507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117D-9C9E-A08F-4E9C-3BF12381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5C577-2C87-E11F-653E-32915DF6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Awardees will be notified via portal message </a:t>
            </a:r>
          </a:p>
          <a:p>
            <a:r>
              <a:rPr lang="en-US" dirty="0"/>
              <a:t>Agreement will be sent via </a:t>
            </a:r>
            <a:r>
              <a:rPr lang="en-US" dirty="0" err="1"/>
              <a:t>AdobeSign</a:t>
            </a:r>
            <a:r>
              <a:rPr lang="en-US" dirty="0"/>
              <a:t> within 2 weeks</a:t>
            </a:r>
          </a:p>
          <a:p>
            <a:pPr lvl="1"/>
            <a:r>
              <a:rPr lang="en-US" b="1" u="sng" dirty="0"/>
              <a:t>Awardee will have 45 days to execute the agreement</a:t>
            </a:r>
          </a:p>
          <a:p>
            <a:r>
              <a:rPr lang="en-US" dirty="0"/>
              <a:t>Disbursement of funds will occur upon execution of agreement</a:t>
            </a:r>
          </a:p>
          <a:p>
            <a:r>
              <a:rPr lang="en-US" dirty="0"/>
              <a:t>Proof of Payment will be required within 90 days of disbursement</a:t>
            </a:r>
          </a:p>
          <a:p>
            <a:r>
              <a:rPr lang="en-US" dirty="0"/>
              <a:t>All grants will be closed within a year of award 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9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C05AA-223A-D77C-803A-30FB09958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6663-5025-2002-4625-54CCD1D0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BBC98-E9A2-6EE6-3790-915D056BA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Length of Service Opportunity Iowa: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iowaeda.com/LOS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ID.me  </a:t>
            </a:r>
          </a:p>
          <a:p>
            <a:pPr lvl="1"/>
            <a:r>
              <a:rPr lang="en-US" dirty="0"/>
              <a:t>How to create an account: 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your ID.me account – ID.me Help Center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/>
              <a:t>How to change your email: 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 your ID.me email address – ID.me Help Center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6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D0689-36BE-80D8-8EC2-6A96E81C6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lkboard with a word on it next to a pair of books&#10;&#10;AI-generated content may be incorrect.">
            <a:extLst>
              <a:ext uri="{FF2B5EF4-FFF2-40B4-BE49-F238E27FC236}">
                <a16:creationId xmlns:a16="http://schemas.microsoft.com/office/drawing/2014/main" id="{0C79F7A1-BC5D-E6E5-B5C1-22A8CB1CF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1710" y="446443"/>
            <a:ext cx="7068580" cy="464759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BFF89D-E340-858D-982A-1BE41C4640AE}"/>
              </a:ext>
            </a:extLst>
          </p:cNvPr>
          <p:cNvSpPr txBox="1"/>
          <p:nvPr/>
        </p:nvSpPr>
        <p:spPr>
          <a:xfrm>
            <a:off x="3230408" y="5284922"/>
            <a:ext cx="5731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7647B"/>
                </a:solidFill>
              </a:rPr>
              <a:t>BRETT TADE​​​​ </a:t>
            </a:r>
            <a:r>
              <a:rPr lang="en-US" dirty="0"/>
              <a:t>| </a:t>
            </a:r>
            <a:r>
              <a:rPr lang="en-US" sz="2000" dirty="0"/>
              <a:t>Loan Operations Project Coordinator</a:t>
            </a:r>
          </a:p>
          <a:p>
            <a:r>
              <a:rPr lang="en-US" dirty="0"/>
              <a:t>IOWA ECONOMIC DEVELOPMENT AUTHORITY</a:t>
            </a:r>
          </a:p>
          <a:p>
            <a:r>
              <a:rPr lang="en-US" dirty="0"/>
              <a:t>(515) 348-6167 | brett.tade@iowaeda.com</a:t>
            </a:r>
          </a:p>
        </p:txBody>
      </p:sp>
    </p:spTree>
    <p:extLst>
      <p:ext uri="{BB962C8B-B14F-4D97-AF65-F5344CB8AC3E}">
        <p14:creationId xmlns:p14="http://schemas.microsoft.com/office/powerpoint/2010/main" val="356534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C99C-4CBF-BDAE-78D9-7DDA8448F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3D0C8-C3C5-E12D-569B-8F15DA04E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Iowa Economic Development Authority</a:t>
            </a:r>
          </a:p>
        </p:txBody>
      </p:sp>
    </p:spTree>
    <p:extLst>
      <p:ext uri="{BB962C8B-B14F-4D97-AF65-F5344CB8AC3E}">
        <p14:creationId xmlns:p14="http://schemas.microsoft.com/office/powerpoint/2010/main" val="35283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0AF4-5CCB-730B-5EB5-C2F251CC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Service Award Program	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104B65-B4AC-EA71-8F5E-6202B2655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5641" y="1836144"/>
            <a:ext cx="1112071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Recognizes and rewards the dedicated service of volunteer firefighters, emergency medical </a:t>
            </a:r>
            <a:r>
              <a:rPr lang="en-US" altLang="en-US" sz="2000" dirty="0">
                <a:solidFill>
                  <a:schemeClr val="tx1"/>
                </a:solidFill>
                <a:latin typeface="Arial"/>
                <a:cs typeface="Arial"/>
              </a:rPr>
              <a:t>care providers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and reserve peace officers.</a:t>
            </a:r>
            <a:endParaRPr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/>
                <a:cs typeface="Arial"/>
              </a:rPr>
              <a:t>  Established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by the 2025 Iowa Legislature, House File 1002</a:t>
            </a:r>
            <a:endParaRPr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chemeClr val="tx1"/>
                </a:solidFill>
                <a:latin typeface="Arial"/>
                <a:cs typeface="Arial"/>
              </a:rPr>
              <a:t>  Provides tax-deferred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latin typeface="Arial"/>
                <a:cs typeface="Arial"/>
              </a:rPr>
              <a:t>retirement benefits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under IRS Section 457(e)(11)</a:t>
            </a:r>
            <a:endParaRPr lang="en-US" alt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/>
                <a:cs typeface="Arial"/>
              </a:rPr>
              <a:t>  Program has received an initial allocation of $1.5 million for FY26</a:t>
            </a:r>
            <a:endParaRPr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20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827E-970B-6312-725A-487D3E02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A8EA-8919-8332-3975-3B57C2F1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Eligible applicants are Iowa </a:t>
            </a:r>
            <a:r>
              <a:rPr lang="en-US" b="1" u="sng" dirty="0"/>
              <a:t>municipalities </a:t>
            </a:r>
            <a:r>
              <a:rPr lang="en-US" dirty="0"/>
              <a:t>with a volunteer emergency service department(s)</a:t>
            </a:r>
          </a:p>
          <a:p>
            <a:pPr lvl="1"/>
            <a:r>
              <a:rPr lang="en-US" sz="2000" dirty="0"/>
              <a:t>Municipality, in coordination with department, creates program guidelines</a:t>
            </a:r>
          </a:p>
          <a:p>
            <a:pPr lvl="1"/>
            <a:r>
              <a:rPr lang="en-US" sz="2000" dirty="0"/>
              <a:t>Municipality establishes a tax-deferred plan meeting the requirements of IRS 457(11)(b) </a:t>
            </a:r>
          </a:p>
          <a:p>
            <a:pPr lvl="1"/>
            <a:r>
              <a:rPr lang="en-US" sz="2000" dirty="0"/>
              <a:t>Municipality adopts the program guidelines and confirms established fund by resolution or ordinance. </a:t>
            </a:r>
          </a:p>
          <a:p>
            <a:pPr lvl="1"/>
            <a:endParaRPr lang="en-US" dirty="0"/>
          </a:p>
          <a:p>
            <a:r>
              <a:rPr lang="en-US" sz="1800" b="1" dirty="0"/>
              <a:t>Important Note: </a:t>
            </a:r>
            <a:r>
              <a:rPr lang="en-US" sz="1800" dirty="0"/>
              <a:t>Municipality is defined by Iowa Code section 100B.21 as a city, county, township, benefited fire district, or agency authorized by law to provide emergency response services</a:t>
            </a:r>
            <a:r>
              <a:rPr lang="en-US" sz="180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745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A0D4-0E6A-5724-E8D1-5E6DC50E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program offer?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8968-4061-774A-B2CD-DBCF0C80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>
                <a:latin typeface="Arial"/>
                <a:cs typeface="Arial"/>
              </a:rPr>
              <a:t>LOSAP offers grant dollars up to $500 per volunteer to participating municipalities</a:t>
            </a:r>
          </a:p>
          <a:p>
            <a:pPr lvl="1"/>
            <a:r>
              <a:rPr lang="en-US" dirty="0"/>
              <a:t>Municipalities must have program in place</a:t>
            </a:r>
          </a:p>
          <a:p>
            <a:pPr lvl="1"/>
            <a:r>
              <a:rPr lang="en-US" dirty="0"/>
              <a:t>Must provide a roster of volunteers</a:t>
            </a:r>
          </a:p>
          <a:p>
            <a:pPr lvl="1"/>
            <a:r>
              <a:rPr lang="en-US" dirty="0"/>
              <a:t>Must provide matching dollars</a:t>
            </a:r>
          </a:p>
          <a:p>
            <a:pPr lvl="2"/>
            <a:r>
              <a:rPr lang="en-US" dirty="0"/>
              <a:t>Departments with an annual operating budget of less than $100,000 </a:t>
            </a:r>
          </a:p>
          <a:p>
            <a:pPr lvl="3"/>
            <a:r>
              <a:rPr lang="en-US" dirty="0"/>
              <a:t>3:1 match ($300 LOSAP grant : $100 local municipality or department match)</a:t>
            </a:r>
          </a:p>
          <a:p>
            <a:pPr lvl="2"/>
            <a:r>
              <a:rPr lang="en-US" dirty="0"/>
              <a:t>Departments with an annual operating budget of $100,000 or greater</a:t>
            </a:r>
          </a:p>
          <a:p>
            <a:pPr lvl="3"/>
            <a:r>
              <a:rPr lang="en-US" dirty="0"/>
              <a:t>1:1 match ($300 LOSAP grant : $300 local municipality or department match) </a:t>
            </a:r>
          </a:p>
        </p:txBody>
      </p:sp>
    </p:spTree>
    <p:extLst>
      <p:ext uri="{BB962C8B-B14F-4D97-AF65-F5344CB8AC3E}">
        <p14:creationId xmlns:p14="http://schemas.microsoft.com/office/powerpoint/2010/main" val="295222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BDBB-02FA-6D60-6CFA-96B9262A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an eligible volunteer?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A2E7-B98C-DF50-1060-1DAA973E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volunteer as defined by Iowa Code 100B.51: </a:t>
            </a:r>
          </a:p>
          <a:p>
            <a:pPr lvl="1"/>
            <a:r>
              <a:rPr lang="en-US" sz="2000" dirty="0"/>
              <a:t>An individual that was compensated by the municipality for the individual’s services for less than $5,000 per year in the immediately preceding calendar year and in the current calendar year. Volunteers with multiple departments are only eligible to receive benefits under one program. </a:t>
            </a:r>
          </a:p>
          <a:p>
            <a:r>
              <a:rPr lang="en-US" sz="2400" dirty="0"/>
              <a:t>Must meet the guidelines adopted by the municipality for its fire fighters, reserve peace officers and emergency medical care providers. </a:t>
            </a:r>
          </a:p>
          <a:p>
            <a:r>
              <a:rPr lang="en-US" sz="2200" dirty="0"/>
              <a:t>Municipality must be able to provide the following for each volunteer:</a:t>
            </a:r>
            <a:r>
              <a:rPr lang="en-US" dirty="0"/>
              <a:t> 	</a:t>
            </a:r>
          </a:p>
          <a:p>
            <a:pPr lvl="1"/>
            <a:r>
              <a:rPr lang="en-US" sz="1800" dirty="0"/>
              <a:t>First &amp; Last Name</a:t>
            </a:r>
          </a:p>
          <a:p>
            <a:pPr lvl="1"/>
            <a:r>
              <a:rPr lang="en-US" sz="1800" dirty="0"/>
              <a:t>Last four of Social Security Number</a:t>
            </a:r>
          </a:p>
          <a:p>
            <a:pPr lvl="1"/>
            <a:r>
              <a:rPr lang="en-US" sz="1800" dirty="0"/>
              <a:t>Years of active service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LOSAP grant request amount (not to exceed $500 per individual)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6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EB4D-D142-880C-C71E-8C856FB8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AF17-2878-5AE4-B637-25F4F072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LOSAP application will open on the Opportunity Iowa Portal December 1</a:t>
            </a:r>
            <a:r>
              <a:rPr lang="en-US" baseline="30000" dirty="0"/>
              <a:t>st</a:t>
            </a:r>
            <a:r>
              <a:rPr lang="en-US" dirty="0"/>
              <a:t> and will be available through January 30</a:t>
            </a:r>
            <a:r>
              <a:rPr lang="en-US" baseline="30000" dirty="0"/>
              <a:t>th</a:t>
            </a:r>
            <a:r>
              <a:rPr lang="en-US" dirty="0"/>
              <a:t> at 5 pm. </a:t>
            </a:r>
          </a:p>
          <a:p>
            <a:pPr lvl="1"/>
            <a:r>
              <a:rPr lang="en-US" sz="2800" baseline="30000" dirty="0">
                <a:latin typeface="Arial"/>
                <a:cs typeface="Arial"/>
              </a:rPr>
              <a:t>Applications must be submitted through the Opportunity Iowa Portal during this period. No late or outside of system applications will be accepted </a:t>
            </a:r>
          </a:p>
          <a:p>
            <a:pPr lvl="1"/>
            <a:r>
              <a:rPr lang="en-US" sz="2800" baseline="30000" dirty="0">
                <a:latin typeface="Arial"/>
                <a:cs typeface="Arial"/>
              </a:rPr>
              <a:t>Applicants will be required to register through ID.me for verification before completing the application. </a:t>
            </a:r>
          </a:p>
          <a:p>
            <a:pPr lvl="1"/>
            <a:r>
              <a:rPr lang="en-US" sz="2800" baseline="30000" dirty="0">
                <a:latin typeface="Arial"/>
                <a:cs typeface="Arial"/>
              </a:rPr>
              <a:t>Initial users will be required to set up an Organization</a:t>
            </a:r>
          </a:p>
          <a:p>
            <a:pPr lvl="2"/>
            <a:r>
              <a:rPr lang="en-US" sz="2400" baseline="30000" dirty="0"/>
              <a:t>The Organization will be the eligible Municipality </a:t>
            </a:r>
          </a:p>
          <a:p>
            <a:pPr lvl="2"/>
            <a:endParaRPr lang="en-US" sz="2400" baseline="30000" dirty="0"/>
          </a:p>
          <a:p>
            <a:r>
              <a:rPr lang="en-US" sz="2400" baseline="30000" dirty="0">
                <a:latin typeface="Arial"/>
                <a:cs typeface="Arial"/>
              </a:rPr>
              <a:t>Note – This is a NEW application system and hiccups are anticipated. Please begin your applications early to alleviate any last-minute issues. </a:t>
            </a:r>
            <a:endParaRPr lang="en-US" sz="24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6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7B87-B888-91C6-0CF7-CCC0D7C3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Iowa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AFA7D-C459-BC5C-D033-903BC64BD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IEDA’s new application and program management system</a:t>
            </a:r>
          </a:p>
          <a:p>
            <a:pPr lvl="1"/>
            <a:r>
              <a:rPr lang="en-US" dirty="0"/>
              <a:t>Allows IEDA to accept, review, award and manage your application in one place.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latin typeface="Arial"/>
                <a:cs typeface="Arial"/>
              </a:rPr>
              <a:t>Accessible at: </a:t>
            </a:r>
            <a:r>
              <a:rPr lang="en-US" dirty="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iowaeda.com/LOS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Look into Portal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14532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61B7-F352-4BBF-A2CF-BEDC5BC7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ID.me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7842-2F51-E975-2A1E-FADE06A3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>
                <a:latin typeface="Arial"/>
                <a:cs typeface="Arial"/>
              </a:rPr>
              <a:t>Verify your Identity for Opportunity Iowa Portal</a:t>
            </a:r>
            <a:br>
              <a:rPr lang="en-US" b="1" dirty="0">
                <a:latin typeface="Arial"/>
                <a:cs typeface="Arial"/>
              </a:rPr>
            </a:b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har char="•"/>
            </a:pPr>
            <a:r>
              <a:rPr lang="en-US" sz="2400" dirty="0">
                <a:latin typeface="Arial"/>
                <a:cs typeface="Arial"/>
              </a:rPr>
              <a:t>Applicants will need to verify their identity with ID.me to access the new Opportunity Iowa portal. ID.me is certified against federal standards to provide secure identity verification. 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har char="•"/>
            </a:pPr>
            <a:r>
              <a:rPr lang="en-US" sz="2400" dirty="0">
                <a:latin typeface="Arial"/>
                <a:cs typeface="Arial"/>
              </a:rPr>
              <a:t>Your verified identity helps to ensure that the person logging in to your account is really you and not someone pretending to be you. 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har char="•"/>
            </a:pPr>
            <a:r>
              <a:rPr lang="en-US" sz="2400" dirty="0">
                <a:latin typeface="Arial"/>
                <a:cs typeface="Arial"/>
              </a:rPr>
              <a:t>This will be the first step in the application process.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31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3119D-0793-449B-145E-6AAB5B7EB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9162-CDAA-820C-A922-74910A6E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3249A-6DFA-3F1C-BE02-E386A97D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Application will be reviewed throughout the application window and feedback will be provided on any minor corrections</a:t>
            </a:r>
          </a:p>
          <a:p>
            <a:pPr lvl="1"/>
            <a:r>
              <a:rPr lang="en-US" sz="2000" dirty="0"/>
              <a:t>Resubmission of application must be complete by January 30</a:t>
            </a:r>
            <a:r>
              <a:rPr lang="en-US" sz="2000" baseline="30000" dirty="0"/>
              <a:t>th</a:t>
            </a:r>
            <a:endParaRPr lang="en-US" sz="2000" dirty="0"/>
          </a:p>
          <a:p>
            <a:r>
              <a:rPr lang="en-US" sz="2400" dirty="0"/>
              <a:t>Award notification will follow within 30-60 days after the close of the application window. </a:t>
            </a:r>
          </a:p>
          <a:p>
            <a:r>
              <a:rPr lang="en-US" sz="2400" dirty="0"/>
              <a:t>If eligible application requests exceed the $1.5 million allocation, all requests will be prorated at time of award. </a:t>
            </a:r>
          </a:p>
        </p:txBody>
      </p:sp>
    </p:spTree>
    <p:extLst>
      <p:ext uri="{BB962C8B-B14F-4D97-AF65-F5344CB8AC3E}">
        <p14:creationId xmlns:p14="http://schemas.microsoft.com/office/powerpoint/2010/main" val="21349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674F5938EB94393EABB10B3582097" ma:contentTypeVersion="18" ma:contentTypeDescription="Create a new document." ma:contentTypeScope="" ma:versionID="605d21259c3f9f88dea436423e20880a">
  <xsd:schema xmlns:xsd="http://www.w3.org/2001/XMLSchema" xmlns:xs="http://www.w3.org/2001/XMLSchema" xmlns:p="http://schemas.microsoft.com/office/2006/metadata/properties" xmlns:ns2="91bffe38-db69-4376-80f2-3779a2b185c8" xmlns:ns3="df4c992a-13ab-4b84-9611-405cd1418276" targetNamespace="http://schemas.microsoft.com/office/2006/metadata/properties" ma:root="true" ma:fieldsID="aad05efac21d3ffac7c3f1912bfaa760" ns2:_="" ns3:_="">
    <xsd:import namespace="91bffe38-db69-4376-80f2-3779a2b185c8"/>
    <xsd:import namespace="df4c992a-13ab-4b84-9611-405cd14182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ffe38-db69-4376-80f2-3779a2b18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c992a-13ab-4b84-9611-405cd14182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a27233-908d-4ee6-bb1b-063505833ab9}" ma:internalName="TaxCatchAll" ma:showField="CatchAllData" ma:web="df4c992a-13ab-4b84-9611-405cd14182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4c992a-13ab-4b84-9611-405cd1418276" xsi:nil="true"/>
    <lcf76f155ced4ddcb4097134ff3c332f xmlns="91bffe38-db69-4376-80f2-3779a2b185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177EAC-368A-4439-A3D7-E6C546182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ffe38-db69-4376-80f2-3779a2b185c8"/>
    <ds:schemaRef ds:uri="df4c992a-13ab-4b84-9611-405cd14182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DDED50-8A18-4331-85B7-B180C45423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7CF40-FC78-471C-AA3B-949BAEF8D31A}">
  <ds:schemaRefs>
    <ds:schemaRef ds:uri="http://www.w3.org/XML/1998/namespace"/>
    <ds:schemaRef ds:uri="df4c992a-13ab-4b84-9611-405cd1418276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1bffe38-db69-4376-80f2-3779a2b185c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870</Words>
  <Application>Microsoft Office PowerPoint</Application>
  <PresentationFormat>Widescreen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Office Theme</vt:lpstr>
      <vt:lpstr>Length of Service Award Program</vt:lpstr>
      <vt:lpstr>Length of Service Award Program </vt:lpstr>
      <vt:lpstr>Eligibility</vt:lpstr>
      <vt:lpstr>What does the program offer? </vt:lpstr>
      <vt:lpstr>Who is an eligible volunteer?  </vt:lpstr>
      <vt:lpstr>Timeline to Apply</vt:lpstr>
      <vt:lpstr>Opportunity Iowa Portal</vt:lpstr>
      <vt:lpstr>ID.me </vt:lpstr>
      <vt:lpstr>Application Review </vt:lpstr>
      <vt:lpstr>Documentation Needed </vt:lpstr>
      <vt:lpstr>Award Administration</vt:lpstr>
      <vt:lpstr>Resources: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Greiner</dc:creator>
  <cp:lastModifiedBy>Maicie Pohlman</cp:lastModifiedBy>
  <cp:revision>117</cp:revision>
  <cp:lastPrinted>2025-11-18T01:10:41Z</cp:lastPrinted>
  <dcterms:created xsi:type="dcterms:W3CDTF">2023-10-09T14:52:58Z</dcterms:created>
  <dcterms:modified xsi:type="dcterms:W3CDTF">2025-12-23T18:59:38Z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0x0101006EE674F5938EB94393EABB10B3582097</vt:lpwstr>
  </property>
  <property fmtid="{D5CDD505-2E9C-101B-9397-08002B2CF9AE}" pid="3" name="MediaServiceImageTags">
    <vt:lpwstr/>
  </property>
</Properties>
</file>