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1"/>
  </p:handoutMasterIdLst>
  <p:sldIdLst>
    <p:sldId id="263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4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A527"/>
    <a:srgbClr val="C5D466"/>
    <a:srgbClr val="18415C"/>
    <a:srgbClr val="07647B"/>
    <a:srgbClr val="2F6459"/>
    <a:srgbClr val="114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27D57-548C-4F6B-B830-E5FB02C03F45}" v="4" dt="2025-08-14T14:13:33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98" d="100"/>
          <a:sy n="98" d="100"/>
        </p:scale>
        <p:origin x="64" y="5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McKenna" userId="b4975b30-c16b-4e79-a32b-2b1d36ddc5f9" providerId="ADAL" clId="{00627D57-548C-4F6B-B830-E5FB02C03F45}"/>
    <pc:docChg chg="custSel addSld delSld modSld sldOrd modHandout">
      <pc:chgData name="Ashley McKenna" userId="b4975b30-c16b-4e79-a32b-2b1d36ddc5f9" providerId="ADAL" clId="{00627D57-548C-4F6B-B830-E5FB02C03F45}" dt="2025-08-14T14:30:33.449" v="457" actId="2696"/>
      <pc:docMkLst>
        <pc:docMk/>
      </pc:docMkLst>
      <pc:sldChg chg="modSp mod">
        <pc:chgData name="Ashley McKenna" userId="b4975b30-c16b-4e79-a32b-2b1d36ddc5f9" providerId="ADAL" clId="{00627D57-548C-4F6B-B830-E5FB02C03F45}" dt="2025-08-13T19:32:23.607" v="443" actId="404"/>
        <pc:sldMkLst>
          <pc:docMk/>
          <pc:sldMk cId="1217456292" sldId="267"/>
        </pc:sldMkLst>
        <pc:spChg chg="mod">
          <ac:chgData name="Ashley McKenna" userId="b4975b30-c16b-4e79-a32b-2b1d36ddc5f9" providerId="ADAL" clId="{00627D57-548C-4F6B-B830-E5FB02C03F45}" dt="2025-08-13T19:32:23.607" v="443" actId="404"/>
          <ac:spMkLst>
            <pc:docMk/>
            <pc:sldMk cId="1217456292" sldId="267"/>
            <ac:spMk id="3" creationId="{712CA8EA-8919-8332-3975-3B57C2F140BF}"/>
          </ac:spMkLst>
        </pc:spChg>
      </pc:sldChg>
      <pc:sldChg chg="modSp mod">
        <pc:chgData name="Ashley McKenna" userId="b4975b30-c16b-4e79-a32b-2b1d36ddc5f9" providerId="ADAL" clId="{00627D57-548C-4F6B-B830-E5FB02C03F45}" dt="2025-08-13T18:23:34.395" v="200" actId="6549"/>
        <pc:sldMkLst>
          <pc:docMk/>
          <pc:sldMk cId="2952225275" sldId="268"/>
        </pc:sldMkLst>
        <pc:spChg chg="mod">
          <ac:chgData name="Ashley McKenna" userId="b4975b30-c16b-4e79-a32b-2b1d36ddc5f9" providerId="ADAL" clId="{00627D57-548C-4F6B-B830-E5FB02C03F45}" dt="2025-08-13T18:23:34.395" v="200" actId="6549"/>
          <ac:spMkLst>
            <pc:docMk/>
            <pc:sldMk cId="2952225275" sldId="268"/>
            <ac:spMk id="3" creationId="{68708968-4061-774A-B2CD-DBCF0C8069F1}"/>
          </ac:spMkLst>
        </pc:spChg>
      </pc:sldChg>
      <pc:sldChg chg="modSp mod">
        <pc:chgData name="Ashley McKenna" userId="b4975b30-c16b-4e79-a32b-2b1d36ddc5f9" providerId="ADAL" clId="{00627D57-548C-4F6B-B830-E5FB02C03F45}" dt="2025-08-13T18:28:55.564" v="202" actId="20577"/>
        <pc:sldMkLst>
          <pc:docMk/>
          <pc:sldMk cId="3864868506" sldId="269"/>
        </pc:sldMkLst>
        <pc:spChg chg="mod">
          <ac:chgData name="Ashley McKenna" userId="b4975b30-c16b-4e79-a32b-2b1d36ddc5f9" providerId="ADAL" clId="{00627D57-548C-4F6B-B830-E5FB02C03F45}" dt="2025-08-13T18:28:55.564" v="202" actId="20577"/>
          <ac:spMkLst>
            <pc:docMk/>
            <pc:sldMk cId="3864868506" sldId="269"/>
            <ac:spMk id="3" creationId="{E844A2E7-B98C-DF50-1060-1DAA973E9F68}"/>
          </ac:spMkLst>
        </pc:spChg>
      </pc:sldChg>
      <pc:sldChg chg="modSp mod">
        <pc:chgData name="Ashley McKenna" userId="b4975b30-c16b-4e79-a32b-2b1d36ddc5f9" providerId="ADAL" clId="{00627D57-548C-4F6B-B830-E5FB02C03F45}" dt="2025-08-13T18:48:02.421" v="264" actId="5793"/>
        <pc:sldMkLst>
          <pc:docMk/>
          <pc:sldMk cId="2780861984" sldId="270"/>
        </pc:sldMkLst>
        <pc:spChg chg="mod">
          <ac:chgData name="Ashley McKenna" userId="b4975b30-c16b-4e79-a32b-2b1d36ddc5f9" providerId="ADAL" clId="{00627D57-548C-4F6B-B830-E5FB02C03F45}" dt="2025-08-13T18:48:02.421" v="264" actId="5793"/>
          <ac:spMkLst>
            <pc:docMk/>
            <pc:sldMk cId="2780861984" sldId="270"/>
            <ac:spMk id="3" creationId="{710FAF17-2878-5AE4-B637-25F4F072054E}"/>
          </ac:spMkLst>
        </pc:spChg>
      </pc:sldChg>
      <pc:sldChg chg="modSp mod">
        <pc:chgData name="Ashley McKenna" userId="b4975b30-c16b-4e79-a32b-2b1d36ddc5f9" providerId="ADAL" clId="{00627D57-548C-4F6B-B830-E5FB02C03F45}" dt="2025-08-14T14:13:33.382" v="455" actId="20577"/>
        <pc:sldMkLst>
          <pc:docMk/>
          <pc:sldMk cId="1411316299" sldId="272"/>
        </pc:sldMkLst>
        <pc:spChg chg="mod">
          <ac:chgData name="Ashley McKenna" userId="b4975b30-c16b-4e79-a32b-2b1d36ddc5f9" providerId="ADAL" clId="{00627D57-548C-4F6B-B830-E5FB02C03F45}" dt="2025-08-14T14:13:33.382" v="455" actId="20577"/>
          <ac:spMkLst>
            <pc:docMk/>
            <pc:sldMk cId="1411316299" sldId="272"/>
            <ac:spMk id="3" creationId="{2ACF7842-2F51-E975-2A1E-FADE06A359D4}"/>
          </ac:spMkLst>
        </pc:spChg>
      </pc:sldChg>
      <pc:sldChg chg="modSp mod">
        <pc:chgData name="Ashley McKenna" userId="b4975b30-c16b-4e79-a32b-2b1d36ddc5f9" providerId="ADAL" clId="{00627D57-548C-4F6B-B830-E5FB02C03F45}" dt="2025-08-13T18:32:50.746" v="226" actId="20577"/>
        <pc:sldMkLst>
          <pc:docMk/>
          <pc:sldMk cId="2590342771" sldId="273"/>
        </pc:sldMkLst>
        <pc:spChg chg="mod">
          <ac:chgData name="Ashley McKenna" userId="b4975b30-c16b-4e79-a32b-2b1d36ddc5f9" providerId="ADAL" clId="{00627D57-548C-4F6B-B830-E5FB02C03F45}" dt="2025-08-13T18:32:50.746" v="226" actId="20577"/>
          <ac:spMkLst>
            <pc:docMk/>
            <pc:sldMk cId="2590342771" sldId="273"/>
            <ac:spMk id="3" creationId="{99D56F4F-598C-081E-7690-BB5374368D7E}"/>
          </ac:spMkLst>
        </pc:spChg>
      </pc:sldChg>
      <pc:sldChg chg="modSp mod">
        <pc:chgData name="Ashley McKenna" userId="b4975b30-c16b-4e79-a32b-2b1d36ddc5f9" providerId="ADAL" clId="{00627D57-548C-4F6B-B830-E5FB02C03F45}" dt="2025-08-13T18:33:49.206" v="263" actId="5793"/>
        <pc:sldMkLst>
          <pc:docMk/>
          <pc:sldMk cId="2611332760" sldId="274"/>
        </pc:sldMkLst>
        <pc:spChg chg="mod">
          <ac:chgData name="Ashley McKenna" userId="b4975b30-c16b-4e79-a32b-2b1d36ddc5f9" providerId="ADAL" clId="{00627D57-548C-4F6B-B830-E5FB02C03F45}" dt="2025-08-13T18:33:49.206" v="263" actId="5793"/>
          <ac:spMkLst>
            <pc:docMk/>
            <pc:sldMk cId="2611332760" sldId="274"/>
            <ac:spMk id="3" creationId="{65DA9C06-AC97-0C7C-E952-03265F7EDCB8}"/>
          </ac:spMkLst>
        </pc:spChg>
      </pc:sldChg>
      <pc:sldChg chg="modSp mod">
        <pc:chgData name="Ashley McKenna" userId="b4975b30-c16b-4e79-a32b-2b1d36ddc5f9" providerId="ADAL" clId="{00627D57-548C-4F6B-B830-E5FB02C03F45}" dt="2025-08-14T14:27:50.333" v="456" actId="20577"/>
        <pc:sldMkLst>
          <pc:docMk/>
          <pc:sldMk cId="1297216088" sldId="281"/>
        </pc:sldMkLst>
        <pc:spChg chg="mod">
          <ac:chgData name="Ashley McKenna" userId="b4975b30-c16b-4e79-a32b-2b1d36ddc5f9" providerId="ADAL" clId="{00627D57-548C-4F6B-B830-E5FB02C03F45}" dt="2025-08-14T14:27:50.333" v="456" actId="20577"/>
          <ac:spMkLst>
            <pc:docMk/>
            <pc:sldMk cId="1297216088" sldId="281"/>
            <ac:spMk id="3" creationId="{EC1EDF3B-A635-2029-346E-B797BCC69EF5}"/>
          </ac:spMkLst>
        </pc:spChg>
      </pc:sldChg>
      <pc:sldChg chg="modSp mod">
        <pc:chgData name="Ashley McKenna" userId="b4975b30-c16b-4e79-a32b-2b1d36ddc5f9" providerId="ADAL" clId="{00627D57-548C-4F6B-B830-E5FB02C03F45}" dt="2025-08-13T18:53:22.169" v="335" actId="20577"/>
        <pc:sldMkLst>
          <pc:docMk/>
          <pc:sldMk cId="3282974722" sldId="282"/>
        </pc:sldMkLst>
        <pc:spChg chg="mod">
          <ac:chgData name="Ashley McKenna" userId="b4975b30-c16b-4e79-a32b-2b1d36ddc5f9" providerId="ADAL" clId="{00627D57-548C-4F6B-B830-E5FB02C03F45}" dt="2025-08-13T18:53:22.169" v="335" actId="20577"/>
          <ac:spMkLst>
            <pc:docMk/>
            <pc:sldMk cId="3282974722" sldId="282"/>
            <ac:spMk id="3" creationId="{C91C0F8E-4A3E-7055-C50D-235410D52027}"/>
          </ac:spMkLst>
        </pc:spChg>
      </pc:sldChg>
      <pc:sldChg chg="modSp mod">
        <pc:chgData name="Ashley McKenna" userId="b4975b30-c16b-4e79-a32b-2b1d36ddc5f9" providerId="ADAL" clId="{00627D57-548C-4F6B-B830-E5FB02C03F45}" dt="2025-08-13T18:56:55.974" v="338" actId="6549"/>
        <pc:sldMkLst>
          <pc:docMk/>
          <pc:sldMk cId="429480650" sldId="284"/>
        </pc:sldMkLst>
        <pc:spChg chg="mod">
          <ac:chgData name="Ashley McKenna" userId="b4975b30-c16b-4e79-a32b-2b1d36ddc5f9" providerId="ADAL" clId="{00627D57-548C-4F6B-B830-E5FB02C03F45}" dt="2025-08-13T18:56:55.974" v="338" actId="6549"/>
          <ac:spMkLst>
            <pc:docMk/>
            <pc:sldMk cId="429480650" sldId="284"/>
            <ac:spMk id="3" creationId="{8E652BE6-4F91-FD44-C7A1-E218A941B833}"/>
          </ac:spMkLst>
        </pc:spChg>
      </pc:sldChg>
      <pc:sldChg chg="modSp mod">
        <pc:chgData name="Ashley McKenna" userId="b4975b30-c16b-4e79-a32b-2b1d36ddc5f9" providerId="ADAL" clId="{00627D57-548C-4F6B-B830-E5FB02C03F45}" dt="2025-08-13T19:04:40.785" v="342" actId="114"/>
        <pc:sldMkLst>
          <pc:docMk/>
          <pc:sldMk cId="3999876070" sldId="288"/>
        </pc:sldMkLst>
        <pc:spChg chg="mod">
          <ac:chgData name="Ashley McKenna" userId="b4975b30-c16b-4e79-a32b-2b1d36ddc5f9" providerId="ADAL" clId="{00627D57-548C-4F6B-B830-E5FB02C03F45}" dt="2025-08-13T19:04:40.785" v="342" actId="114"/>
          <ac:spMkLst>
            <pc:docMk/>
            <pc:sldMk cId="3999876070" sldId="288"/>
            <ac:spMk id="3" creationId="{13040352-D3E5-8C36-78E9-DF02FC474BC3}"/>
          </ac:spMkLst>
        </pc:spChg>
      </pc:sldChg>
      <pc:sldChg chg="add del ord">
        <pc:chgData name="Ashley McKenna" userId="b4975b30-c16b-4e79-a32b-2b1d36ddc5f9" providerId="ADAL" clId="{00627D57-548C-4F6B-B830-E5FB02C03F45}" dt="2025-08-14T14:30:33.449" v="457" actId="2696"/>
        <pc:sldMkLst>
          <pc:docMk/>
          <pc:sldMk cId="2945150933" sldId="29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F2462-C5BD-4236-B533-5B17446F82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8599DA-1EE4-411C-AAB4-9C65B107417B}">
      <dgm:prSet phldrT="[Text]"/>
      <dgm:spPr>
        <a:solidFill>
          <a:srgbClr val="C5D466"/>
        </a:solidFill>
      </dgm:spPr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August 14</a:t>
          </a:r>
        </a:p>
      </dgm:t>
    </dgm:pt>
    <dgm:pt modelId="{D48483CB-D7C4-4972-B9DA-CD13E0CFCA1C}" type="parTrans" cxnId="{3463D409-2C54-4636-9D63-30875CD31BF5}">
      <dgm:prSet/>
      <dgm:spPr/>
      <dgm:t>
        <a:bodyPr/>
        <a:lstStyle/>
        <a:p>
          <a:endParaRPr lang="en-US"/>
        </a:p>
      </dgm:t>
    </dgm:pt>
    <dgm:pt modelId="{BEA89CE2-BFCC-4EB8-8BDA-7E0FA7C2840B}" type="sibTrans" cxnId="{3463D409-2C54-4636-9D63-30875CD31BF5}">
      <dgm:prSet/>
      <dgm:spPr/>
      <dgm:t>
        <a:bodyPr/>
        <a:lstStyle/>
        <a:p>
          <a:endParaRPr lang="en-US"/>
        </a:p>
      </dgm:t>
    </dgm:pt>
    <dgm:pt modelId="{E5A1743A-F7FD-4726-8197-A32D35E02BBF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Mandatory NHTF Webinar. At least one representative per applicant organization must view webinar.  </a:t>
          </a:r>
        </a:p>
      </dgm:t>
    </dgm:pt>
    <dgm:pt modelId="{BEEACE39-3F3C-42D5-8BA8-F6D2C09EA0A5}" type="parTrans" cxnId="{C9A1A6C2-D313-44D0-AAE8-5F4C0070E050}">
      <dgm:prSet/>
      <dgm:spPr/>
      <dgm:t>
        <a:bodyPr/>
        <a:lstStyle/>
        <a:p>
          <a:endParaRPr lang="en-US"/>
        </a:p>
      </dgm:t>
    </dgm:pt>
    <dgm:pt modelId="{1238F7EA-EE57-41EE-BF1F-ECDCAE45F363}" type="sibTrans" cxnId="{C9A1A6C2-D313-44D0-AAE8-5F4C0070E050}">
      <dgm:prSet/>
      <dgm:spPr/>
      <dgm:t>
        <a:bodyPr/>
        <a:lstStyle/>
        <a:p>
          <a:endParaRPr lang="en-US"/>
        </a:p>
      </dgm:t>
    </dgm:pt>
    <dgm:pt modelId="{61433B07-87A4-4134-AFEF-9C3201385333}">
      <dgm:prSet phldrT="[Text]"/>
      <dgm:spPr>
        <a:solidFill>
          <a:srgbClr val="C5D466"/>
        </a:solidFill>
      </dgm:spPr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August 15</a:t>
          </a:r>
        </a:p>
      </dgm:t>
    </dgm:pt>
    <dgm:pt modelId="{779AE4C1-07DC-4019-B0A8-08BDF5592F5D}" type="parTrans" cxnId="{37E95FA5-500A-4816-97BB-77296F6F48EC}">
      <dgm:prSet/>
      <dgm:spPr/>
      <dgm:t>
        <a:bodyPr/>
        <a:lstStyle/>
        <a:p>
          <a:endParaRPr lang="en-US"/>
        </a:p>
      </dgm:t>
    </dgm:pt>
    <dgm:pt modelId="{95F9BB26-14B3-4AA6-A875-8C90E6E78D78}" type="sibTrans" cxnId="{37E95FA5-500A-4816-97BB-77296F6F48EC}">
      <dgm:prSet/>
      <dgm:spPr/>
      <dgm:t>
        <a:bodyPr/>
        <a:lstStyle/>
        <a:p>
          <a:endParaRPr lang="en-US"/>
        </a:p>
      </dgm:t>
    </dgm:pt>
    <dgm:pt modelId="{B20ACCA8-E9A2-466D-A0CC-5481F66F5397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NHTF application will be available on IFA’s NHTF program web page. </a:t>
          </a:r>
        </a:p>
      </dgm:t>
    </dgm:pt>
    <dgm:pt modelId="{806408D6-9640-4D35-8401-21C11AD512BE}" type="parTrans" cxnId="{279C861A-4137-4985-8419-ACA307F3CD51}">
      <dgm:prSet/>
      <dgm:spPr/>
      <dgm:t>
        <a:bodyPr/>
        <a:lstStyle/>
        <a:p>
          <a:endParaRPr lang="en-US"/>
        </a:p>
      </dgm:t>
    </dgm:pt>
    <dgm:pt modelId="{4EFA1210-7E9F-4507-AA7A-12EE73B9D6A6}" type="sibTrans" cxnId="{279C861A-4137-4985-8419-ACA307F3CD51}">
      <dgm:prSet/>
      <dgm:spPr/>
      <dgm:t>
        <a:bodyPr/>
        <a:lstStyle/>
        <a:p>
          <a:endParaRPr lang="en-US"/>
        </a:p>
      </dgm:t>
    </dgm:pt>
    <dgm:pt modelId="{E495E716-7714-4735-8DE9-D9B0B3B4E8B3}">
      <dgm:prSet phldrT="[Text]"/>
      <dgm:spPr>
        <a:solidFill>
          <a:srgbClr val="C5D466"/>
        </a:solidFill>
      </dgm:spPr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September 26</a:t>
          </a:r>
        </a:p>
      </dgm:t>
    </dgm:pt>
    <dgm:pt modelId="{E5385055-C0C9-4615-B681-174B5AE98045}" type="parTrans" cxnId="{C1F4401D-A7CA-4D6E-9EF8-F66820A4D8D9}">
      <dgm:prSet/>
      <dgm:spPr/>
      <dgm:t>
        <a:bodyPr/>
        <a:lstStyle/>
        <a:p>
          <a:endParaRPr lang="en-US"/>
        </a:p>
      </dgm:t>
    </dgm:pt>
    <dgm:pt modelId="{8C1D6305-BBDA-4345-AF9F-F8B8E600C86B}" type="sibTrans" cxnId="{C1F4401D-A7CA-4D6E-9EF8-F66820A4D8D9}">
      <dgm:prSet/>
      <dgm:spPr/>
      <dgm:t>
        <a:bodyPr/>
        <a:lstStyle/>
        <a:p>
          <a:endParaRPr lang="en-US"/>
        </a:p>
      </dgm:t>
    </dgm:pt>
    <dgm:pt modelId="{5E602482-030E-4AC4-B8AD-97B7D5D6E783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Presentation of award recommendations to IFA Board of Directors. </a:t>
          </a:r>
        </a:p>
      </dgm:t>
    </dgm:pt>
    <dgm:pt modelId="{9DBA75E5-DB7B-4E14-839E-B6FD161CEE27}" type="parTrans" cxnId="{A7CC1506-950F-4BCE-AFAD-ABD6C5F3CD61}">
      <dgm:prSet/>
      <dgm:spPr/>
      <dgm:t>
        <a:bodyPr/>
        <a:lstStyle/>
        <a:p>
          <a:endParaRPr lang="en-US"/>
        </a:p>
      </dgm:t>
    </dgm:pt>
    <dgm:pt modelId="{3958BB59-E713-4F90-BFA2-9309DC503DA8}" type="sibTrans" cxnId="{A7CC1506-950F-4BCE-AFAD-ABD6C5F3CD61}">
      <dgm:prSet/>
      <dgm:spPr/>
      <dgm:t>
        <a:bodyPr/>
        <a:lstStyle/>
        <a:p>
          <a:endParaRPr lang="en-US"/>
        </a:p>
      </dgm:t>
    </dgm:pt>
    <dgm:pt modelId="{F425CE37-84F1-4896-92F1-50C1ADBAAD8F}">
      <dgm:prSet phldrT="[Text]"/>
      <dgm:spPr>
        <a:solidFill>
          <a:srgbClr val="C5D466"/>
        </a:solidFill>
      </dgm:spPr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October 10</a:t>
          </a:r>
        </a:p>
      </dgm:t>
    </dgm:pt>
    <dgm:pt modelId="{622F38F9-6A64-4CE2-B289-1872CF0A3904}" type="parTrans" cxnId="{E6EA8C31-C199-4F4C-930E-4E54FCF2E8E4}">
      <dgm:prSet/>
      <dgm:spPr/>
      <dgm:t>
        <a:bodyPr/>
        <a:lstStyle/>
        <a:p>
          <a:endParaRPr lang="en-US"/>
        </a:p>
      </dgm:t>
    </dgm:pt>
    <dgm:pt modelId="{87AD28A3-BA21-419E-AE5C-DC6B6212ECC4}" type="sibTrans" cxnId="{E6EA8C31-C199-4F4C-930E-4E54FCF2E8E4}">
      <dgm:prSet/>
      <dgm:spPr/>
      <dgm:t>
        <a:bodyPr/>
        <a:lstStyle/>
        <a:p>
          <a:endParaRPr lang="en-US"/>
        </a:p>
      </dgm:t>
    </dgm:pt>
    <dgm:pt modelId="{FC02BBF1-D10B-4A91-BD5C-821F8E0858D8}">
      <dgm:prSet phldrT="[Text]"/>
      <dgm:spPr>
        <a:solidFill>
          <a:srgbClr val="C5D466"/>
        </a:solidFill>
      </dgm:spPr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October 17</a:t>
          </a:r>
        </a:p>
      </dgm:t>
    </dgm:pt>
    <dgm:pt modelId="{967C83A7-57FC-4B7E-A432-05F2B15B209B}" type="parTrans" cxnId="{7AD6308B-5154-491F-BAE2-681F6E1B123C}">
      <dgm:prSet/>
      <dgm:spPr/>
      <dgm:t>
        <a:bodyPr/>
        <a:lstStyle/>
        <a:p>
          <a:endParaRPr lang="en-US"/>
        </a:p>
      </dgm:t>
    </dgm:pt>
    <dgm:pt modelId="{72CE9C0C-58A0-4BAD-B589-19D5ECFF47D4}" type="sibTrans" cxnId="{7AD6308B-5154-491F-BAE2-681F6E1B123C}">
      <dgm:prSet/>
      <dgm:spPr/>
      <dgm:t>
        <a:bodyPr/>
        <a:lstStyle/>
        <a:p>
          <a:endParaRPr lang="en-US"/>
        </a:p>
      </dgm:t>
    </dgm:pt>
    <dgm:pt modelId="{A66FE6D6-995A-4190-9989-4461DE4D4AF6}">
      <dgm:prSet phldrT="[Text]"/>
      <dgm:spPr>
        <a:solidFill>
          <a:srgbClr val="C5D466"/>
        </a:solidFill>
      </dgm:spPr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November 5</a:t>
          </a:r>
        </a:p>
      </dgm:t>
    </dgm:pt>
    <dgm:pt modelId="{103DD17B-4266-4C21-9533-2B27FE3B8055}" type="parTrans" cxnId="{F9A587D1-4C4E-4C7C-8094-40BC051D8C2D}">
      <dgm:prSet/>
      <dgm:spPr/>
      <dgm:t>
        <a:bodyPr/>
        <a:lstStyle/>
        <a:p>
          <a:endParaRPr lang="en-US"/>
        </a:p>
      </dgm:t>
    </dgm:pt>
    <dgm:pt modelId="{F14BE59B-0D37-4379-91C1-8BB0EF8A490E}" type="sibTrans" cxnId="{F9A587D1-4C4E-4C7C-8094-40BC051D8C2D}">
      <dgm:prSet/>
      <dgm:spPr/>
      <dgm:t>
        <a:bodyPr/>
        <a:lstStyle/>
        <a:p>
          <a:endParaRPr lang="en-US"/>
        </a:p>
      </dgm:t>
    </dgm:pt>
    <dgm:pt modelId="{B1089F24-F444-4AF7-8838-0222A871F1DC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/>
            <a:t>Applications due to IFA by 4:00pm.</a:t>
          </a:r>
        </a:p>
      </dgm:t>
    </dgm:pt>
    <dgm:pt modelId="{64EB2AAE-A357-4ABB-A02E-5DE5C73D8D49}" type="parTrans" cxnId="{CBAB745B-8FBB-4D10-8D9A-15CDF312A628}">
      <dgm:prSet/>
      <dgm:spPr/>
      <dgm:t>
        <a:bodyPr/>
        <a:lstStyle/>
        <a:p>
          <a:endParaRPr lang="en-US"/>
        </a:p>
      </dgm:t>
    </dgm:pt>
    <dgm:pt modelId="{00DE101D-3B42-45D9-A5A5-9D770218C20A}" type="sibTrans" cxnId="{CBAB745B-8FBB-4D10-8D9A-15CDF312A628}">
      <dgm:prSet/>
      <dgm:spPr/>
      <dgm:t>
        <a:bodyPr/>
        <a:lstStyle/>
        <a:p>
          <a:endParaRPr lang="en-US"/>
        </a:p>
      </dgm:t>
    </dgm:pt>
    <dgm:pt modelId="{A27C1720-1AE5-425B-B3E7-16C750440A3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/>
            <a:t>Deficiency Notice sent to applicant organizations. </a:t>
          </a:r>
        </a:p>
      </dgm:t>
    </dgm:pt>
    <dgm:pt modelId="{0F71B7C7-9F68-431C-8142-02AAA73ED6E9}" type="parTrans" cxnId="{80369765-5985-40B5-A745-74D75889A421}">
      <dgm:prSet/>
      <dgm:spPr/>
      <dgm:t>
        <a:bodyPr/>
        <a:lstStyle/>
        <a:p>
          <a:endParaRPr lang="en-US"/>
        </a:p>
      </dgm:t>
    </dgm:pt>
    <dgm:pt modelId="{CF819E84-5301-47BB-9D3E-098315B4514B}" type="sibTrans" cxnId="{80369765-5985-40B5-A745-74D75889A421}">
      <dgm:prSet/>
      <dgm:spPr/>
      <dgm:t>
        <a:bodyPr/>
        <a:lstStyle/>
        <a:p>
          <a:endParaRPr lang="en-US"/>
        </a:p>
      </dgm:t>
    </dgm:pt>
    <dgm:pt modelId="{4164B0AA-3706-44CA-9837-902458DC43AC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/>
            <a:t>Deficiency Response due to IFA by 4:00pm. </a:t>
          </a:r>
        </a:p>
      </dgm:t>
    </dgm:pt>
    <dgm:pt modelId="{24FE8539-9781-4554-8982-1FEEB2CBDF77}" type="parTrans" cxnId="{D71764E5-CA76-46A0-ABD7-E85BDEC67915}">
      <dgm:prSet/>
      <dgm:spPr/>
      <dgm:t>
        <a:bodyPr/>
        <a:lstStyle/>
        <a:p>
          <a:endParaRPr lang="en-US"/>
        </a:p>
      </dgm:t>
    </dgm:pt>
    <dgm:pt modelId="{B7DF5CF2-BBAC-4AF8-9660-3CD9F2F87AED}" type="sibTrans" cxnId="{D71764E5-CA76-46A0-ABD7-E85BDEC67915}">
      <dgm:prSet/>
      <dgm:spPr/>
      <dgm:t>
        <a:bodyPr/>
        <a:lstStyle/>
        <a:p>
          <a:endParaRPr lang="en-US"/>
        </a:p>
      </dgm:t>
    </dgm:pt>
    <dgm:pt modelId="{B1F0217A-DF35-41D4-B837-71E4C3EE0B5F}" type="pres">
      <dgm:prSet presAssocID="{D1BF2462-C5BD-4236-B533-5B17446F82FF}" presName="Name0" presStyleCnt="0">
        <dgm:presLayoutVars>
          <dgm:dir/>
          <dgm:animLvl val="lvl"/>
          <dgm:resizeHandles val="exact"/>
        </dgm:presLayoutVars>
      </dgm:prSet>
      <dgm:spPr/>
    </dgm:pt>
    <dgm:pt modelId="{87C59824-F8E1-4CB6-A670-08A5F65436D6}" type="pres">
      <dgm:prSet presAssocID="{AE8599DA-1EE4-411C-AAB4-9C65B107417B}" presName="linNode" presStyleCnt="0"/>
      <dgm:spPr/>
    </dgm:pt>
    <dgm:pt modelId="{AEF681CE-B21A-49D7-B7F0-3A540DE681CF}" type="pres">
      <dgm:prSet presAssocID="{AE8599DA-1EE4-411C-AAB4-9C65B107417B}" presName="parentText" presStyleLbl="node1" presStyleIdx="0" presStyleCnt="6" custScaleX="72282" custLinFactNeighborX="-866">
        <dgm:presLayoutVars>
          <dgm:chMax val="1"/>
          <dgm:bulletEnabled val="1"/>
        </dgm:presLayoutVars>
      </dgm:prSet>
      <dgm:spPr/>
    </dgm:pt>
    <dgm:pt modelId="{987967AA-C418-4EE9-A59C-C0960F05E4CD}" type="pres">
      <dgm:prSet presAssocID="{AE8599DA-1EE4-411C-AAB4-9C65B107417B}" presName="descendantText" presStyleLbl="alignAccFollowNode1" presStyleIdx="0" presStyleCnt="6" custScaleX="134675" custLinFactNeighborX="0" custLinFactNeighborY="-4660">
        <dgm:presLayoutVars>
          <dgm:bulletEnabled val="1"/>
        </dgm:presLayoutVars>
      </dgm:prSet>
      <dgm:spPr/>
    </dgm:pt>
    <dgm:pt modelId="{FA67A686-4CED-4DEE-A62D-46EF55FD14DB}" type="pres">
      <dgm:prSet presAssocID="{BEA89CE2-BFCC-4EB8-8BDA-7E0FA7C2840B}" presName="sp" presStyleCnt="0"/>
      <dgm:spPr/>
    </dgm:pt>
    <dgm:pt modelId="{16B8C4B6-B253-4C79-B55F-E9E088664581}" type="pres">
      <dgm:prSet presAssocID="{61433B07-87A4-4134-AFEF-9C3201385333}" presName="linNode" presStyleCnt="0"/>
      <dgm:spPr/>
    </dgm:pt>
    <dgm:pt modelId="{E7FF4A60-6CEB-4294-A3DD-D045AEA4E29E}" type="pres">
      <dgm:prSet presAssocID="{61433B07-87A4-4134-AFEF-9C3201385333}" presName="parentText" presStyleLbl="node1" presStyleIdx="1" presStyleCnt="6" custScaleX="82183">
        <dgm:presLayoutVars>
          <dgm:chMax val="1"/>
          <dgm:bulletEnabled val="1"/>
        </dgm:presLayoutVars>
      </dgm:prSet>
      <dgm:spPr/>
    </dgm:pt>
    <dgm:pt modelId="{7ECCACC5-0774-49F6-B7FF-3A1B58A586BC}" type="pres">
      <dgm:prSet presAssocID="{61433B07-87A4-4134-AFEF-9C3201385333}" presName="descendantText" presStyleLbl="alignAccFollowNode1" presStyleIdx="1" presStyleCnt="6" custScaleX="153465">
        <dgm:presLayoutVars>
          <dgm:bulletEnabled val="1"/>
        </dgm:presLayoutVars>
      </dgm:prSet>
      <dgm:spPr/>
    </dgm:pt>
    <dgm:pt modelId="{17F47530-3C6D-4AA6-BD36-0CB25C496675}" type="pres">
      <dgm:prSet presAssocID="{95F9BB26-14B3-4AA6-A875-8C90E6E78D78}" presName="sp" presStyleCnt="0"/>
      <dgm:spPr/>
    </dgm:pt>
    <dgm:pt modelId="{E38368EC-48FE-41C0-B034-881086CDA6BB}" type="pres">
      <dgm:prSet presAssocID="{E495E716-7714-4735-8DE9-D9B0B3B4E8B3}" presName="linNode" presStyleCnt="0"/>
      <dgm:spPr/>
    </dgm:pt>
    <dgm:pt modelId="{8A8B617B-AE7F-404F-9DD0-45040196AD89}" type="pres">
      <dgm:prSet presAssocID="{E495E716-7714-4735-8DE9-D9B0B3B4E8B3}" presName="parentText" presStyleLbl="node1" presStyleIdx="2" presStyleCnt="6" custScaleX="81458">
        <dgm:presLayoutVars>
          <dgm:chMax val="1"/>
          <dgm:bulletEnabled val="1"/>
        </dgm:presLayoutVars>
      </dgm:prSet>
      <dgm:spPr/>
    </dgm:pt>
    <dgm:pt modelId="{D6B64626-C49C-4803-AE50-F3FF2E511CD4}" type="pres">
      <dgm:prSet presAssocID="{E495E716-7714-4735-8DE9-D9B0B3B4E8B3}" presName="descendantText" presStyleLbl="alignAccFollowNode1" presStyleIdx="2" presStyleCnt="6" custScaleX="151828">
        <dgm:presLayoutVars>
          <dgm:bulletEnabled val="1"/>
        </dgm:presLayoutVars>
      </dgm:prSet>
      <dgm:spPr/>
    </dgm:pt>
    <dgm:pt modelId="{CBD85A7D-4A0A-4667-AFB2-5683B2671B49}" type="pres">
      <dgm:prSet presAssocID="{8C1D6305-BBDA-4345-AF9F-F8B8E600C86B}" presName="sp" presStyleCnt="0"/>
      <dgm:spPr/>
    </dgm:pt>
    <dgm:pt modelId="{6FF28A89-B89C-429B-A795-04C46AC4C18B}" type="pres">
      <dgm:prSet presAssocID="{F425CE37-84F1-4896-92F1-50C1ADBAAD8F}" presName="linNode" presStyleCnt="0"/>
      <dgm:spPr/>
    </dgm:pt>
    <dgm:pt modelId="{9F9706C2-D0C6-4C3F-8B32-7384857AA05D}" type="pres">
      <dgm:prSet presAssocID="{F425CE37-84F1-4896-92F1-50C1ADBAAD8F}" presName="parentText" presStyleLbl="node1" presStyleIdx="3" presStyleCnt="6" custScaleX="102242">
        <dgm:presLayoutVars>
          <dgm:chMax val="1"/>
          <dgm:bulletEnabled val="1"/>
        </dgm:presLayoutVars>
      </dgm:prSet>
      <dgm:spPr/>
    </dgm:pt>
    <dgm:pt modelId="{B98935F0-775E-4491-A59C-FF422B327D55}" type="pres">
      <dgm:prSet presAssocID="{F425CE37-84F1-4896-92F1-50C1ADBAAD8F}" presName="descendantText" presStyleLbl="alignAccFollowNode1" presStyleIdx="3" presStyleCnt="6" custScaleX="189136" custLinFactNeighborX="474" custLinFactNeighborY="0">
        <dgm:presLayoutVars>
          <dgm:bulletEnabled val="1"/>
        </dgm:presLayoutVars>
      </dgm:prSet>
      <dgm:spPr/>
    </dgm:pt>
    <dgm:pt modelId="{D12DCAEB-E937-490F-87CD-D23F2741251A}" type="pres">
      <dgm:prSet presAssocID="{87AD28A3-BA21-419E-AE5C-DC6B6212ECC4}" presName="sp" presStyleCnt="0"/>
      <dgm:spPr/>
    </dgm:pt>
    <dgm:pt modelId="{AFBA62F4-770A-4B3A-8D7B-0754D3C7ED75}" type="pres">
      <dgm:prSet presAssocID="{FC02BBF1-D10B-4A91-BD5C-821F8E0858D8}" presName="linNode" presStyleCnt="0"/>
      <dgm:spPr/>
    </dgm:pt>
    <dgm:pt modelId="{44BE4842-363E-4B43-95DC-902309C848CF}" type="pres">
      <dgm:prSet presAssocID="{FC02BBF1-D10B-4A91-BD5C-821F8E0858D8}" presName="parentText" presStyleLbl="node1" presStyleIdx="4" presStyleCnt="6" custScaleX="65052">
        <dgm:presLayoutVars>
          <dgm:chMax val="1"/>
          <dgm:bulletEnabled val="1"/>
        </dgm:presLayoutVars>
      </dgm:prSet>
      <dgm:spPr/>
    </dgm:pt>
    <dgm:pt modelId="{5A1B0533-9DD3-4A6E-BB36-18A16FDDB69B}" type="pres">
      <dgm:prSet presAssocID="{FC02BBF1-D10B-4A91-BD5C-821F8E0858D8}" presName="descendantText" presStyleLbl="alignAccFollowNode1" presStyleIdx="4" presStyleCnt="6" custScaleX="122288">
        <dgm:presLayoutVars>
          <dgm:bulletEnabled val="1"/>
        </dgm:presLayoutVars>
      </dgm:prSet>
      <dgm:spPr/>
    </dgm:pt>
    <dgm:pt modelId="{0ADC0304-5DC5-40D1-8F62-0A83DFD87770}" type="pres">
      <dgm:prSet presAssocID="{72CE9C0C-58A0-4BAD-B589-19D5ECFF47D4}" presName="sp" presStyleCnt="0"/>
      <dgm:spPr/>
    </dgm:pt>
    <dgm:pt modelId="{D6815646-810B-4258-99F9-F1FD025DD932}" type="pres">
      <dgm:prSet presAssocID="{A66FE6D6-995A-4190-9989-4461DE4D4AF6}" presName="linNode" presStyleCnt="0"/>
      <dgm:spPr/>
    </dgm:pt>
    <dgm:pt modelId="{37BB69D6-8E90-449A-B69A-D1D5A428CBE9}" type="pres">
      <dgm:prSet presAssocID="{A66FE6D6-995A-4190-9989-4461DE4D4AF6}" presName="parentText" presStyleLbl="node1" presStyleIdx="5" presStyleCnt="6" custScaleX="81510">
        <dgm:presLayoutVars>
          <dgm:chMax val="1"/>
          <dgm:bulletEnabled val="1"/>
        </dgm:presLayoutVars>
      </dgm:prSet>
      <dgm:spPr/>
    </dgm:pt>
    <dgm:pt modelId="{8D850AE5-2127-441A-BFB0-EE68C6861695}" type="pres">
      <dgm:prSet presAssocID="{A66FE6D6-995A-4190-9989-4461DE4D4AF6}" presName="descendantText" presStyleLbl="alignAccFollowNode1" presStyleIdx="5" presStyleCnt="6" custScaleX="152984">
        <dgm:presLayoutVars>
          <dgm:bulletEnabled val="1"/>
        </dgm:presLayoutVars>
      </dgm:prSet>
      <dgm:spPr/>
    </dgm:pt>
  </dgm:ptLst>
  <dgm:cxnLst>
    <dgm:cxn modelId="{2010F300-2D63-4FA0-83EF-AD2F2EFFD02B}" type="presOf" srcId="{E5A1743A-F7FD-4726-8197-A32D35E02BBF}" destId="{987967AA-C418-4EE9-A59C-C0960F05E4CD}" srcOrd="0" destOrd="0" presId="urn:microsoft.com/office/officeart/2005/8/layout/vList5"/>
    <dgm:cxn modelId="{726A6905-5A04-4D09-9375-57C604242D86}" type="presOf" srcId="{B20ACCA8-E9A2-466D-A0CC-5481F66F5397}" destId="{7ECCACC5-0774-49F6-B7FF-3A1B58A586BC}" srcOrd="0" destOrd="0" presId="urn:microsoft.com/office/officeart/2005/8/layout/vList5"/>
    <dgm:cxn modelId="{A7CC1506-950F-4BCE-AFAD-ABD6C5F3CD61}" srcId="{A66FE6D6-995A-4190-9989-4461DE4D4AF6}" destId="{5E602482-030E-4AC4-B8AD-97B7D5D6E783}" srcOrd="0" destOrd="0" parTransId="{9DBA75E5-DB7B-4E14-839E-B6FD161CEE27}" sibTransId="{3958BB59-E713-4F90-BFA2-9309DC503DA8}"/>
    <dgm:cxn modelId="{3463D409-2C54-4636-9D63-30875CD31BF5}" srcId="{D1BF2462-C5BD-4236-B533-5B17446F82FF}" destId="{AE8599DA-1EE4-411C-AAB4-9C65B107417B}" srcOrd="0" destOrd="0" parTransId="{D48483CB-D7C4-4972-B9DA-CD13E0CFCA1C}" sibTransId="{BEA89CE2-BFCC-4EB8-8BDA-7E0FA7C2840B}"/>
    <dgm:cxn modelId="{2447220E-35D7-4BD1-89DA-5C850326F2A7}" type="presOf" srcId="{B1089F24-F444-4AF7-8838-0222A871F1DC}" destId="{D6B64626-C49C-4803-AE50-F3FF2E511CD4}" srcOrd="0" destOrd="0" presId="urn:microsoft.com/office/officeart/2005/8/layout/vList5"/>
    <dgm:cxn modelId="{D93EA40F-32C4-464A-9BED-846B5ACA916D}" type="presOf" srcId="{E495E716-7714-4735-8DE9-D9B0B3B4E8B3}" destId="{8A8B617B-AE7F-404F-9DD0-45040196AD89}" srcOrd="0" destOrd="0" presId="urn:microsoft.com/office/officeart/2005/8/layout/vList5"/>
    <dgm:cxn modelId="{279C861A-4137-4985-8419-ACA307F3CD51}" srcId="{61433B07-87A4-4134-AFEF-9C3201385333}" destId="{B20ACCA8-E9A2-466D-A0CC-5481F66F5397}" srcOrd="0" destOrd="0" parTransId="{806408D6-9640-4D35-8401-21C11AD512BE}" sibTransId="{4EFA1210-7E9F-4507-AA7A-12EE73B9D6A6}"/>
    <dgm:cxn modelId="{C1F4401D-A7CA-4D6E-9EF8-F66820A4D8D9}" srcId="{D1BF2462-C5BD-4236-B533-5B17446F82FF}" destId="{E495E716-7714-4735-8DE9-D9B0B3B4E8B3}" srcOrd="2" destOrd="0" parTransId="{E5385055-C0C9-4615-B681-174B5AE98045}" sibTransId="{8C1D6305-BBDA-4345-AF9F-F8B8E600C86B}"/>
    <dgm:cxn modelId="{1F895C2B-E204-4B2E-A205-422EBDBDA382}" type="presOf" srcId="{F425CE37-84F1-4896-92F1-50C1ADBAAD8F}" destId="{9F9706C2-D0C6-4C3F-8B32-7384857AA05D}" srcOrd="0" destOrd="0" presId="urn:microsoft.com/office/officeart/2005/8/layout/vList5"/>
    <dgm:cxn modelId="{E6EA8C31-C199-4F4C-930E-4E54FCF2E8E4}" srcId="{D1BF2462-C5BD-4236-B533-5B17446F82FF}" destId="{F425CE37-84F1-4896-92F1-50C1ADBAAD8F}" srcOrd="3" destOrd="0" parTransId="{622F38F9-6A64-4CE2-B289-1872CF0A3904}" sibTransId="{87AD28A3-BA21-419E-AE5C-DC6B6212ECC4}"/>
    <dgm:cxn modelId="{CBAB745B-8FBB-4D10-8D9A-15CDF312A628}" srcId="{E495E716-7714-4735-8DE9-D9B0B3B4E8B3}" destId="{B1089F24-F444-4AF7-8838-0222A871F1DC}" srcOrd="0" destOrd="0" parTransId="{64EB2AAE-A357-4ABB-A02E-5DE5C73D8D49}" sibTransId="{00DE101D-3B42-45D9-A5A5-9D770218C20A}"/>
    <dgm:cxn modelId="{8037F95F-D17E-4011-B584-454318B6EC0C}" type="presOf" srcId="{4164B0AA-3706-44CA-9837-902458DC43AC}" destId="{5A1B0533-9DD3-4A6E-BB36-18A16FDDB69B}" srcOrd="0" destOrd="0" presId="urn:microsoft.com/office/officeart/2005/8/layout/vList5"/>
    <dgm:cxn modelId="{80369765-5985-40B5-A745-74D75889A421}" srcId="{F425CE37-84F1-4896-92F1-50C1ADBAAD8F}" destId="{A27C1720-1AE5-425B-B3E7-16C750440A32}" srcOrd="0" destOrd="0" parTransId="{0F71B7C7-9F68-431C-8142-02AAA73ED6E9}" sibTransId="{CF819E84-5301-47BB-9D3E-098315B4514B}"/>
    <dgm:cxn modelId="{7AD6308B-5154-491F-BAE2-681F6E1B123C}" srcId="{D1BF2462-C5BD-4236-B533-5B17446F82FF}" destId="{FC02BBF1-D10B-4A91-BD5C-821F8E0858D8}" srcOrd="4" destOrd="0" parTransId="{967C83A7-57FC-4B7E-A432-05F2B15B209B}" sibTransId="{72CE9C0C-58A0-4BAD-B589-19D5ECFF47D4}"/>
    <dgm:cxn modelId="{D22A828D-7354-456C-94C1-6BAA4DD56C76}" type="presOf" srcId="{D1BF2462-C5BD-4236-B533-5B17446F82FF}" destId="{B1F0217A-DF35-41D4-B837-71E4C3EE0B5F}" srcOrd="0" destOrd="0" presId="urn:microsoft.com/office/officeart/2005/8/layout/vList5"/>
    <dgm:cxn modelId="{7F08CE93-58C1-49AF-A4CC-051AEA023DC7}" type="presOf" srcId="{AE8599DA-1EE4-411C-AAB4-9C65B107417B}" destId="{AEF681CE-B21A-49D7-B7F0-3A540DE681CF}" srcOrd="0" destOrd="0" presId="urn:microsoft.com/office/officeart/2005/8/layout/vList5"/>
    <dgm:cxn modelId="{9CF47C95-12F7-46E1-9CA7-E0DC4DFAB399}" type="presOf" srcId="{FC02BBF1-D10B-4A91-BD5C-821F8E0858D8}" destId="{44BE4842-363E-4B43-95DC-902309C848CF}" srcOrd="0" destOrd="0" presId="urn:microsoft.com/office/officeart/2005/8/layout/vList5"/>
    <dgm:cxn modelId="{2F28A8A3-A759-42CF-9DAA-C5E924AADCF2}" type="presOf" srcId="{5E602482-030E-4AC4-B8AD-97B7D5D6E783}" destId="{8D850AE5-2127-441A-BFB0-EE68C6861695}" srcOrd="0" destOrd="0" presId="urn:microsoft.com/office/officeart/2005/8/layout/vList5"/>
    <dgm:cxn modelId="{37E95FA5-500A-4816-97BB-77296F6F48EC}" srcId="{D1BF2462-C5BD-4236-B533-5B17446F82FF}" destId="{61433B07-87A4-4134-AFEF-9C3201385333}" srcOrd="1" destOrd="0" parTransId="{779AE4C1-07DC-4019-B0A8-08BDF5592F5D}" sibTransId="{95F9BB26-14B3-4AA6-A875-8C90E6E78D78}"/>
    <dgm:cxn modelId="{218055B9-2EF2-4F2A-B1EB-EF02DB987F9A}" type="presOf" srcId="{61433B07-87A4-4134-AFEF-9C3201385333}" destId="{E7FF4A60-6CEB-4294-A3DD-D045AEA4E29E}" srcOrd="0" destOrd="0" presId="urn:microsoft.com/office/officeart/2005/8/layout/vList5"/>
    <dgm:cxn modelId="{ED6358BD-2D3F-4293-9071-FDA91F22D5CD}" type="presOf" srcId="{A66FE6D6-995A-4190-9989-4461DE4D4AF6}" destId="{37BB69D6-8E90-449A-B69A-D1D5A428CBE9}" srcOrd="0" destOrd="0" presId="urn:microsoft.com/office/officeart/2005/8/layout/vList5"/>
    <dgm:cxn modelId="{C9A1A6C2-D313-44D0-AAE8-5F4C0070E050}" srcId="{AE8599DA-1EE4-411C-AAB4-9C65B107417B}" destId="{E5A1743A-F7FD-4726-8197-A32D35E02BBF}" srcOrd="0" destOrd="0" parTransId="{BEEACE39-3F3C-42D5-8BA8-F6D2C09EA0A5}" sibTransId="{1238F7EA-EE57-41EE-BF1F-ECDCAE45F363}"/>
    <dgm:cxn modelId="{F9A587D1-4C4E-4C7C-8094-40BC051D8C2D}" srcId="{D1BF2462-C5BD-4236-B533-5B17446F82FF}" destId="{A66FE6D6-995A-4190-9989-4461DE4D4AF6}" srcOrd="5" destOrd="0" parTransId="{103DD17B-4266-4C21-9533-2B27FE3B8055}" sibTransId="{F14BE59B-0D37-4379-91C1-8BB0EF8A490E}"/>
    <dgm:cxn modelId="{D71764E5-CA76-46A0-ABD7-E85BDEC67915}" srcId="{FC02BBF1-D10B-4A91-BD5C-821F8E0858D8}" destId="{4164B0AA-3706-44CA-9837-902458DC43AC}" srcOrd="0" destOrd="0" parTransId="{24FE8539-9781-4554-8982-1FEEB2CBDF77}" sibTransId="{B7DF5CF2-BBAC-4AF8-9660-3CD9F2F87AED}"/>
    <dgm:cxn modelId="{3BA570EE-F4A6-48F4-A868-CD9FB3B534D7}" type="presOf" srcId="{A27C1720-1AE5-425B-B3E7-16C750440A32}" destId="{B98935F0-775E-4491-A59C-FF422B327D55}" srcOrd="0" destOrd="0" presId="urn:microsoft.com/office/officeart/2005/8/layout/vList5"/>
    <dgm:cxn modelId="{66EDC0E6-4DAF-4ACA-B3E7-007F937A0F9C}" type="presParOf" srcId="{B1F0217A-DF35-41D4-B837-71E4C3EE0B5F}" destId="{87C59824-F8E1-4CB6-A670-08A5F65436D6}" srcOrd="0" destOrd="0" presId="urn:microsoft.com/office/officeart/2005/8/layout/vList5"/>
    <dgm:cxn modelId="{76C8459D-2E9D-418E-A984-99903AF4AB01}" type="presParOf" srcId="{87C59824-F8E1-4CB6-A670-08A5F65436D6}" destId="{AEF681CE-B21A-49D7-B7F0-3A540DE681CF}" srcOrd="0" destOrd="0" presId="urn:microsoft.com/office/officeart/2005/8/layout/vList5"/>
    <dgm:cxn modelId="{697234F4-9424-4079-A7A7-8A2EECE7EEC8}" type="presParOf" srcId="{87C59824-F8E1-4CB6-A670-08A5F65436D6}" destId="{987967AA-C418-4EE9-A59C-C0960F05E4CD}" srcOrd="1" destOrd="0" presId="urn:microsoft.com/office/officeart/2005/8/layout/vList5"/>
    <dgm:cxn modelId="{B7416672-FE44-4D9A-BDB4-2EA3ECFADC7D}" type="presParOf" srcId="{B1F0217A-DF35-41D4-B837-71E4C3EE0B5F}" destId="{FA67A686-4CED-4DEE-A62D-46EF55FD14DB}" srcOrd="1" destOrd="0" presId="urn:microsoft.com/office/officeart/2005/8/layout/vList5"/>
    <dgm:cxn modelId="{1A45A00D-B9C2-4B9D-ACD2-0D003F1C6583}" type="presParOf" srcId="{B1F0217A-DF35-41D4-B837-71E4C3EE0B5F}" destId="{16B8C4B6-B253-4C79-B55F-E9E088664581}" srcOrd="2" destOrd="0" presId="urn:microsoft.com/office/officeart/2005/8/layout/vList5"/>
    <dgm:cxn modelId="{8AEB2B77-3B17-446A-B823-4E16D27CC68A}" type="presParOf" srcId="{16B8C4B6-B253-4C79-B55F-E9E088664581}" destId="{E7FF4A60-6CEB-4294-A3DD-D045AEA4E29E}" srcOrd="0" destOrd="0" presId="urn:microsoft.com/office/officeart/2005/8/layout/vList5"/>
    <dgm:cxn modelId="{51CCA6A6-4E0E-410A-A331-A1C37CEAAEFD}" type="presParOf" srcId="{16B8C4B6-B253-4C79-B55F-E9E088664581}" destId="{7ECCACC5-0774-49F6-B7FF-3A1B58A586BC}" srcOrd="1" destOrd="0" presId="urn:microsoft.com/office/officeart/2005/8/layout/vList5"/>
    <dgm:cxn modelId="{7B7ACDD1-F5A4-43BB-9DA4-C64D54118AD4}" type="presParOf" srcId="{B1F0217A-DF35-41D4-B837-71E4C3EE0B5F}" destId="{17F47530-3C6D-4AA6-BD36-0CB25C496675}" srcOrd="3" destOrd="0" presId="urn:microsoft.com/office/officeart/2005/8/layout/vList5"/>
    <dgm:cxn modelId="{94A97944-CCA9-46E7-872E-07321AD6E3D5}" type="presParOf" srcId="{B1F0217A-DF35-41D4-B837-71E4C3EE0B5F}" destId="{E38368EC-48FE-41C0-B034-881086CDA6BB}" srcOrd="4" destOrd="0" presId="urn:microsoft.com/office/officeart/2005/8/layout/vList5"/>
    <dgm:cxn modelId="{97EA7EFC-63D3-40CA-A4B7-D9C65A6479FC}" type="presParOf" srcId="{E38368EC-48FE-41C0-B034-881086CDA6BB}" destId="{8A8B617B-AE7F-404F-9DD0-45040196AD89}" srcOrd="0" destOrd="0" presId="urn:microsoft.com/office/officeart/2005/8/layout/vList5"/>
    <dgm:cxn modelId="{D9532AD5-E741-460F-B684-B68ED5ABE99A}" type="presParOf" srcId="{E38368EC-48FE-41C0-B034-881086CDA6BB}" destId="{D6B64626-C49C-4803-AE50-F3FF2E511CD4}" srcOrd="1" destOrd="0" presId="urn:microsoft.com/office/officeart/2005/8/layout/vList5"/>
    <dgm:cxn modelId="{093EA207-C371-40E2-8FF6-75443A9832D5}" type="presParOf" srcId="{B1F0217A-DF35-41D4-B837-71E4C3EE0B5F}" destId="{CBD85A7D-4A0A-4667-AFB2-5683B2671B49}" srcOrd="5" destOrd="0" presId="urn:microsoft.com/office/officeart/2005/8/layout/vList5"/>
    <dgm:cxn modelId="{4DF70B40-744D-447E-BDFC-B795127803D0}" type="presParOf" srcId="{B1F0217A-DF35-41D4-B837-71E4C3EE0B5F}" destId="{6FF28A89-B89C-429B-A795-04C46AC4C18B}" srcOrd="6" destOrd="0" presId="urn:microsoft.com/office/officeart/2005/8/layout/vList5"/>
    <dgm:cxn modelId="{771A876E-5E98-491F-B667-B43FBF7A7D8E}" type="presParOf" srcId="{6FF28A89-B89C-429B-A795-04C46AC4C18B}" destId="{9F9706C2-D0C6-4C3F-8B32-7384857AA05D}" srcOrd="0" destOrd="0" presId="urn:microsoft.com/office/officeart/2005/8/layout/vList5"/>
    <dgm:cxn modelId="{1E6C7B7D-DC03-45A1-AC0D-F53FBF11371A}" type="presParOf" srcId="{6FF28A89-B89C-429B-A795-04C46AC4C18B}" destId="{B98935F0-775E-4491-A59C-FF422B327D55}" srcOrd="1" destOrd="0" presId="urn:microsoft.com/office/officeart/2005/8/layout/vList5"/>
    <dgm:cxn modelId="{45461B41-3DEA-4AC0-A284-5EE5A6A2A98A}" type="presParOf" srcId="{B1F0217A-DF35-41D4-B837-71E4C3EE0B5F}" destId="{D12DCAEB-E937-490F-87CD-D23F2741251A}" srcOrd="7" destOrd="0" presId="urn:microsoft.com/office/officeart/2005/8/layout/vList5"/>
    <dgm:cxn modelId="{E1F81A92-73E0-4735-8C43-7B2A66819F84}" type="presParOf" srcId="{B1F0217A-DF35-41D4-B837-71E4C3EE0B5F}" destId="{AFBA62F4-770A-4B3A-8D7B-0754D3C7ED75}" srcOrd="8" destOrd="0" presId="urn:microsoft.com/office/officeart/2005/8/layout/vList5"/>
    <dgm:cxn modelId="{946B6F5E-D2BF-4F5E-B15A-4D815EB8D94A}" type="presParOf" srcId="{AFBA62F4-770A-4B3A-8D7B-0754D3C7ED75}" destId="{44BE4842-363E-4B43-95DC-902309C848CF}" srcOrd="0" destOrd="0" presId="urn:microsoft.com/office/officeart/2005/8/layout/vList5"/>
    <dgm:cxn modelId="{77E9F638-AD5F-4E74-BABF-967005DCC018}" type="presParOf" srcId="{AFBA62F4-770A-4B3A-8D7B-0754D3C7ED75}" destId="{5A1B0533-9DD3-4A6E-BB36-18A16FDDB69B}" srcOrd="1" destOrd="0" presId="urn:microsoft.com/office/officeart/2005/8/layout/vList5"/>
    <dgm:cxn modelId="{3C2AE352-94E7-43EE-9042-101F8893D929}" type="presParOf" srcId="{B1F0217A-DF35-41D4-B837-71E4C3EE0B5F}" destId="{0ADC0304-5DC5-40D1-8F62-0A83DFD87770}" srcOrd="9" destOrd="0" presId="urn:microsoft.com/office/officeart/2005/8/layout/vList5"/>
    <dgm:cxn modelId="{719DCF9D-533C-4FD1-B133-7ECCDB386D0E}" type="presParOf" srcId="{B1F0217A-DF35-41D4-B837-71E4C3EE0B5F}" destId="{D6815646-810B-4258-99F9-F1FD025DD932}" srcOrd="10" destOrd="0" presId="urn:microsoft.com/office/officeart/2005/8/layout/vList5"/>
    <dgm:cxn modelId="{BADAC050-FCE3-4DA6-9476-C5F2636BDEB9}" type="presParOf" srcId="{D6815646-810B-4258-99F9-F1FD025DD932}" destId="{37BB69D6-8E90-449A-B69A-D1D5A428CBE9}" srcOrd="0" destOrd="0" presId="urn:microsoft.com/office/officeart/2005/8/layout/vList5"/>
    <dgm:cxn modelId="{A8C86D86-67F5-4AFF-92DF-6489DF1C169A}" type="presParOf" srcId="{D6815646-810B-4258-99F9-F1FD025DD932}" destId="{8D850AE5-2127-441A-BFB0-EE68C68616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967AA-C418-4EE9-A59C-C0960F05E4CD}">
      <dsp:nvSpPr>
        <dsp:cNvPr id="0" name=""/>
        <dsp:cNvSpPr/>
      </dsp:nvSpPr>
      <dsp:spPr>
        <a:xfrm rot="5400000">
          <a:off x="6195104" y="-3712966"/>
          <a:ext cx="556665" cy="8072274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Mandatory NHTF Webinar. At least one representative per applicant organization must view webinar.  </a:t>
          </a:r>
        </a:p>
      </dsp:txBody>
      <dsp:txXfrm rot="-5400000">
        <a:off x="2437300" y="72012"/>
        <a:ext cx="8045100" cy="502317"/>
      </dsp:txXfrm>
    </dsp:sp>
    <dsp:sp modelId="{AEF681CE-B21A-49D7-B7F0-3A540DE681CF}">
      <dsp:nvSpPr>
        <dsp:cNvPr id="0" name=""/>
        <dsp:cNvSpPr/>
      </dsp:nvSpPr>
      <dsp:spPr>
        <a:xfrm>
          <a:off x="0" y="1195"/>
          <a:ext cx="2437034" cy="695831"/>
        </a:xfrm>
        <a:prstGeom prst="roundRect">
          <a:avLst/>
        </a:prstGeom>
        <a:solidFill>
          <a:srgbClr val="C5D4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50000"/>
                  <a:lumOff val="50000"/>
                </a:schemeClr>
              </a:solidFill>
            </a:rPr>
            <a:t>August 14</a:t>
          </a:r>
        </a:p>
      </dsp:txBody>
      <dsp:txXfrm>
        <a:off x="33968" y="35163"/>
        <a:ext cx="2369098" cy="627895"/>
      </dsp:txXfrm>
    </dsp:sp>
    <dsp:sp modelId="{7ECCACC5-0774-49F6-B7FF-3A1B58A586BC}">
      <dsp:nvSpPr>
        <dsp:cNvPr id="0" name=""/>
        <dsp:cNvSpPr/>
      </dsp:nvSpPr>
      <dsp:spPr>
        <a:xfrm rot="5400000">
          <a:off x="6195028" y="-2959750"/>
          <a:ext cx="556665" cy="8078968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NHTF application will be available on IFA’s NHTF program web page. </a:t>
          </a:r>
        </a:p>
      </dsp:txBody>
      <dsp:txXfrm rot="-5400000">
        <a:off x="2433877" y="828575"/>
        <a:ext cx="8051794" cy="502317"/>
      </dsp:txXfrm>
    </dsp:sp>
    <dsp:sp modelId="{E7FF4A60-6CEB-4294-A3DD-D045AEA4E29E}">
      <dsp:nvSpPr>
        <dsp:cNvPr id="0" name=""/>
        <dsp:cNvSpPr/>
      </dsp:nvSpPr>
      <dsp:spPr>
        <a:xfrm>
          <a:off x="265" y="731818"/>
          <a:ext cx="2433610" cy="695831"/>
        </a:xfrm>
        <a:prstGeom prst="roundRect">
          <a:avLst/>
        </a:prstGeom>
        <a:solidFill>
          <a:srgbClr val="C5D4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50000"/>
                  <a:lumOff val="50000"/>
                </a:schemeClr>
              </a:solidFill>
            </a:rPr>
            <a:t>August 15</a:t>
          </a:r>
        </a:p>
      </dsp:txBody>
      <dsp:txXfrm>
        <a:off x="34233" y="765786"/>
        <a:ext cx="2365674" cy="627895"/>
      </dsp:txXfrm>
    </dsp:sp>
    <dsp:sp modelId="{D6B64626-C49C-4803-AE50-F3FF2E511CD4}">
      <dsp:nvSpPr>
        <dsp:cNvPr id="0" name=""/>
        <dsp:cNvSpPr/>
      </dsp:nvSpPr>
      <dsp:spPr>
        <a:xfrm rot="5400000">
          <a:off x="6194476" y="-2225952"/>
          <a:ext cx="556665" cy="8072619"/>
        </a:xfrm>
        <a:prstGeom prst="round2Same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Applications due to IFA by 4:00pm.</a:t>
          </a:r>
        </a:p>
      </dsp:txBody>
      <dsp:txXfrm rot="-5400000">
        <a:off x="2436499" y="1559199"/>
        <a:ext cx="8045445" cy="502317"/>
      </dsp:txXfrm>
    </dsp:sp>
    <dsp:sp modelId="{8A8B617B-AE7F-404F-9DD0-45040196AD89}">
      <dsp:nvSpPr>
        <dsp:cNvPr id="0" name=""/>
        <dsp:cNvSpPr/>
      </dsp:nvSpPr>
      <dsp:spPr>
        <a:xfrm>
          <a:off x="265" y="1462441"/>
          <a:ext cx="2436233" cy="695831"/>
        </a:xfrm>
        <a:prstGeom prst="roundRect">
          <a:avLst/>
        </a:prstGeom>
        <a:solidFill>
          <a:srgbClr val="C5D4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50000"/>
                  <a:lumOff val="50000"/>
                </a:schemeClr>
              </a:solidFill>
            </a:rPr>
            <a:t>September 26</a:t>
          </a:r>
        </a:p>
      </dsp:txBody>
      <dsp:txXfrm>
        <a:off x="34233" y="1496409"/>
        <a:ext cx="2368297" cy="627895"/>
      </dsp:txXfrm>
    </dsp:sp>
    <dsp:sp modelId="{B98935F0-775E-4491-A59C-FF422B327D55}">
      <dsp:nvSpPr>
        <dsp:cNvPr id="0" name=""/>
        <dsp:cNvSpPr/>
      </dsp:nvSpPr>
      <dsp:spPr>
        <a:xfrm rot="5400000">
          <a:off x="6209788" y="-1486498"/>
          <a:ext cx="556665" cy="8054958"/>
        </a:xfrm>
        <a:prstGeom prst="round2Same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Deficiency Notice sent to applicant organizations. </a:t>
          </a:r>
        </a:p>
      </dsp:txBody>
      <dsp:txXfrm rot="-5400000">
        <a:off x="2460642" y="2289822"/>
        <a:ext cx="8027784" cy="502317"/>
      </dsp:txXfrm>
    </dsp:sp>
    <dsp:sp modelId="{9F9706C2-D0C6-4C3F-8B32-7384857AA05D}">
      <dsp:nvSpPr>
        <dsp:cNvPr id="0" name=""/>
        <dsp:cNvSpPr/>
      </dsp:nvSpPr>
      <dsp:spPr>
        <a:xfrm>
          <a:off x="265" y="2193064"/>
          <a:ext cx="2449294" cy="695831"/>
        </a:xfrm>
        <a:prstGeom prst="roundRect">
          <a:avLst/>
        </a:prstGeom>
        <a:solidFill>
          <a:srgbClr val="C5D4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50000"/>
                  <a:lumOff val="50000"/>
                </a:schemeClr>
              </a:solidFill>
            </a:rPr>
            <a:t>October 10</a:t>
          </a:r>
        </a:p>
      </dsp:txBody>
      <dsp:txXfrm>
        <a:off x="34233" y="2227032"/>
        <a:ext cx="2381358" cy="627895"/>
      </dsp:txXfrm>
    </dsp:sp>
    <dsp:sp modelId="{5A1B0533-9DD3-4A6E-BB36-18A16FDDB69B}">
      <dsp:nvSpPr>
        <dsp:cNvPr id="0" name=""/>
        <dsp:cNvSpPr/>
      </dsp:nvSpPr>
      <dsp:spPr>
        <a:xfrm rot="5400000">
          <a:off x="6190335" y="-775062"/>
          <a:ext cx="556665" cy="8093332"/>
        </a:xfrm>
        <a:prstGeom prst="round2Same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Deficiency Response due to IFA by 4:00pm. </a:t>
          </a:r>
        </a:p>
      </dsp:txBody>
      <dsp:txXfrm rot="-5400000">
        <a:off x="2422002" y="3020445"/>
        <a:ext cx="8066158" cy="502317"/>
      </dsp:txXfrm>
    </dsp:sp>
    <dsp:sp modelId="{44BE4842-363E-4B43-95DC-902309C848CF}">
      <dsp:nvSpPr>
        <dsp:cNvPr id="0" name=""/>
        <dsp:cNvSpPr/>
      </dsp:nvSpPr>
      <dsp:spPr>
        <a:xfrm>
          <a:off x="265" y="2923688"/>
          <a:ext cx="2421735" cy="695831"/>
        </a:xfrm>
        <a:prstGeom prst="roundRect">
          <a:avLst/>
        </a:prstGeom>
        <a:solidFill>
          <a:srgbClr val="C5D4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50000"/>
                  <a:lumOff val="50000"/>
                </a:schemeClr>
              </a:solidFill>
            </a:rPr>
            <a:t>October 17</a:t>
          </a:r>
        </a:p>
      </dsp:txBody>
      <dsp:txXfrm>
        <a:off x="34233" y="2957656"/>
        <a:ext cx="2353799" cy="627895"/>
      </dsp:txXfrm>
    </dsp:sp>
    <dsp:sp modelId="{8D850AE5-2127-441A-BFB0-EE68C6861695}">
      <dsp:nvSpPr>
        <dsp:cNvPr id="0" name=""/>
        <dsp:cNvSpPr/>
      </dsp:nvSpPr>
      <dsp:spPr>
        <a:xfrm rot="5400000">
          <a:off x="6186560" y="-39678"/>
          <a:ext cx="556665" cy="808381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Presentation of award recommendations to IFA Board of Directors. </a:t>
          </a:r>
        </a:p>
      </dsp:txBody>
      <dsp:txXfrm rot="-5400000">
        <a:off x="2422988" y="3751068"/>
        <a:ext cx="8056636" cy="502317"/>
      </dsp:txXfrm>
    </dsp:sp>
    <dsp:sp modelId="{37BB69D6-8E90-449A-B69A-D1D5A428CBE9}">
      <dsp:nvSpPr>
        <dsp:cNvPr id="0" name=""/>
        <dsp:cNvSpPr/>
      </dsp:nvSpPr>
      <dsp:spPr>
        <a:xfrm>
          <a:off x="265" y="3654311"/>
          <a:ext cx="2422721" cy="695831"/>
        </a:xfrm>
        <a:prstGeom prst="roundRect">
          <a:avLst/>
        </a:prstGeom>
        <a:solidFill>
          <a:srgbClr val="C5D4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50000"/>
                  <a:lumOff val="50000"/>
                </a:schemeClr>
              </a:solidFill>
            </a:rPr>
            <a:t>November 5</a:t>
          </a:r>
        </a:p>
      </dsp:txBody>
      <dsp:txXfrm>
        <a:off x="34233" y="3688279"/>
        <a:ext cx="2354785" cy="627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E5E9B5-E1C1-B73B-179E-C8C58A7A3D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14869-37F8-F2B9-435A-301B534197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0DA639-9D14-4A93-9A5A-CFA61635F929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C93EF-C09E-3BF7-8DED-89B12E2CC9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3C371-CD2A-815A-318B-3D2BE68291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05AB1C-F20A-4A1A-BB4C-B2144811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24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_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B212D3-A267-9CF5-8173-2654A02171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449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55967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97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mar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DFA5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2F6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22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4E7FFD-5E4B-5C05-E06C-0E1895A47637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8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C5D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51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5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0764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07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DFA5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36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2F6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44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7B344-A890-9384-CACE-4DE5C6C3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231F9-D7FB-CAB0-0F95-E1DDF2D3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5E496-C8A5-7ABA-D0D4-779D03CA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9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_Reverse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ED02CA-706C-A23A-3441-F26F1A4DE5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355C67-73B5-7BAC-BCBF-3EBDE5EE0AD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449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55967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7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7B344-A890-9384-CACE-4DE5C6C3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231F9-D7FB-CAB0-0F95-E1DDF2D3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5E496-C8A5-7ABA-D0D4-779D03CA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ack background with blue dots&#10;&#10;Description automatically generated">
            <a:extLst>
              <a:ext uri="{FF2B5EF4-FFF2-40B4-BE49-F238E27FC236}">
                <a16:creationId xmlns:a16="http://schemas.microsoft.com/office/drawing/2014/main" id="{2BDA4EDC-D33F-CF15-0FF5-4682EACB4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-338668"/>
            <a:ext cx="12435841" cy="10643616"/>
          </a:xfrm>
          <a:prstGeom prst="rect">
            <a:avLst/>
          </a:prstGeom>
        </p:spPr>
      </p:pic>
      <p:pic>
        <p:nvPicPr>
          <p:cNvPr id="6" name="Picture 5" descr="A black background with blue dots&#10;&#10;Description automatically generated">
            <a:extLst>
              <a:ext uri="{FF2B5EF4-FFF2-40B4-BE49-F238E27FC236}">
                <a16:creationId xmlns:a16="http://schemas.microsoft.com/office/drawing/2014/main" id="{612C2654-80AD-E824-E25A-FBD35AFDA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-612742"/>
            <a:ext cx="12435840" cy="106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4.375E-6 0.08149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4.375E-6 -0.20671 " pathEditMode="fixed" rAng="0" ptsTypes="AA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Slide_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04B7B-D04D-903E-B44A-BBA7D18F00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449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55967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8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SlideReverse_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9F97EE-A032-4E82-3BF8-C778ACCEFD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E8C930-18FA-03EB-700B-3601B5E9A7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09033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45368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11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0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DBE340-0C6C-138B-9612-935794BF6A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2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mar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DBE340-0C6C-138B-9612-935794BF6A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C5D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2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5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mar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0764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110004-B53A-00E0-8C54-27051325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7BBC5-2D14-0348-A40D-DB823823F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C67A9-5040-9CD9-17A3-CBC26D04F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B6D94-A7BD-4B6E-B753-79AAA3CCBF3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251D6-2FEA-F2D7-D332-1E8214DE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F0B75-9038-36B8-AD02-C0A5B7881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60" r:id="rId3"/>
    <p:sldLayoutId id="2147483690" r:id="rId4"/>
    <p:sldLayoutId id="2147483650" r:id="rId5"/>
    <p:sldLayoutId id="2147483664" r:id="rId6"/>
    <p:sldLayoutId id="2147483671" r:id="rId7"/>
    <p:sldLayoutId id="2147483663" r:id="rId8"/>
    <p:sldLayoutId id="2147483667" r:id="rId9"/>
    <p:sldLayoutId id="2147483669" r:id="rId10"/>
    <p:sldLayoutId id="2147483673" r:id="rId11"/>
    <p:sldLayoutId id="2147483654" r:id="rId12"/>
    <p:sldLayoutId id="2147483678" r:id="rId13"/>
    <p:sldLayoutId id="2147483680" r:id="rId14"/>
    <p:sldLayoutId id="2147483682" r:id="rId15"/>
    <p:sldLayoutId id="2147483684" r:id="rId16"/>
    <p:sldLayoutId id="2147483686" r:id="rId17"/>
    <p:sldLayoutId id="2147483688" r:id="rId18"/>
    <p:sldLayoutId id="2147483655" r:id="rId19"/>
    <p:sldLayoutId id="214748367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140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5000"/>
        <a:buFont typeface="Arial" panose="020B0604020202020204" pitchFamily="34" charset="0"/>
        <a:buChar char="○"/>
        <a:defRPr sz="28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dexchange.info/programs/htf/htf-income-limits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dexchange.info/programs/htf/htf-rent-limits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nationalhousingtrustfund@iowafinance.com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opportunityiowa.gov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ationalhousingtrustfund@iowafinance.com" TargetMode="External"/><Relationship Id="rId2" Type="http://schemas.openxmlformats.org/officeDocument/2006/relationships/hyperlink" Target="mailto:carol.wells@iowafinance.com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774C-AB8A-4B28-63C0-C6C922031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Housing Trust Fund 2025</a:t>
            </a:r>
            <a:br>
              <a:rPr lang="en-US" dirty="0"/>
            </a:br>
            <a:r>
              <a:rPr lang="en-US" sz="2400" dirty="0"/>
              <a:t>August 14, 2025 10:00am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0C5F9-0BA3-82CC-7135-E0FE7E1BD9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Ashley McKenna  |  HOME Program Coordinator</a:t>
            </a:r>
          </a:p>
          <a:p>
            <a:r>
              <a:rPr lang="en-US" dirty="0"/>
              <a:t>Iowa Finance Authority</a:t>
            </a:r>
          </a:p>
        </p:txBody>
      </p:sp>
    </p:spTree>
    <p:extLst>
      <p:ext uri="{BB962C8B-B14F-4D97-AF65-F5344CB8AC3E}">
        <p14:creationId xmlns:p14="http://schemas.microsoft.com/office/powerpoint/2010/main" val="240982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DB193-F1D8-22A7-DBCE-5E5E437D8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21E1-20EB-EEC5-501C-77EC2C9A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NHTF Funding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A9C06-AC97-0C7C-E952-03265F7ED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NHTF is an affordable housing production program aimed at increasing and preserving the supply of affordable housing for extremely low-income households, including homeless families, earning no more than 30% AMI.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NHTF is a federal block grant program administered by states. IFA’s NHTF funding allocation for 2025 is approximately $2.3 million. Funds not yet appropriated by HUD. </a:t>
            </a:r>
          </a:p>
          <a:p>
            <a:r>
              <a:rPr lang="en-US" sz="2200" i="1" dirty="0"/>
              <a:t>IFA reserves the right to withhold NHTF if there is a disaster or emergency need within the State of Iowa. IFA also reserves the right to negotiate awards.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3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0D80F-56CE-9589-C822-EEFF47F0A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D63FE-A923-7165-6081-F6CA04B2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NHTF Maximum Amount Per Application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41164-8A7F-49A0-99C2-816FA301D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2024* HOME/NHTF Maximum Per Unit Subsidy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*2025 per unit subsidies not yet published by HUD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EB52A-4E7B-7929-CE9E-E662BEE4F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12" y="2441689"/>
            <a:ext cx="10537686" cy="141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4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2F07E-46D0-8D34-B6E8-C0612EADB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F8EF-F0C2-C80D-150F-88FBDB67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NHTF Eligible Applicants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53933-10D7-1EB1-F149-46E39DB7B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For-profit corporations or partnerships</a:t>
            </a:r>
          </a:p>
          <a:p>
            <a:endParaRPr lang="en-US" dirty="0"/>
          </a:p>
          <a:p>
            <a:r>
              <a:rPr lang="en-US" dirty="0"/>
              <a:t>Nonprofit 501(c)(3)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23846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E0E43-EAED-6CDC-3BF9-9F6B81764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F9F7-BE1E-0DB4-120E-0F0B7E87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NHTF Eligible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08879-C819-8E80-12BE-2581311D8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 Construction</a:t>
            </a:r>
          </a:p>
          <a:p>
            <a:endParaRPr lang="en-US" sz="1200" dirty="0"/>
          </a:p>
          <a:p>
            <a:r>
              <a:rPr lang="en-US" dirty="0"/>
              <a:t>Adaptive Reuse: the conversion of an existing structure from a non-housing use to a housing use in which the existing building had not provided residential housing space for a minimum of three years prior to the date of NHTF application submission</a:t>
            </a:r>
          </a:p>
          <a:p>
            <a:endParaRPr lang="en-US" sz="1200" dirty="0"/>
          </a:p>
          <a:p>
            <a:r>
              <a:rPr lang="en-US" dirty="0"/>
              <a:t>Gut Rehabilitation: extensive alteration work to in existing structure including the reconfiguration of space of over 50% of the total building area or of an entire occupancy classification within the building</a:t>
            </a:r>
          </a:p>
        </p:txBody>
      </p:sp>
    </p:spTree>
    <p:extLst>
      <p:ext uri="{BB962C8B-B14F-4D97-AF65-F5344CB8AC3E}">
        <p14:creationId xmlns:p14="http://schemas.microsoft.com/office/powerpoint/2010/main" val="1933822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30193-2E90-D2D8-BE58-2C5669E30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35DA-E2A2-7BB2-926C-38FB7F6E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NHTF Forms of Assistance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F6BA3-F3D8-884F-E7D8-76BB9137A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Forgivable Loans </a:t>
            </a:r>
          </a:p>
        </p:txBody>
      </p:sp>
    </p:spTree>
    <p:extLst>
      <p:ext uri="{BB962C8B-B14F-4D97-AF65-F5344CB8AC3E}">
        <p14:creationId xmlns:p14="http://schemas.microsoft.com/office/powerpoint/2010/main" val="3495082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AF2FE-ECB3-C4B6-A1FB-F6C7AA124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BBF9-0433-63CC-0D2E-A9C66D88A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NHTF Designated Units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E313A-8167-DE74-08E6-F558D9447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100% of the NHTF units must have income at or below 30% AMI per the county in which the project is located.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Housing Trust Fund Income Limits - HUD Exchange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NHTF units must maintain and serve tenants with income at or below 30% AMI throughout the 30-year period of affordability.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Once the project’s construction is complete and all units have been initially occupied, the project will be handed over to IFA’s long-term compliance team, who will verify tenant income for eligibility throughout the period of affordability.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19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3595A-B2DA-584C-454F-93224AE03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E80AE-DDD0-0E57-D425-BDEDC2E5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NHTF Unit Rent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EAFFD-52CB-2232-5C0C-A94999CAF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project must use HUD’s NHTF rents, released by HUD annually.</a:t>
            </a:r>
          </a:p>
          <a:p>
            <a:r>
              <a:rPr lang="en-US" dirty="0">
                <a:hlinkClick r:id="rId2"/>
              </a:rPr>
              <a:t>Housing Trust Fund Rent Limits - HUD Exchange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NHTF rent plus utilities shall not exceed 30% of the income of a family whose annual income is at or below 30% AMI for the geographic area, as determined by HUD, with adjustments for the number of bedrooms in the units.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12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484D7-970F-4774-6960-41D675881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C585-6B75-C48A-AEA8-2275FE7F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NHTF Unit Rent Restrictions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EDF3B-A635-2029-346E-B797BCC69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If the unit receives Federal or State project-based rental subsidy, the tenant contribution towards rent is no more than 30% of the tenant’s adjusted income. </a:t>
            </a:r>
          </a:p>
          <a:p>
            <a:r>
              <a:rPr lang="en-US" dirty="0"/>
              <a:t>The maximum rent is the rent allowable under the Federal or State project-based rental subsidy program.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original rent is the floor for the project, meaning that rents cannot go below the original rent but can be increased as HUD’s rent increases. </a:t>
            </a:r>
          </a:p>
          <a:p>
            <a:r>
              <a:rPr lang="en-US" dirty="0"/>
              <a:t>A project cannot increase rents until the tenant’s leases are ready for renewal. The project must follow the timing of notices to tenants if rent increases. </a:t>
            </a:r>
          </a:p>
        </p:txBody>
      </p:sp>
    </p:spTree>
    <p:extLst>
      <p:ext uri="{BB962C8B-B14F-4D97-AF65-F5344CB8AC3E}">
        <p14:creationId xmlns:p14="http://schemas.microsoft.com/office/powerpoint/2010/main" val="1297216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F38EA-DF77-4E87-A897-04F2A2890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91ECE-8B22-44E8-EDDE-50A24E9B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Cross-Cutting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C0F8E-4A3E-7055-C50D-235410D52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/>
              <a:t>Including, but not limited to: </a:t>
            </a:r>
          </a:p>
          <a:p>
            <a:pPr lvl="1"/>
            <a:r>
              <a:rPr lang="en-US" sz="2600" dirty="0"/>
              <a:t>Environmental Review</a:t>
            </a:r>
          </a:p>
          <a:p>
            <a:pPr lvl="1"/>
            <a:r>
              <a:rPr lang="en-US" sz="2600" dirty="0"/>
              <a:t>Americans with Disabilities Act and Section 504</a:t>
            </a:r>
          </a:p>
          <a:p>
            <a:pPr lvl="1"/>
            <a:r>
              <a:rPr lang="en-US" sz="2600" dirty="0"/>
              <a:t>Build America, Buy America </a:t>
            </a:r>
          </a:p>
          <a:p>
            <a:pPr lvl="1"/>
            <a:r>
              <a:rPr lang="en-US" sz="2600" dirty="0"/>
              <a:t>Section 3</a:t>
            </a:r>
          </a:p>
          <a:p>
            <a:pPr lvl="1"/>
            <a:r>
              <a:rPr lang="en-US" sz="2600" dirty="0"/>
              <a:t>Debarred, Suspended, or Ineligible Contractors </a:t>
            </a:r>
          </a:p>
          <a:p>
            <a:pPr lvl="1"/>
            <a:r>
              <a:rPr lang="en-US" sz="2600" dirty="0"/>
              <a:t>Site and Neighborhood Standards (new construction)</a:t>
            </a:r>
          </a:p>
          <a:p>
            <a:pPr lvl="1"/>
            <a:r>
              <a:rPr lang="en-US" sz="2600" dirty="0"/>
              <a:t>Lead-Based Paint</a:t>
            </a:r>
          </a:p>
          <a:p>
            <a:pPr lvl="1"/>
            <a:r>
              <a:rPr lang="en-US" sz="2600" dirty="0"/>
              <a:t>Energy Efficiency Standards</a:t>
            </a:r>
          </a:p>
          <a:p>
            <a:pPr lvl="1"/>
            <a:r>
              <a:rPr lang="en-US" sz="2600" dirty="0"/>
              <a:t>Affirmative Fair Housing Marketing Plan (AFHMP)</a:t>
            </a:r>
          </a:p>
          <a:p>
            <a:pPr lvl="1"/>
            <a:r>
              <a:rPr lang="en-US" sz="2600" dirty="0"/>
              <a:t>Nondiscrimination and Equal Opportunity</a:t>
            </a:r>
          </a:p>
          <a:p>
            <a:pPr lvl="1"/>
            <a:r>
              <a:rPr lang="en-US" sz="2600" dirty="0"/>
              <a:t>Violence Against Women Act</a:t>
            </a:r>
          </a:p>
          <a:p>
            <a:pPr lvl="1"/>
            <a:r>
              <a:rPr lang="en-US" sz="2600" dirty="0"/>
              <a:t>Fair Housing Act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74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024B4-5B0D-80F7-AE0E-3913E8D33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8DFF-29EF-8F43-2C75-0945D4BF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NHTF Threshold Items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90E0D-C756-BA74-8702-EC8C12CA7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/>
              <a:t>Compliance w/IFA programs</a:t>
            </a:r>
          </a:p>
          <a:p>
            <a:pPr marL="0" indent="0">
              <a:buNone/>
            </a:pPr>
            <a:r>
              <a:rPr lang="en-US" sz="2200" dirty="0"/>
              <a:t>Demonstration of need </a:t>
            </a:r>
          </a:p>
          <a:p>
            <a:pPr marL="0" indent="0">
              <a:buNone/>
            </a:pPr>
            <a:r>
              <a:rPr lang="en-US" sz="2200" dirty="0"/>
              <a:t>Impact on local housing </a:t>
            </a:r>
          </a:p>
          <a:p>
            <a:pPr marL="0" indent="0">
              <a:buNone/>
            </a:pPr>
            <a:r>
              <a:rPr lang="en-US" sz="2200" dirty="0"/>
              <a:t>Impact of proposed activity</a:t>
            </a:r>
          </a:p>
          <a:p>
            <a:pPr marL="0" indent="0">
              <a:buNone/>
            </a:pPr>
            <a:r>
              <a:rPr lang="en-US" sz="2200" dirty="0"/>
              <a:t>Local support </a:t>
            </a:r>
          </a:p>
          <a:p>
            <a:pPr marL="0" indent="0">
              <a:buNone/>
            </a:pPr>
            <a:r>
              <a:rPr lang="en-US" sz="2200" dirty="0"/>
              <a:t>Financial feasibility (project + developer)</a:t>
            </a:r>
          </a:p>
          <a:p>
            <a:pPr marL="0" indent="0">
              <a:buNone/>
            </a:pPr>
            <a:r>
              <a:rPr lang="en-US" sz="2200" dirty="0"/>
              <a:t>Subsidy layering</a:t>
            </a:r>
          </a:p>
          <a:p>
            <a:pPr marL="0" indent="0">
              <a:buNone/>
            </a:pPr>
            <a:r>
              <a:rPr lang="en-US" sz="2200" dirty="0"/>
              <a:t>Gap financing</a:t>
            </a:r>
          </a:p>
          <a:p>
            <a:pPr marL="0" indent="0">
              <a:buNone/>
            </a:pPr>
            <a:r>
              <a:rPr lang="en-US" sz="2200" dirty="0"/>
              <a:t>Award limit</a:t>
            </a:r>
          </a:p>
          <a:p>
            <a:pPr marL="0" indent="0">
              <a:buNone/>
            </a:pPr>
            <a:r>
              <a:rPr lang="en-US" sz="2200" dirty="0"/>
              <a:t>Repay/forfeit IFA funds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Site Control</a:t>
            </a:r>
          </a:p>
          <a:p>
            <a:pPr marL="0" indent="0">
              <a:buNone/>
            </a:pPr>
            <a:r>
              <a:rPr lang="en-US" sz="2200" dirty="0" err="1"/>
              <a:t>Site+neighborhood</a:t>
            </a:r>
            <a:r>
              <a:rPr lang="en-US" sz="2200" dirty="0"/>
              <a:t> standards</a:t>
            </a:r>
          </a:p>
          <a:p>
            <a:pPr marL="0" indent="0">
              <a:buNone/>
            </a:pPr>
            <a:r>
              <a:rPr lang="en-US" sz="2200" dirty="0"/>
              <a:t>Property standards</a:t>
            </a:r>
          </a:p>
          <a:p>
            <a:pPr marL="0" indent="0">
              <a:buNone/>
            </a:pPr>
            <a:r>
              <a:rPr lang="en-US" sz="2200" dirty="0"/>
              <a:t>Flood Zone</a:t>
            </a:r>
          </a:p>
          <a:p>
            <a:pPr marL="0" indent="0">
              <a:buNone/>
            </a:pPr>
            <a:r>
              <a:rPr lang="en-US" sz="2200" dirty="0"/>
              <a:t>Zoning</a:t>
            </a:r>
          </a:p>
          <a:p>
            <a:pPr marL="0" indent="0">
              <a:buNone/>
            </a:pPr>
            <a:r>
              <a:rPr lang="en-US" sz="2200" dirty="0"/>
              <a:t>Noise abatement and control</a:t>
            </a:r>
          </a:p>
          <a:p>
            <a:pPr marL="0" indent="0">
              <a:buNone/>
            </a:pPr>
            <a:r>
              <a:rPr lang="en-US" sz="2200" dirty="0"/>
              <a:t>Radon</a:t>
            </a:r>
          </a:p>
          <a:p>
            <a:pPr marL="0" indent="0">
              <a:buNone/>
            </a:pPr>
            <a:r>
              <a:rPr lang="en-US" sz="2200" dirty="0"/>
              <a:t>Lead based paint</a:t>
            </a:r>
          </a:p>
          <a:p>
            <a:pPr marL="0" indent="0">
              <a:buNone/>
            </a:pPr>
            <a:r>
              <a:rPr lang="en-US" sz="2200" dirty="0"/>
              <a:t>Handicapped accessibility</a:t>
            </a:r>
          </a:p>
          <a:p>
            <a:pPr marL="0" indent="0">
              <a:buNone/>
            </a:pPr>
            <a:r>
              <a:rPr lang="en-US" sz="2200" dirty="0"/>
              <a:t>Capacity (developer + team)</a:t>
            </a:r>
          </a:p>
          <a:p>
            <a:pPr marL="0" indent="0">
              <a:buNone/>
            </a:pPr>
            <a:endParaRPr lang="en-US" sz="2200" dirty="0">
              <a:highlight>
                <a:srgbClr val="DFA527"/>
              </a:highlight>
            </a:endParaRPr>
          </a:p>
          <a:p>
            <a:pPr marL="0" indent="0">
              <a:buNone/>
            </a:pPr>
            <a:endParaRPr lang="en-US" sz="2200" dirty="0">
              <a:highlight>
                <a:srgbClr val="DFA527"/>
              </a:highlight>
            </a:endParaRPr>
          </a:p>
          <a:p>
            <a:pPr marL="0" indent="0">
              <a:buNone/>
            </a:pPr>
            <a:r>
              <a:rPr lang="en-US" sz="2200" dirty="0"/>
              <a:t>Minimum NHTF subsidy ($1000/unit)</a:t>
            </a:r>
          </a:p>
          <a:p>
            <a:pPr marL="0" indent="0">
              <a:buNone/>
            </a:pPr>
            <a:r>
              <a:rPr lang="en-US" sz="2200" dirty="0"/>
              <a:t>Per unit dollar limits</a:t>
            </a:r>
          </a:p>
          <a:p>
            <a:pPr marL="0" indent="0">
              <a:buNone/>
            </a:pPr>
            <a:r>
              <a:rPr lang="en-US" sz="2200" dirty="0"/>
              <a:t>NHTF Income Limits</a:t>
            </a:r>
          </a:p>
          <a:p>
            <a:pPr marL="0" indent="0">
              <a:buNone/>
            </a:pPr>
            <a:r>
              <a:rPr lang="en-US" sz="2200" dirty="0"/>
              <a:t>Pro Rata or Fair Share</a:t>
            </a:r>
          </a:p>
          <a:p>
            <a:pPr marL="0" indent="0">
              <a:buNone/>
            </a:pPr>
            <a:r>
              <a:rPr lang="en-US" sz="2200" dirty="0"/>
              <a:t>Project Timeline</a:t>
            </a:r>
          </a:p>
          <a:p>
            <a:pPr marL="0" indent="0">
              <a:buNone/>
            </a:pPr>
            <a:r>
              <a:rPr lang="en-US" sz="2200" dirty="0"/>
              <a:t>NHTF requirements certification</a:t>
            </a:r>
          </a:p>
          <a:p>
            <a:pPr marL="0" indent="0">
              <a:buNone/>
            </a:pPr>
            <a:r>
              <a:rPr lang="en-US" sz="2200" dirty="0"/>
              <a:t>Eligible Applicant</a:t>
            </a:r>
          </a:p>
          <a:p>
            <a:pPr marL="0" indent="0">
              <a:buNone/>
            </a:pPr>
            <a:r>
              <a:rPr lang="en-US" sz="2200" dirty="0"/>
              <a:t>Eligible Activity </a:t>
            </a:r>
          </a:p>
          <a:p>
            <a:pPr marL="0" indent="0">
              <a:buNone/>
            </a:pPr>
            <a:r>
              <a:rPr lang="en-US" sz="2200" dirty="0"/>
              <a:t>Complete application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55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0AF4-5CCB-730B-5EB5-C2F251CC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Housing Trust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C01AF-CC7D-474A-AD72-163902704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This session will be recorded and posted to our website. </a:t>
            </a:r>
          </a:p>
          <a:p>
            <a:endParaRPr lang="en-US" sz="1200" dirty="0"/>
          </a:p>
          <a:p>
            <a:r>
              <a:rPr lang="en-US" dirty="0"/>
              <a:t>If you have questions during the webinar, please submit your question in the chat. The answers will be posted on the NHTF website, under the Q&amp;A section, starting next Friday, August 22.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r>
              <a:rPr lang="en-US" dirty="0"/>
              <a:t>Only those questions responded to in writing can be relied on as the policy of the agency. </a:t>
            </a:r>
          </a:p>
          <a:p>
            <a:endParaRPr lang="en-US" sz="1100" dirty="0"/>
          </a:p>
          <a:p>
            <a:r>
              <a:rPr lang="en-US" dirty="0"/>
              <a:t>After the webinar, email questions to </a:t>
            </a:r>
            <a:r>
              <a:rPr lang="en-US" dirty="0">
                <a:hlinkClick r:id="rId2"/>
              </a:rPr>
              <a:t>nationalhousingtrustfund@iowafinance.com</a:t>
            </a:r>
            <a:r>
              <a:rPr lang="en-US" dirty="0"/>
              <a:t>. Answers will be posted on the NHTF website, under the Q&amp;A section. </a:t>
            </a:r>
          </a:p>
          <a:p>
            <a:endParaRPr lang="en-US" sz="1100" dirty="0"/>
          </a:p>
          <a:p>
            <a:r>
              <a:rPr lang="en-US" dirty="0"/>
              <a:t>Please do NOT contact HOME staff directly. </a:t>
            </a:r>
          </a:p>
        </p:txBody>
      </p:sp>
    </p:spTree>
    <p:extLst>
      <p:ext uri="{BB962C8B-B14F-4D97-AF65-F5344CB8AC3E}">
        <p14:creationId xmlns:p14="http://schemas.microsoft.com/office/powerpoint/2010/main" val="3423205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1DADE-BC88-4F30-4E5C-5422F64DA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AEB5-CE1B-73B1-EA7A-047A0CE5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NHTF Scoring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52BE6-4F91-FD44-C7A1-E218A941B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Targeted Populations</a:t>
            </a:r>
          </a:p>
          <a:p>
            <a:r>
              <a:rPr lang="en-US" dirty="0"/>
              <a:t>Fully Accessible Units</a:t>
            </a:r>
          </a:p>
          <a:p>
            <a:r>
              <a:rPr lang="en-US" dirty="0"/>
              <a:t>Utilization of Project-Based Assistance</a:t>
            </a:r>
          </a:p>
          <a:p>
            <a:r>
              <a:rPr lang="en-US" dirty="0"/>
              <a:t>CDC Social Vulnerability Index</a:t>
            </a:r>
          </a:p>
          <a:p>
            <a:r>
              <a:rPr lang="en-US" dirty="0"/>
              <a:t>Leverage</a:t>
            </a:r>
          </a:p>
          <a:p>
            <a:r>
              <a:rPr lang="en-US" dirty="0"/>
              <a:t>Local Support</a:t>
            </a:r>
          </a:p>
          <a:p>
            <a:r>
              <a:rPr lang="en-US" dirty="0"/>
              <a:t>IFA Iowa Title Guaranty Certificate</a:t>
            </a:r>
          </a:p>
          <a:p>
            <a:r>
              <a:rPr lang="en-US" dirty="0"/>
              <a:t>Zoning</a:t>
            </a:r>
          </a:p>
          <a:p>
            <a:r>
              <a:rPr lang="en-US" dirty="0"/>
              <a:t>Nonprofit Ownership</a:t>
            </a:r>
          </a:p>
          <a:p>
            <a:r>
              <a:rPr lang="en-US" dirty="0"/>
              <a:t>NHTF Subsidy per Unit </a:t>
            </a:r>
          </a:p>
          <a:p>
            <a:r>
              <a:rPr lang="en-US" dirty="0"/>
              <a:t>Iowa Supportive Housing Institute Certificate  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48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D8E75-BC3C-0FD7-1258-DEC2E5702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5D13-F906-9AAC-1673-A035A34A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NHTF Scoring Tiebreakers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BEDE2-528D-25CB-E908-992966BB5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the final scores of more than one application are identical, IFA will use the following tiebreakers: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Project in a community that has not received an NHTF award for the longest period of time.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Application requesting the least amount of NHTF subsidy per unit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Board discretion</a:t>
            </a:r>
          </a:p>
        </p:txBody>
      </p:sp>
    </p:spTree>
    <p:extLst>
      <p:ext uri="{BB962C8B-B14F-4D97-AF65-F5344CB8AC3E}">
        <p14:creationId xmlns:p14="http://schemas.microsoft.com/office/powerpoint/2010/main" val="1407064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C2B84-2768-B9F5-DB84-17C09DBB1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B336-5BDA-455D-1136-C1D90844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NHTF Financial Feasibility (Underwriting Appendix 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84EF3-8428-E551-B39B-AE0840B1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applicant must demonstrate that the project is financially feasible and viable </a:t>
            </a:r>
            <a:r>
              <a:rPr lang="en-US" b="1" dirty="0"/>
              <a:t>using the least amount </a:t>
            </a:r>
            <a:r>
              <a:rPr lang="en-US" dirty="0"/>
              <a:t>of NHTF funding.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IFA may adjust the amount of the NHTF award based on the underwriting.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applicant must supply sufficient information to allow IFA to determine whether the project is financially feasible during the construction phase and the period of affordability.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5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F6D62-18BA-B55E-C623-693C1A5AC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72A0A-BC59-D541-1F01-BC710294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NHTF Financial Feasibility (Underwriting Appendix 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BA9C1-6857-ACE1-51DB-ABDF4DE6A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Escalation of Income &amp; Operating Expenses: minimum spread of 1% required between the income and expense escalators.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85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E617D-F25B-FD5F-9040-0B8F11AD5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DD674-544D-DF7A-BD4E-028B9F95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NHTF Reserves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40352-D3E5-8C36-78E9-DF02FC474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Replacement Reserve </a:t>
            </a:r>
          </a:p>
          <a:p>
            <a:pPr lvl="1"/>
            <a:r>
              <a:rPr lang="en-US" b="1" i="1" dirty="0"/>
              <a:t>Initial</a:t>
            </a:r>
            <a:r>
              <a:rPr lang="en-US" dirty="0"/>
              <a:t> deposit of $800 per unit will be required to establish the replacement reserve account at construction completion.</a:t>
            </a:r>
          </a:p>
          <a:p>
            <a:pPr lvl="1"/>
            <a:r>
              <a:rPr lang="en-US" b="1" i="1" dirty="0"/>
              <a:t>Annual</a:t>
            </a:r>
            <a:r>
              <a:rPr lang="en-US" dirty="0"/>
              <a:t> deposits of $400 per unit will be required throughout the compliance period.</a:t>
            </a:r>
          </a:p>
          <a:p>
            <a:r>
              <a:rPr lang="en-US" dirty="0"/>
              <a:t>Operating Reserve</a:t>
            </a:r>
          </a:p>
          <a:p>
            <a:pPr lvl="1"/>
            <a:r>
              <a:rPr lang="en-US" dirty="0"/>
              <a:t>Project must establish an operating reserve account within one year of construction completion. </a:t>
            </a:r>
          </a:p>
          <a:p>
            <a:pPr lvl="1"/>
            <a:r>
              <a:rPr lang="en-US" dirty="0"/>
              <a:t>Initial operating reserve is an eligible NHTF project cost and may be established with NHTF funding. </a:t>
            </a:r>
          </a:p>
          <a:p>
            <a:pPr lvl="1"/>
            <a:r>
              <a:rPr lang="en-US" dirty="0"/>
              <a:t>Calculation for minimum operating reserve: </a:t>
            </a:r>
            <a:r>
              <a:rPr lang="en-US" i="1" dirty="0"/>
              <a:t>Gross monthly rent amount for all units x 6 months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76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4842D-03CD-8318-8F66-C2510FF71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B16A-3D84-AEE2-1D82-F2F6A346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NHTF Financing Commitment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BE98-8372-3612-FB42-18CC1314F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/>
              <a:t>For all projects proposing private construction and permanent financing, a letter of intent from the lending institution on their letterhead is required. </a:t>
            </a:r>
          </a:p>
          <a:p>
            <a:pPr marL="0" indent="0">
              <a:buNone/>
            </a:pPr>
            <a:r>
              <a:rPr lang="en-US" sz="3000" dirty="0"/>
              <a:t>This letter must clearly state:</a:t>
            </a:r>
          </a:p>
          <a:p>
            <a:pPr lvl="1"/>
            <a:r>
              <a:rPr lang="en-US" sz="2600" dirty="0"/>
              <a:t>Term of permanent loan</a:t>
            </a:r>
          </a:p>
          <a:p>
            <a:pPr lvl="1"/>
            <a:r>
              <a:rPr lang="en-US" sz="2600" dirty="0"/>
              <a:t>How interest rate will be indexed and current rate at time of letter</a:t>
            </a:r>
          </a:p>
          <a:p>
            <a:pPr lvl="1"/>
            <a:r>
              <a:rPr lang="en-US" sz="2600" dirty="0"/>
              <a:t>Amortization period</a:t>
            </a:r>
          </a:p>
          <a:p>
            <a:pPr lvl="1"/>
            <a:r>
              <a:rPr lang="en-US" sz="2600" dirty="0"/>
              <a:t>Fees</a:t>
            </a:r>
          </a:p>
          <a:p>
            <a:pPr lvl="1"/>
            <a:r>
              <a:rPr lang="en-US" sz="2600" dirty="0"/>
              <a:t>Any prepayment penalties</a:t>
            </a:r>
          </a:p>
          <a:p>
            <a:pPr lvl="1"/>
            <a:r>
              <a:rPr lang="en-US" sz="2600" dirty="0"/>
              <a:t>Anticipated security interest in the property</a:t>
            </a:r>
          </a:p>
          <a:p>
            <a:pPr lvl="1"/>
            <a:r>
              <a:rPr lang="en-US" sz="2600" dirty="0"/>
              <a:t>Lien position</a:t>
            </a:r>
          </a:p>
          <a:p>
            <a:pPr marL="0" indent="0">
              <a:buNone/>
            </a:pPr>
            <a:r>
              <a:rPr lang="en-US" sz="3000" dirty="0"/>
              <a:t>Letter of intent must extend at least 9 months beyond application due date.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65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C99C-4CBF-BDAE-78D9-7DDA8448F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3D0C8-C3C5-E12D-569B-8F15DA04E4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Ashley McKenna  |  HOME Program Coordinator</a:t>
            </a:r>
          </a:p>
          <a:p>
            <a:r>
              <a:rPr lang="en-US" dirty="0"/>
              <a:t>Iowa Finance Authority</a:t>
            </a:r>
          </a:p>
        </p:txBody>
      </p:sp>
    </p:spTree>
    <p:extLst>
      <p:ext uri="{BB962C8B-B14F-4D97-AF65-F5344CB8AC3E}">
        <p14:creationId xmlns:p14="http://schemas.microsoft.com/office/powerpoint/2010/main" val="35283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827E-970B-6312-725A-487D3E02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CA8EA-8919-8332-3975-3B57C2F14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Brian Sullivan, Chief Programs Officer for Community Sustainability Division</a:t>
            </a:r>
          </a:p>
          <a:p>
            <a:pPr marL="0" indent="0">
              <a:buNone/>
            </a:pPr>
            <a:r>
              <a:rPr lang="en-US" sz="2000" dirty="0"/>
              <a:t>Tangela Weiss, HOME Manager</a:t>
            </a:r>
          </a:p>
          <a:p>
            <a:pPr marL="0" indent="0">
              <a:buNone/>
            </a:pPr>
            <a:r>
              <a:rPr lang="en-US" sz="2000" dirty="0"/>
              <a:t>Ashley McKenna, HOME Program Coordinator</a:t>
            </a:r>
          </a:p>
          <a:p>
            <a:pPr marL="0" indent="0">
              <a:buNone/>
            </a:pPr>
            <a:r>
              <a:rPr lang="en-US" sz="2000" dirty="0"/>
              <a:t>Carol Wells, HOME Program Coordinator</a:t>
            </a:r>
          </a:p>
          <a:p>
            <a:pPr marL="0" indent="0">
              <a:buNone/>
            </a:pPr>
            <a:r>
              <a:rPr lang="en-US" sz="2000" dirty="0"/>
              <a:t>Robert Jonet, Environmental Review</a:t>
            </a:r>
          </a:p>
          <a:p>
            <a:pPr marL="0" indent="0">
              <a:buNone/>
            </a:pPr>
            <a:r>
              <a:rPr lang="en-US" sz="2000" dirty="0"/>
              <a:t>Chris Widmer, Construction Analyst</a:t>
            </a:r>
          </a:p>
          <a:p>
            <a:pPr marL="0" indent="0">
              <a:buNone/>
            </a:pPr>
            <a:r>
              <a:rPr lang="en-US" sz="2000" dirty="0"/>
              <a:t>Chad Sands, Build America, Buy America</a:t>
            </a:r>
          </a:p>
          <a:p>
            <a:pPr marL="0" indent="0">
              <a:buNone/>
            </a:pPr>
            <a:r>
              <a:rPr lang="en-US" sz="2000" dirty="0"/>
              <a:t>Jacob Levang, Section 3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www.opportunityiowa.gov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745A7-B60F-C454-52F2-6DDD8906F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599083"/>
            <a:ext cx="9989063" cy="5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5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A0D4-0E6A-5724-E8D1-5E6DC50EC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Iowa’s NHTF Allocation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08968-4061-774A-B2CD-DBCF0C806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Eligible Activities</a:t>
            </a:r>
          </a:p>
          <a:p>
            <a:pPr lvl="1"/>
            <a:r>
              <a:rPr lang="en-US" dirty="0"/>
              <a:t>New construction</a:t>
            </a:r>
          </a:p>
          <a:p>
            <a:pPr lvl="1"/>
            <a:r>
              <a:rPr lang="en-US" dirty="0"/>
              <a:t>Gut rehabilitation</a:t>
            </a:r>
          </a:p>
          <a:p>
            <a:pPr lvl="1"/>
            <a:r>
              <a:rPr lang="en-US" dirty="0"/>
              <a:t>Adaptive reuse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Targeted Tenants</a:t>
            </a:r>
          </a:p>
          <a:p>
            <a:pPr lvl="1"/>
            <a:r>
              <a:rPr lang="en-US" dirty="0"/>
              <a:t>Extremely low-income households earning at or below 30% AMI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Development of New Permanent Housing</a:t>
            </a:r>
          </a:p>
          <a:p>
            <a:pPr lvl="1"/>
            <a:r>
              <a:rPr lang="en-US" dirty="0"/>
              <a:t>IFA places emphasis on </a:t>
            </a:r>
            <a:r>
              <a:rPr lang="en-US" dirty="0" err="1"/>
              <a:t>proiects</a:t>
            </a:r>
            <a:r>
              <a:rPr lang="en-US" dirty="0"/>
              <a:t> by experienced nonprofit entities that will provide permanent supportive housing for homeless households.  </a:t>
            </a:r>
          </a:p>
          <a:p>
            <a:pPr lvl="1"/>
            <a:r>
              <a:rPr lang="en-US" dirty="0"/>
              <a:t>An experienced nonprofit entity is defined as a 501(c)(3) nonprofit organization with experience providing housing or supportive services to extremely low-income households in the proposed project’s market area. </a:t>
            </a:r>
          </a:p>
        </p:txBody>
      </p:sp>
    </p:spTree>
    <p:extLst>
      <p:ext uri="{BB962C8B-B14F-4D97-AF65-F5344CB8AC3E}">
        <p14:creationId xmlns:p14="http://schemas.microsoft.com/office/powerpoint/2010/main" val="295222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BDBB-02FA-6D60-6CFA-96B9262A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NHTF 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4A2E7-B98C-DF50-1060-1DAA973E9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Electronic Application</a:t>
            </a:r>
          </a:p>
          <a:p>
            <a:r>
              <a:rPr lang="en-US" dirty="0"/>
              <a:t>Deficiency Process</a:t>
            </a:r>
          </a:p>
          <a:p>
            <a:pPr lvl="1"/>
            <a:r>
              <a:rPr lang="en-US" dirty="0"/>
              <a:t>Applicants will receive deficiency notice or notice of no deficiency. </a:t>
            </a:r>
          </a:p>
          <a:p>
            <a:r>
              <a:rPr lang="en-US" dirty="0"/>
              <a:t>Scoring</a:t>
            </a:r>
          </a:p>
          <a:p>
            <a:pPr lvl="1"/>
            <a:r>
              <a:rPr lang="en-US" dirty="0"/>
              <a:t>Targeted Populations </a:t>
            </a:r>
          </a:p>
          <a:p>
            <a:pPr lvl="1"/>
            <a:r>
              <a:rPr lang="en-US" dirty="0"/>
              <a:t>Fully Accessible Units</a:t>
            </a:r>
          </a:p>
          <a:p>
            <a:pPr lvl="1"/>
            <a:r>
              <a:rPr lang="en-US" dirty="0"/>
              <a:t>Project-Based Rental Assistance</a:t>
            </a:r>
          </a:p>
          <a:p>
            <a:pPr lvl="1"/>
            <a:r>
              <a:rPr lang="en-US" dirty="0"/>
              <a:t>CDC Social Vulnerability Index </a:t>
            </a:r>
          </a:p>
          <a:p>
            <a:pPr lvl="1"/>
            <a:r>
              <a:rPr lang="en-US" dirty="0"/>
              <a:t>Leverage</a:t>
            </a:r>
          </a:p>
          <a:p>
            <a:pPr lvl="1"/>
            <a:r>
              <a:rPr lang="en-US" dirty="0"/>
              <a:t>Local Support </a:t>
            </a:r>
          </a:p>
          <a:p>
            <a:pPr lvl="1"/>
            <a:r>
              <a:rPr lang="en-US" dirty="0"/>
              <a:t>IFA Iowa Title Guaranty Certificate </a:t>
            </a:r>
          </a:p>
          <a:p>
            <a:pPr lvl="1"/>
            <a:r>
              <a:rPr lang="en-US" dirty="0"/>
              <a:t>Zoning </a:t>
            </a:r>
          </a:p>
          <a:p>
            <a:pPr lvl="1"/>
            <a:r>
              <a:rPr lang="en-US" dirty="0"/>
              <a:t>Nonprofit Ownership</a:t>
            </a:r>
          </a:p>
          <a:p>
            <a:pPr lvl="1"/>
            <a:r>
              <a:rPr lang="en-US" dirty="0"/>
              <a:t>NHTF Subsidy Per Unit</a:t>
            </a:r>
          </a:p>
          <a:p>
            <a:r>
              <a:rPr lang="en-US" dirty="0"/>
              <a:t>Applications will be evaluated in accordance with need and scoring criteria that emphasize other State priorities as outlined in the Annual Action Plan. </a:t>
            </a:r>
          </a:p>
        </p:txBody>
      </p:sp>
    </p:spTree>
    <p:extLst>
      <p:ext uri="{BB962C8B-B14F-4D97-AF65-F5344CB8AC3E}">
        <p14:creationId xmlns:p14="http://schemas.microsoft.com/office/powerpoint/2010/main" val="386486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EB4D-D142-880C-C71E-8C856FB8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NHTF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AF17-2878-5AE4-B637-25F4F0720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2025 application will be available on August 15 at 8:00am.</a:t>
            </a:r>
          </a:p>
          <a:p>
            <a:r>
              <a:rPr lang="en-US" dirty="0"/>
              <a:t>The application can be accessed from the IFA NHTF website.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application appendix and exhibit forms are provided and must be submitted within the application. These forms cannot be substituted by any other forms. Other forms will NOT be accepted. </a:t>
            </a:r>
          </a:p>
        </p:txBody>
      </p:sp>
    </p:spTree>
    <p:extLst>
      <p:ext uri="{BB962C8B-B14F-4D97-AF65-F5344CB8AC3E}">
        <p14:creationId xmlns:p14="http://schemas.microsoft.com/office/powerpoint/2010/main" val="278086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D7B87-B888-91C6-0CF7-CCC0D7C3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NHTF Application Estimated Schedule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4206D4E-54C4-1D82-F494-1F3BCF19C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8131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32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61B7-F352-4BBF-A2CF-BEDC5BC7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NHTF Application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7842-2F51-E975-2A1E-FADE06A35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 required documents and exhibits must be uploaded within the application. NO forms or information will be accepted by IFA outside of the application or after the application deadline.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Applications are due at 4:00pm on September 26. Do not wait until the last minute to finish and submit your application.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have technical difficulties or questions/concerns about the online application, please contact: </a:t>
            </a:r>
            <a:r>
              <a:rPr lang="en-US" dirty="0">
                <a:hlinkClick r:id="rId2"/>
              </a:rPr>
              <a:t>carol.wells@iowafinance.com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nationalhousingtrustfund@iowafinance.com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41131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4C50B-3F7F-90B6-9785-4C0C5EE57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9EA3-0061-6413-B330-8647E163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NHTF Allocation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56F4F-598C-081E-7690-BB5374368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needs of extremely low-income renters, those with incomes below 30% AMI, are a high priority for IFA and mandatory for NHTF.  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dirty="0"/>
              <a:t>IFA’s highest priority in awarding NHTF funds will be proposed projects to be owned be an </a:t>
            </a:r>
            <a:r>
              <a:rPr lang="en-US" b="1" i="1" dirty="0"/>
              <a:t>experienced nonprofit entity </a:t>
            </a:r>
            <a:r>
              <a:rPr lang="en-US" dirty="0"/>
              <a:t>that will provide permanent supportive housing for homeless households. </a:t>
            </a:r>
          </a:p>
        </p:txBody>
      </p:sp>
    </p:spTree>
    <p:extLst>
      <p:ext uri="{BB962C8B-B14F-4D97-AF65-F5344CB8AC3E}">
        <p14:creationId xmlns:p14="http://schemas.microsoft.com/office/powerpoint/2010/main" val="259034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166e45-ba1d-46cd-a635-79173a508e7a" xsi:nil="true"/>
    <lcf76f155ced4ddcb4097134ff3c332f xmlns="35d6471d-665e-4c2b-ab99-47e4d60720c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FEA6E4F7D2DE45853D8845E529E28B" ma:contentTypeVersion="17" ma:contentTypeDescription="Create a new document." ma:contentTypeScope="" ma:versionID="0f14f0ea736531c9cd29be18eb91c9e2">
  <xsd:schema xmlns:xsd="http://www.w3.org/2001/XMLSchema" xmlns:xs="http://www.w3.org/2001/XMLSchema" xmlns:p="http://schemas.microsoft.com/office/2006/metadata/properties" xmlns:ns2="35d6471d-665e-4c2b-ab99-47e4d60720cc" xmlns:ns3="51166e45-ba1d-46cd-a635-79173a508e7a" targetNamespace="http://schemas.microsoft.com/office/2006/metadata/properties" ma:root="true" ma:fieldsID="a37ca9e059cc0638f1838a09adf6e1be" ns2:_="" ns3:_="">
    <xsd:import namespace="35d6471d-665e-4c2b-ab99-47e4d60720cc"/>
    <xsd:import namespace="51166e45-ba1d-46cd-a635-79173a508e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6471d-665e-4c2b-ab99-47e4d6072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73c2f1c-0c45-49b9-b292-96ca38f502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66e45-ba1d-46cd-a635-79173a508e7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f22eff5-ca52-4f04-9840-72691095e213}" ma:internalName="TaxCatchAll" ma:showField="CatchAllData" ma:web="51166e45-ba1d-46cd-a635-79173a508e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7419C5-81FB-4B27-BDC5-CFCA89B463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69DBD2-5673-4758-A27E-7D526E7AD20F}">
  <ds:schemaRefs>
    <ds:schemaRef ds:uri="http://www.w3.org/XML/1998/namespace"/>
    <ds:schemaRef ds:uri="http://schemas.microsoft.com/office/2006/metadata/properties"/>
    <ds:schemaRef ds:uri="51166e45-ba1d-46cd-a635-79173a508e7a"/>
    <ds:schemaRef ds:uri="http://purl.org/dc/terms/"/>
    <ds:schemaRef ds:uri="http://purl.org/dc/elements/1.1/"/>
    <ds:schemaRef ds:uri="http://schemas.microsoft.com/office/2006/documentManagement/types"/>
    <ds:schemaRef ds:uri="35d6471d-665e-4c2b-ab99-47e4d60720cc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73E8AC-9F74-46DA-ABEA-A53A486E1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d6471d-665e-4c2b-ab99-47e4d60720cc"/>
    <ds:schemaRef ds:uri="51166e45-ba1d-46cd-a635-79173a508e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1643</Words>
  <Application>Microsoft Office PowerPoint</Application>
  <PresentationFormat>Widescreen</PresentationFormat>
  <Paragraphs>227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Arial</vt:lpstr>
      <vt:lpstr>Calibri</vt:lpstr>
      <vt:lpstr>Office Theme</vt:lpstr>
      <vt:lpstr>National Housing Trust Fund 2025 August 14, 2025 10:00am</vt:lpstr>
      <vt:lpstr>National Housing Trust Fund</vt:lpstr>
      <vt:lpstr>HOME Team</vt:lpstr>
      <vt:lpstr>Iowa’s NHTF Allocation Plan</vt:lpstr>
      <vt:lpstr>NHTF Application Process</vt:lpstr>
      <vt:lpstr>2025 NHTF Application</vt:lpstr>
      <vt:lpstr>2025 NHTF Application Estimated Schedule</vt:lpstr>
      <vt:lpstr>2025 NHTF Application </vt:lpstr>
      <vt:lpstr>2025 NHTF Allocation Plan</vt:lpstr>
      <vt:lpstr>NHTF Funding </vt:lpstr>
      <vt:lpstr>NHTF Maximum Amount Per Application </vt:lpstr>
      <vt:lpstr>NHTF Eligible Applicants </vt:lpstr>
      <vt:lpstr>NHTF Eligible Activities</vt:lpstr>
      <vt:lpstr>NHTF Forms of Assistance </vt:lpstr>
      <vt:lpstr>NHTF Designated Units </vt:lpstr>
      <vt:lpstr>NHTF Unit Rent Restrictions</vt:lpstr>
      <vt:lpstr>NHTF Unit Rent Restrictions </vt:lpstr>
      <vt:lpstr>Cross-Cutting Regulations</vt:lpstr>
      <vt:lpstr>NHTF Threshold Items </vt:lpstr>
      <vt:lpstr>NHTF Scoring Items</vt:lpstr>
      <vt:lpstr>NHTF Scoring Tiebreakers</vt:lpstr>
      <vt:lpstr>NHTF Financial Feasibility (Underwriting Appendix D)</vt:lpstr>
      <vt:lpstr>NHTF Financial Feasibility (Underwriting Appendix E)</vt:lpstr>
      <vt:lpstr>NHTF Reserves</vt:lpstr>
      <vt:lpstr>NHTF Financing Commitment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Greiner</dc:creator>
  <cp:lastModifiedBy>Ashley McKenna</cp:lastModifiedBy>
  <cp:revision>42</cp:revision>
  <cp:lastPrinted>2025-08-13T18:24:28Z</cp:lastPrinted>
  <dcterms:created xsi:type="dcterms:W3CDTF">2023-10-09T14:52:58Z</dcterms:created>
  <dcterms:modified xsi:type="dcterms:W3CDTF">2025-08-14T14:30:44Z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0x010100DBFEA6E4F7D2DE45853D8845E529E28B</vt:lpwstr>
  </property>
</Properties>
</file>