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1"/>
  </p:notesMasterIdLst>
  <p:sldIdLst>
    <p:sldId id="299" r:id="rId2"/>
    <p:sldId id="275" r:id="rId3"/>
    <p:sldId id="265" r:id="rId4"/>
    <p:sldId id="280" r:id="rId5"/>
    <p:sldId id="281" r:id="rId6"/>
    <p:sldId id="305" r:id="rId7"/>
    <p:sldId id="306" r:id="rId8"/>
    <p:sldId id="308" r:id="rId9"/>
    <p:sldId id="313" r:id="rId10"/>
    <p:sldId id="300" r:id="rId11"/>
    <p:sldId id="270" r:id="rId12"/>
    <p:sldId id="276" r:id="rId13"/>
    <p:sldId id="285" r:id="rId14"/>
    <p:sldId id="314" r:id="rId15"/>
    <p:sldId id="312" r:id="rId16"/>
    <p:sldId id="277" r:id="rId17"/>
    <p:sldId id="317" r:id="rId18"/>
    <p:sldId id="316" r:id="rId19"/>
    <p:sldId id="315"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52F"/>
    <a:srgbClr val="596759"/>
    <a:srgbClr val="D0D2C1"/>
    <a:srgbClr val="385723"/>
    <a:srgbClr val="FFE699"/>
    <a:srgbClr val="B0B397"/>
    <a:srgbClr val="FFFFFF"/>
    <a:srgbClr val="6A8836"/>
    <a:srgbClr val="6A8937"/>
    <a:srgbClr val="105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CE055-BE60-4CF0-B8CF-5AD8AA3C0014}" v="1" dt="2023-09-07T11:49:03.453"/>
    <p1510:client id="{A6F6231F-4D14-40A6-B1EC-D2B6D8D6A083}" v="1" dt="2023-09-07T12:14:58.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8840744398163E-2"/>
          <c:y val="3.9513250086565345E-2"/>
          <c:w val="0.90015490665556508"/>
          <c:h val="0.88783912430256895"/>
        </c:manualLayout>
      </c:layout>
      <c:scatterChart>
        <c:scatterStyle val="lineMarker"/>
        <c:varyColors val="0"/>
        <c:ser>
          <c:idx val="0"/>
          <c:order val="0"/>
          <c:tx>
            <c:strRef>
              <c:f>Sheet3!$C$28</c:f>
              <c:strCache>
                <c:ptCount val="1"/>
                <c:pt idx="0">
                  <c:v> Number </c:v>
                </c:pt>
              </c:strCache>
            </c:strRef>
          </c:tx>
          <c:spPr>
            <a:ln w="28575" cap="rnd">
              <a:solidFill>
                <a:schemeClr val="accent6">
                  <a:lumMod val="50000"/>
                </a:schemeClr>
              </a:solidFill>
              <a:round/>
            </a:ln>
            <a:effectLst/>
          </c:spPr>
          <c:marker>
            <c:symbol val="circle"/>
            <c:size val="5"/>
            <c:spPr>
              <a:solidFill>
                <a:schemeClr val="accent6">
                  <a:lumMod val="50000"/>
                </a:schemeClr>
              </a:solidFill>
              <a:ln w="28575">
                <a:solidFill>
                  <a:schemeClr val="accent6">
                    <a:lumMod val="50000"/>
                  </a:schemeClr>
                </a:solidFill>
              </a:ln>
              <a:effectLst/>
            </c:spPr>
          </c:marker>
          <c:xVal>
            <c:numRef>
              <c:f>Sheet3!$B$29:$B$39</c:f>
              <c:numCache>
                <c:formatCode>0</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Sheet3!$C$29:$C$39</c:f>
              <c:numCache>
                <c:formatCode>_(* #,##0_);_(* \(#,##0\);_(* "-"??_);_(@_)</c:formatCode>
                <c:ptCount val="11"/>
                <c:pt idx="0">
                  <c:v>25</c:v>
                </c:pt>
                <c:pt idx="1">
                  <c:v>25</c:v>
                </c:pt>
                <c:pt idx="2">
                  <c:v>30</c:v>
                </c:pt>
                <c:pt idx="3">
                  <c:v>40</c:v>
                </c:pt>
                <c:pt idx="4">
                  <c:v>50</c:v>
                </c:pt>
                <c:pt idx="5">
                  <c:v>70</c:v>
                </c:pt>
                <c:pt idx="6">
                  <c:v>120</c:v>
                </c:pt>
                <c:pt idx="7">
                  <c:v>150</c:v>
                </c:pt>
                <c:pt idx="8">
                  <c:v>275</c:v>
                </c:pt>
                <c:pt idx="9">
                  <c:v>321</c:v>
                </c:pt>
                <c:pt idx="10">
                  <c:v>450</c:v>
                </c:pt>
              </c:numCache>
            </c:numRef>
          </c:yVal>
          <c:smooth val="0"/>
          <c:extLst>
            <c:ext xmlns:c16="http://schemas.microsoft.com/office/drawing/2014/chart" uri="{C3380CC4-5D6E-409C-BE32-E72D297353CC}">
              <c16:uniqueId val="{00000000-58BC-4CDC-AC0B-E6F493E84B0D}"/>
            </c:ext>
          </c:extLst>
        </c:ser>
        <c:dLbls>
          <c:showLegendKey val="0"/>
          <c:showVal val="0"/>
          <c:showCatName val="0"/>
          <c:showSerName val="0"/>
          <c:showPercent val="0"/>
          <c:showBubbleSize val="0"/>
        </c:dLbls>
        <c:axId val="532861567"/>
        <c:axId val="533142159"/>
      </c:scatterChart>
      <c:valAx>
        <c:axId val="532861567"/>
        <c:scaling>
          <c:orientation val="minMax"/>
          <c:max val="202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accent6">
                    <a:lumMod val="50000"/>
                  </a:schemeClr>
                </a:solidFill>
                <a:latin typeface="Neue Haas Grotesk Text Pro" panose="020B0504020202020204" pitchFamily="34" charset="0"/>
                <a:ea typeface="+mn-ea"/>
                <a:cs typeface="+mn-cs"/>
              </a:defRPr>
            </a:pPr>
            <a:endParaRPr lang="en-US"/>
          </a:p>
        </c:txPr>
        <c:crossAx val="533142159"/>
        <c:crosses val="autoZero"/>
        <c:crossBetween val="midCat"/>
      </c:valAx>
      <c:valAx>
        <c:axId val="533142159"/>
        <c:scaling>
          <c:orientation val="minMax"/>
        </c:scaling>
        <c:delete val="0"/>
        <c:axPos val="l"/>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50000"/>
                  </a:schemeClr>
                </a:solidFill>
                <a:latin typeface="Neue Haas Grotesk Text Pro" panose="020B0504020202020204" pitchFamily="34" charset="0"/>
                <a:ea typeface="+mn-ea"/>
                <a:cs typeface="+mn-cs"/>
              </a:defRPr>
            </a:pPr>
            <a:endParaRPr lang="en-US"/>
          </a:p>
        </c:txPr>
        <c:crossAx val="532861567"/>
        <c:crosses val="autoZero"/>
        <c:crossBetween val="midCat"/>
      </c:valAx>
      <c:spPr>
        <a:solidFill>
          <a:schemeClr val="bg1"/>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6CD02-62A5-498B-B682-3A54CDB9CBE1}" type="doc">
      <dgm:prSet loTypeId="urn:microsoft.com/office/officeart/2005/8/layout/radial3" loCatId="relationship" qsTypeId="urn:microsoft.com/office/officeart/2005/8/quickstyle/simple2" qsCatId="simple" csTypeId="urn:microsoft.com/office/officeart/2005/8/colors/accent6_4" csCatId="accent6" phldr="1"/>
      <dgm:spPr/>
      <dgm:t>
        <a:bodyPr/>
        <a:lstStyle/>
        <a:p>
          <a:endParaRPr lang="en-US"/>
        </a:p>
      </dgm:t>
    </dgm:pt>
    <dgm:pt modelId="{A51BF680-4192-44DE-8BB0-0C563A5AFC15}">
      <dgm:prSet phldrT="[Text]" custT="1"/>
      <dgm:spPr>
        <a:solidFill>
          <a:srgbClr val="57752F">
            <a:alpha val="50000"/>
          </a:srgbClr>
        </a:solidFill>
      </dgm:spPr>
      <dgm:t>
        <a:bodyPr/>
        <a:lstStyle/>
        <a:p>
          <a:r>
            <a:rPr lang="en-US" sz="1200" b="1">
              <a:latin typeface="Neue Haas Grotesk Text Pro" panose="020B0504020202020204" pitchFamily="34" charset="0"/>
              <a:ea typeface="Roboto" panose="02000000000000000000" pitchFamily="2" charset="0"/>
            </a:rPr>
            <a:t>Resident </a:t>
          </a:r>
        </a:p>
        <a:p>
          <a:r>
            <a:rPr lang="en-US" sz="1200" b="1">
              <a:latin typeface="Neue Haas Grotesk Text Pro" panose="020B0504020202020204" pitchFamily="34" charset="0"/>
              <a:ea typeface="Roboto" panose="02000000000000000000" pitchFamily="2" charset="0"/>
            </a:rPr>
            <a:t>+ </a:t>
          </a:r>
        </a:p>
        <a:p>
          <a:r>
            <a:rPr lang="en-US" sz="1200" b="1">
              <a:latin typeface="Neue Haas Grotesk Text Pro" panose="020B0504020202020204" pitchFamily="34" charset="0"/>
              <a:ea typeface="Roboto" panose="02000000000000000000" pitchFamily="2" charset="0"/>
            </a:rPr>
            <a:t>Community</a:t>
          </a:r>
        </a:p>
      </dgm:t>
    </dgm:pt>
    <dgm:pt modelId="{9D967910-BC2D-4AE1-A761-53391E866DDE}" type="parTrans" cxnId="{26CF5089-CFDC-4990-BBA0-F41A22E6793F}">
      <dgm:prSet/>
      <dgm:spPr/>
      <dgm:t>
        <a:bodyPr/>
        <a:lstStyle/>
        <a:p>
          <a:endParaRPr lang="en-US" sz="1200" b="1">
            <a:latin typeface="Neue Haas Grotesk Text Pro" panose="020B0504020202020204" pitchFamily="34" charset="0"/>
            <a:ea typeface="Roboto" panose="02000000000000000000" pitchFamily="2" charset="0"/>
          </a:endParaRPr>
        </a:p>
      </dgm:t>
    </dgm:pt>
    <dgm:pt modelId="{2C7AF439-B799-429B-9FB4-30D0406F25FE}" type="sibTrans" cxnId="{26CF5089-CFDC-4990-BBA0-F41A22E6793F}">
      <dgm:prSet/>
      <dgm:spPr/>
      <dgm:t>
        <a:bodyPr/>
        <a:lstStyle/>
        <a:p>
          <a:endParaRPr lang="en-US" sz="1200" b="1">
            <a:latin typeface="Neue Haas Grotesk Text Pro" panose="020B0504020202020204" pitchFamily="34" charset="0"/>
            <a:ea typeface="Roboto" panose="02000000000000000000" pitchFamily="2" charset="0"/>
          </a:endParaRPr>
        </a:p>
      </dgm:t>
    </dgm:pt>
    <dgm:pt modelId="{9989FEF2-A3D8-4958-A940-D02B8B30619E}">
      <dgm:prSet phldrT="[Text]" custT="1"/>
      <dgm:spPr>
        <a:solidFill>
          <a:srgbClr val="57752F">
            <a:alpha val="38000"/>
          </a:srgbClr>
        </a:solidFill>
      </dgm:spPr>
      <dgm:t>
        <a:bodyPr/>
        <a:lstStyle/>
        <a:p>
          <a:r>
            <a:rPr lang="en-US" sz="1200" b="1">
              <a:latin typeface="Neue Haas Grotesk Text Pro" panose="020B0504020202020204" pitchFamily="34" charset="0"/>
              <a:ea typeface="Roboto" panose="02000000000000000000" pitchFamily="2" charset="0"/>
            </a:rPr>
            <a:t>Ecology Of Place</a:t>
          </a:r>
        </a:p>
      </dgm:t>
    </dgm:pt>
    <dgm:pt modelId="{5833B162-73DB-4BC2-9E84-70CA47374738}" type="parTrans" cxnId="{C75C3ECB-209B-4F3C-9D40-25EB09A63885}">
      <dgm:prSet custT="1"/>
      <dgm:spPr/>
      <dgm:t>
        <a:bodyPr/>
        <a:lstStyle/>
        <a:p>
          <a:endParaRPr lang="en-US" sz="1200" b="1">
            <a:latin typeface="Neue Haas Grotesk Text Pro" panose="020B0504020202020204" pitchFamily="34" charset="0"/>
            <a:ea typeface="Roboto" panose="02000000000000000000" pitchFamily="2" charset="0"/>
          </a:endParaRPr>
        </a:p>
      </dgm:t>
    </dgm:pt>
    <dgm:pt modelId="{E9A3DED1-AE07-4D5F-8533-818C86C8F164}" type="sibTrans" cxnId="{C75C3ECB-209B-4F3C-9D40-25EB09A63885}">
      <dgm:prSet/>
      <dgm:spPr/>
      <dgm:t>
        <a:bodyPr/>
        <a:lstStyle/>
        <a:p>
          <a:endParaRPr lang="en-US" sz="1200" b="1">
            <a:latin typeface="Neue Haas Grotesk Text Pro" panose="020B0504020202020204" pitchFamily="34" charset="0"/>
            <a:ea typeface="Roboto" panose="02000000000000000000" pitchFamily="2" charset="0"/>
          </a:endParaRPr>
        </a:p>
      </dgm:t>
    </dgm:pt>
    <dgm:pt modelId="{57CFC874-13AE-4008-BB58-A2288EEE9298}">
      <dgm:prSet phldrT="[Text]" custT="1"/>
      <dgm:spPr>
        <a:solidFill>
          <a:srgbClr val="57752F">
            <a:alpha val="38000"/>
          </a:srgbClr>
        </a:solidFill>
      </dgm:spPr>
      <dgm:t>
        <a:bodyPr/>
        <a:lstStyle/>
        <a:p>
          <a:r>
            <a:rPr lang="en-US" sz="1200" b="1">
              <a:latin typeface="Neue Haas Grotesk Text Pro" panose="020B0504020202020204" pitchFamily="34" charset="0"/>
              <a:ea typeface="Roboto" panose="02000000000000000000" pitchFamily="2" charset="0"/>
            </a:rPr>
            <a:t>Human-Scaled Living</a:t>
          </a:r>
        </a:p>
      </dgm:t>
    </dgm:pt>
    <dgm:pt modelId="{1CF177F2-101A-455E-8F7D-B4D3175EB0BC}" type="parTrans" cxnId="{C2205918-D09A-4428-8F51-979EECB002EF}">
      <dgm:prSet custT="1"/>
      <dgm:spPr/>
      <dgm:t>
        <a:bodyPr/>
        <a:lstStyle/>
        <a:p>
          <a:endParaRPr lang="en-US" sz="1200" b="1">
            <a:latin typeface="Neue Haas Grotesk Text Pro" panose="020B0504020202020204" pitchFamily="34" charset="0"/>
            <a:ea typeface="Roboto" panose="02000000000000000000" pitchFamily="2" charset="0"/>
          </a:endParaRPr>
        </a:p>
      </dgm:t>
    </dgm:pt>
    <dgm:pt modelId="{CAAA822A-0BC1-4DA4-918C-D9768D40FEAB}" type="sibTrans" cxnId="{C2205918-D09A-4428-8F51-979EECB002EF}">
      <dgm:prSet/>
      <dgm:spPr/>
      <dgm:t>
        <a:bodyPr/>
        <a:lstStyle/>
        <a:p>
          <a:endParaRPr lang="en-US" sz="1200" b="1">
            <a:latin typeface="Neue Haas Grotesk Text Pro" panose="020B0504020202020204" pitchFamily="34" charset="0"/>
            <a:ea typeface="Roboto" panose="02000000000000000000" pitchFamily="2" charset="0"/>
          </a:endParaRPr>
        </a:p>
      </dgm:t>
    </dgm:pt>
    <dgm:pt modelId="{89C7CBC0-3608-440D-839F-C275DB33328A}">
      <dgm:prSet phldrT="[Text]" custT="1"/>
      <dgm:spPr>
        <a:solidFill>
          <a:srgbClr val="57752F">
            <a:alpha val="38000"/>
          </a:srgbClr>
        </a:solidFill>
      </dgm:spPr>
      <dgm:t>
        <a:bodyPr/>
        <a:lstStyle/>
        <a:p>
          <a:r>
            <a:rPr lang="en-US" sz="1200" b="1">
              <a:latin typeface="Neue Haas Grotesk Text Pro" panose="020B0504020202020204" pitchFamily="34" charset="0"/>
              <a:ea typeface="Roboto" panose="02000000000000000000" pitchFamily="2" charset="0"/>
            </a:rPr>
            <a:t>Responsible Water Use</a:t>
          </a:r>
        </a:p>
      </dgm:t>
    </dgm:pt>
    <dgm:pt modelId="{6162EA88-8566-48BF-964D-3C6C60D9D917}" type="parTrans" cxnId="{A69223BF-D8AF-4DF6-899F-B794028985F5}">
      <dgm:prSet custT="1"/>
      <dgm:spPr/>
      <dgm:t>
        <a:bodyPr/>
        <a:lstStyle/>
        <a:p>
          <a:endParaRPr lang="en-US" sz="1200" b="1">
            <a:latin typeface="Neue Haas Grotesk Text Pro" panose="020B0504020202020204" pitchFamily="34" charset="0"/>
            <a:ea typeface="Roboto" panose="02000000000000000000" pitchFamily="2" charset="0"/>
          </a:endParaRPr>
        </a:p>
      </dgm:t>
    </dgm:pt>
    <dgm:pt modelId="{B700FADB-B18A-4712-94EB-2222A4A69B13}" type="sibTrans" cxnId="{A69223BF-D8AF-4DF6-899F-B794028985F5}">
      <dgm:prSet/>
      <dgm:spPr/>
      <dgm:t>
        <a:bodyPr/>
        <a:lstStyle/>
        <a:p>
          <a:endParaRPr lang="en-US" sz="1200" b="1">
            <a:latin typeface="Neue Haas Grotesk Text Pro" panose="020B0504020202020204" pitchFamily="34" charset="0"/>
            <a:ea typeface="Roboto" panose="02000000000000000000" pitchFamily="2" charset="0"/>
          </a:endParaRPr>
        </a:p>
      </dgm:t>
    </dgm:pt>
    <dgm:pt modelId="{03068DE6-D514-4E25-AC9B-B883B9BD4A34}">
      <dgm:prSet phldrT="[Text]" custT="1"/>
      <dgm:spPr>
        <a:solidFill>
          <a:srgbClr val="57752F">
            <a:alpha val="38000"/>
          </a:srgbClr>
        </a:solidFill>
      </dgm:spPr>
      <dgm:t>
        <a:bodyPr/>
        <a:lstStyle/>
        <a:p>
          <a:r>
            <a:rPr lang="en-US" sz="1200" b="1">
              <a:latin typeface="Neue Haas Grotesk Text Pro" panose="020B0504020202020204" pitchFamily="34" charset="0"/>
              <a:ea typeface="Roboto" panose="02000000000000000000" pitchFamily="2" charset="0"/>
            </a:rPr>
            <a:t>Energy  &amp; Carbon Reduction</a:t>
          </a:r>
        </a:p>
      </dgm:t>
    </dgm:pt>
    <dgm:pt modelId="{E8EDADE9-D3FC-4725-B09C-BEBAB8550498}" type="parTrans" cxnId="{873B2DFE-3AE4-442D-803F-1901340FA551}">
      <dgm:prSet custT="1"/>
      <dgm:spPr/>
      <dgm:t>
        <a:bodyPr/>
        <a:lstStyle/>
        <a:p>
          <a:endParaRPr lang="en-US" sz="1200" b="1">
            <a:latin typeface="Neue Haas Grotesk Text Pro" panose="020B0504020202020204" pitchFamily="34" charset="0"/>
            <a:ea typeface="Roboto" panose="02000000000000000000" pitchFamily="2" charset="0"/>
          </a:endParaRPr>
        </a:p>
      </dgm:t>
    </dgm:pt>
    <dgm:pt modelId="{7F975BEF-C6F0-4103-9E67-F84C3B63DF10}" type="sibTrans" cxnId="{873B2DFE-3AE4-442D-803F-1901340FA551}">
      <dgm:prSet/>
      <dgm:spPr/>
      <dgm:t>
        <a:bodyPr/>
        <a:lstStyle/>
        <a:p>
          <a:endParaRPr lang="en-US" sz="1200" b="1">
            <a:latin typeface="Neue Haas Grotesk Text Pro" panose="020B0504020202020204" pitchFamily="34" charset="0"/>
            <a:ea typeface="Roboto" panose="02000000000000000000" pitchFamily="2" charset="0"/>
          </a:endParaRPr>
        </a:p>
      </dgm:t>
    </dgm:pt>
    <dgm:pt modelId="{32485AA6-4C3F-40C3-AFF5-22BA90C8C3D1}">
      <dgm:prSet phldrT="[Text]" custT="1"/>
      <dgm:spPr>
        <a:solidFill>
          <a:srgbClr val="57752F">
            <a:alpha val="38000"/>
          </a:srgbClr>
        </a:solidFill>
      </dgm:spPr>
      <dgm:t>
        <a:bodyPr/>
        <a:lstStyle/>
        <a:p>
          <a:r>
            <a:rPr lang="en-US" sz="1200" b="1">
              <a:latin typeface="Neue Haas Grotesk Text Pro" panose="020B0504020202020204" pitchFamily="34" charset="0"/>
              <a:ea typeface="Roboto" panose="02000000000000000000" pitchFamily="2" charset="0"/>
            </a:rPr>
            <a:t>Responsible Materials</a:t>
          </a:r>
        </a:p>
      </dgm:t>
    </dgm:pt>
    <dgm:pt modelId="{4F175D2E-DDAC-42A8-8787-D7DC29409083}" type="parTrans" cxnId="{80C17F42-A671-4EEC-80C1-6B1A59015753}">
      <dgm:prSet custT="1"/>
      <dgm:spPr/>
      <dgm:t>
        <a:bodyPr/>
        <a:lstStyle/>
        <a:p>
          <a:endParaRPr lang="en-US" sz="1200" b="1">
            <a:latin typeface="Neue Haas Grotesk Text Pro" panose="020B0504020202020204" pitchFamily="34" charset="0"/>
            <a:ea typeface="Roboto" panose="02000000000000000000" pitchFamily="2" charset="0"/>
          </a:endParaRPr>
        </a:p>
      </dgm:t>
    </dgm:pt>
    <dgm:pt modelId="{18374835-3583-457C-A2DD-EA7B383F83D2}" type="sibTrans" cxnId="{80C17F42-A671-4EEC-80C1-6B1A59015753}">
      <dgm:prSet/>
      <dgm:spPr/>
      <dgm:t>
        <a:bodyPr/>
        <a:lstStyle/>
        <a:p>
          <a:endParaRPr lang="en-US" sz="1200" b="1">
            <a:latin typeface="Neue Haas Grotesk Text Pro" panose="020B0504020202020204" pitchFamily="34" charset="0"/>
            <a:ea typeface="Roboto" panose="02000000000000000000" pitchFamily="2" charset="0"/>
          </a:endParaRPr>
        </a:p>
      </dgm:t>
    </dgm:pt>
    <dgm:pt modelId="{450455D7-48F3-431B-8EA1-76C1400B9407}">
      <dgm:prSet phldrT="[Text]" custT="1"/>
      <dgm:spPr>
        <a:solidFill>
          <a:srgbClr val="57752F">
            <a:alpha val="38000"/>
          </a:srgbClr>
        </a:solidFill>
      </dgm:spPr>
      <dgm:t>
        <a:bodyPr/>
        <a:lstStyle/>
        <a:p>
          <a:r>
            <a:rPr lang="en-US" sz="1200" b="1">
              <a:latin typeface="Neue Haas Grotesk Text Pro" panose="020B0504020202020204" pitchFamily="34" charset="0"/>
              <a:ea typeface="Roboto" panose="02000000000000000000" pitchFamily="2" charset="0"/>
            </a:rPr>
            <a:t>Universal Access</a:t>
          </a:r>
        </a:p>
      </dgm:t>
    </dgm:pt>
    <dgm:pt modelId="{688C6461-9FCE-4FBE-89AD-96B73700DBC5}" type="parTrans" cxnId="{CAC62EBD-30C6-41BE-AE2B-8950D1200D26}">
      <dgm:prSet custT="1"/>
      <dgm:spPr/>
      <dgm:t>
        <a:bodyPr/>
        <a:lstStyle/>
        <a:p>
          <a:endParaRPr lang="en-US" sz="1200" b="1">
            <a:latin typeface="Neue Haas Grotesk Text Pro" panose="020B0504020202020204" pitchFamily="34" charset="0"/>
            <a:ea typeface="Roboto" panose="02000000000000000000" pitchFamily="2" charset="0"/>
          </a:endParaRPr>
        </a:p>
      </dgm:t>
    </dgm:pt>
    <dgm:pt modelId="{345EABDF-67B2-4A8A-9DE5-A57594A0796E}" type="sibTrans" cxnId="{CAC62EBD-30C6-41BE-AE2B-8950D1200D26}">
      <dgm:prSet/>
      <dgm:spPr/>
      <dgm:t>
        <a:bodyPr/>
        <a:lstStyle/>
        <a:p>
          <a:endParaRPr lang="en-US" sz="1200" b="1">
            <a:latin typeface="Neue Haas Grotesk Text Pro" panose="020B0504020202020204" pitchFamily="34" charset="0"/>
            <a:ea typeface="Roboto" panose="02000000000000000000" pitchFamily="2" charset="0"/>
          </a:endParaRPr>
        </a:p>
      </dgm:t>
    </dgm:pt>
    <dgm:pt modelId="{7D73B0FF-1DF7-40A7-8D68-530AFEDD421C}">
      <dgm:prSet phldrT="[Text]" custT="1"/>
      <dgm:spPr>
        <a:solidFill>
          <a:srgbClr val="57752F">
            <a:alpha val="38000"/>
          </a:srgbClr>
        </a:solidFill>
      </dgm:spPr>
      <dgm:t>
        <a:bodyPr/>
        <a:lstStyle/>
        <a:p>
          <a:r>
            <a:rPr lang="en-US" sz="1200" b="1">
              <a:latin typeface="Neue Haas Grotesk Text Pro" panose="020B0504020202020204" pitchFamily="34" charset="0"/>
              <a:ea typeface="Roboto" panose="02000000000000000000" pitchFamily="2" charset="0"/>
            </a:rPr>
            <a:t>Inclusion</a:t>
          </a:r>
        </a:p>
      </dgm:t>
    </dgm:pt>
    <dgm:pt modelId="{D18B38A4-F846-4302-8899-59E166A7C4A0}" type="parTrans" cxnId="{94150C3D-25D2-47AA-AE4F-FD167039E788}">
      <dgm:prSet custT="1"/>
      <dgm:spPr/>
      <dgm:t>
        <a:bodyPr/>
        <a:lstStyle/>
        <a:p>
          <a:endParaRPr lang="en-US" sz="1200" b="1">
            <a:latin typeface="Neue Haas Grotesk Text Pro" panose="020B0504020202020204" pitchFamily="34" charset="0"/>
            <a:ea typeface="Roboto" panose="02000000000000000000" pitchFamily="2" charset="0"/>
          </a:endParaRPr>
        </a:p>
      </dgm:t>
    </dgm:pt>
    <dgm:pt modelId="{04B8D843-1B8D-4467-B543-B3CF49A15052}" type="sibTrans" cxnId="{94150C3D-25D2-47AA-AE4F-FD167039E788}">
      <dgm:prSet/>
      <dgm:spPr/>
      <dgm:t>
        <a:bodyPr/>
        <a:lstStyle/>
        <a:p>
          <a:endParaRPr lang="en-US" sz="1200" b="1">
            <a:latin typeface="Neue Haas Grotesk Text Pro" panose="020B0504020202020204" pitchFamily="34" charset="0"/>
            <a:ea typeface="Roboto" panose="02000000000000000000" pitchFamily="2" charset="0"/>
          </a:endParaRPr>
        </a:p>
      </dgm:t>
    </dgm:pt>
    <dgm:pt modelId="{0A4DC22A-B7CE-479F-9E8B-2ABF42B63115}">
      <dgm:prSet phldrT="[Text]" custT="1"/>
      <dgm:spPr>
        <a:solidFill>
          <a:srgbClr val="57752F">
            <a:alpha val="38000"/>
          </a:srgbClr>
        </a:solidFill>
      </dgm:spPr>
      <dgm:t>
        <a:bodyPr/>
        <a:lstStyle/>
        <a:p>
          <a:r>
            <a:rPr lang="en-US" sz="1200" b="1">
              <a:latin typeface="Neue Haas Grotesk Text Pro" panose="020B0504020202020204" pitchFamily="34" charset="0"/>
              <a:ea typeface="Roboto" panose="02000000000000000000" pitchFamily="2" charset="0"/>
            </a:rPr>
            <a:t>Beauty &amp; Biophilia</a:t>
          </a:r>
        </a:p>
      </dgm:t>
    </dgm:pt>
    <dgm:pt modelId="{C0C4CA67-4634-4D67-AC5E-C1EDED25A03A}" type="parTrans" cxnId="{59BFBDE1-C64E-4757-9B64-653E0DDFC5B2}">
      <dgm:prSet custT="1"/>
      <dgm:spPr/>
      <dgm:t>
        <a:bodyPr/>
        <a:lstStyle/>
        <a:p>
          <a:endParaRPr lang="en-US" sz="1200" b="1">
            <a:latin typeface="Neue Haas Grotesk Text Pro" panose="020B0504020202020204" pitchFamily="34" charset="0"/>
            <a:ea typeface="Roboto" panose="02000000000000000000" pitchFamily="2" charset="0"/>
          </a:endParaRPr>
        </a:p>
      </dgm:t>
    </dgm:pt>
    <dgm:pt modelId="{5F276F6C-B4ED-4C70-8443-4349F2C0BB4A}" type="sibTrans" cxnId="{59BFBDE1-C64E-4757-9B64-653E0DDFC5B2}">
      <dgm:prSet/>
      <dgm:spPr/>
      <dgm:t>
        <a:bodyPr/>
        <a:lstStyle/>
        <a:p>
          <a:endParaRPr lang="en-US" sz="1200" b="1">
            <a:latin typeface="Neue Haas Grotesk Text Pro" panose="020B0504020202020204" pitchFamily="34" charset="0"/>
            <a:ea typeface="Roboto" panose="02000000000000000000" pitchFamily="2" charset="0"/>
          </a:endParaRPr>
        </a:p>
      </dgm:t>
    </dgm:pt>
    <dgm:pt modelId="{87E5BE6A-A9EA-4589-8164-87E6A03153B9}">
      <dgm:prSet phldrT="[Text]" custT="1"/>
      <dgm:spPr>
        <a:solidFill>
          <a:srgbClr val="57752F">
            <a:alpha val="38000"/>
          </a:srgbClr>
        </a:solidFill>
      </dgm:spPr>
      <dgm:t>
        <a:bodyPr/>
        <a:lstStyle/>
        <a:p>
          <a:r>
            <a:rPr lang="en-US" sz="1200" b="1">
              <a:latin typeface="Neue Haas Grotesk Text Pro" panose="020B0504020202020204" pitchFamily="34" charset="0"/>
              <a:ea typeface="Roboto" panose="02000000000000000000" pitchFamily="2" charset="0"/>
            </a:rPr>
            <a:t>Education + Inspiration</a:t>
          </a:r>
        </a:p>
      </dgm:t>
    </dgm:pt>
    <dgm:pt modelId="{935DE15A-8E32-4C71-8DA5-82AC08D3DCA9}" type="parTrans" cxnId="{117A4145-168D-4A15-93B3-73E38E7EB0AE}">
      <dgm:prSet custT="1"/>
      <dgm:spPr/>
      <dgm:t>
        <a:bodyPr/>
        <a:lstStyle/>
        <a:p>
          <a:endParaRPr lang="en-US" sz="1200" b="1">
            <a:latin typeface="Neue Haas Grotesk Text Pro" panose="020B0504020202020204" pitchFamily="34" charset="0"/>
            <a:ea typeface="Roboto" panose="02000000000000000000" pitchFamily="2" charset="0"/>
          </a:endParaRPr>
        </a:p>
      </dgm:t>
    </dgm:pt>
    <dgm:pt modelId="{120B2B06-9C15-43BF-A483-AA1A5D553AF7}" type="sibTrans" cxnId="{117A4145-168D-4A15-93B3-73E38E7EB0AE}">
      <dgm:prSet/>
      <dgm:spPr/>
      <dgm:t>
        <a:bodyPr/>
        <a:lstStyle/>
        <a:p>
          <a:endParaRPr lang="en-US" sz="1200" b="1">
            <a:latin typeface="Neue Haas Grotesk Text Pro" panose="020B0504020202020204" pitchFamily="34" charset="0"/>
            <a:ea typeface="Roboto" panose="02000000000000000000" pitchFamily="2" charset="0"/>
          </a:endParaRPr>
        </a:p>
      </dgm:t>
    </dgm:pt>
    <dgm:pt modelId="{E8865D63-DE1B-4B07-B200-95831886EDA3}">
      <dgm:prSet phldrT="[Text]" custT="1"/>
      <dgm:spPr>
        <a:solidFill>
          <a:srgbClr val="57752F">
            <a:alpha val="38000"/>
          </a:srgbClr>
        </a:solidFill>
      </dgm:spPr>
      <dgm:t>
        <a:bodyPr/>
        <a:lstStyle/>
        <a:p>
          <a:r>
            <a:rPr lang="en-US" sz="1200" b="1">
              <a:latin typeface="Neue Haas Grotesk Text Pro" panose="020B0504020202020204" pitchFamily="34" charset="0"/>
              <a:ea typeface="Roboto" panose="02000000000000000000" pitchFamily="2" charset="0"/>
            </a:rPr>
            <a:t>Healthy Interior</a:t>
          </a:r>
        </a:p>
      </dgm:t>
    </dgm:pt>
    <dgm:pt modelId="{1EB36E14-A594-44E8-B3AC-E60F672B9947}" type="parTrans" cxnId="{16BDDF99-20CB-4E52-8704-A47791E47F8C}">
      <dgm:prSet/>
      <dgm:spPr/>
      <dgm:t>
        <a:bodyPr/>
        <a:lstStyle/>
        <a:p>
          <a:endParaRPr lang="en-US" sz="1200">
            <a:latin typeface="Neue Haas Grotesk Text Pro" panose="020B0504020202020204" pitchFamily="34" charset="0"/>
          </a:endParaRPr>
        </a:p>
      </dgm:t>
    </dgm:pt>
    <dgm:pt modelId="{618E2164-1B89-4ECD-8E73-43CC9B434016}" type="sibTrans" cxnId="{16BDDF99-20CB-4E52-8704-A47791E47F8C}">
      <dgm:prSet/>
      <dgm:spPr/>
      <dgm:t>
        <a:bodyPr/>
        <a:lstStyle/>
        <a:p>
          <a:endParaRPr lang="en-US" sz="1200">
            <a:latin typeface="Neue Haas Grotesk Text Pro" panose="020B0504020202020204" pitchFamily="34" charset="0"/>
          </a:endParaRPr>
        </a:p>
      </dgm:t>
    </dgm:pt>
    <dgm:pt modelId="{989A2507-6D88-4F60-920D-1FED9442B8B9}" type="pres">
      <dgm:prSet presAssocID="{42A6CD02-62A5-498B-B682-3A54CDB9CBE1}" presName="composite" presStyleCnt="0">
        <dgm:presLayoutVars>
          <dgm:chMax val="1"/>
          <dgm:dir/>
          <dgm:resizeHandles val="exact"/>
        </dgm:presLayoutVars>
      </dgm:prSet>
      <dgm:spPr/>
    </dgm:pt>
    <dgm:pt modelId="{D704C810-F93B-4D92-BAA9-F909112ED4F5}" type="pres">
      <dgm:prSet presAssocID="{42A6CD02-62A5-498B-B682-3A54CDB9CBE1}" presName="radial" presStyleCnt="0">
        <dgm:presLayoutVars>
          <dgm:animLvl val="ctr"/>
        </dgm:presLayoutVars>
      </dgm:prSet>
      <dgm:spPr/>
    </dgm:pt>
    <dgm:pt modelId="{023104B7-B426-4F01-AA4E-A08427928D5D}" type="pres">
      <dgm:prSet presAssocID="{A51BF680-4192-44DE-8BB0-0C563A5AFC15}" presName="centerShape" presStyleLbl="vennNode1" presStyleIdx="0" presStyleCnt="11"/>
      <dgm:spPr/>
    </dgm:pt>
    <dgm:pt modelId="{A7F7618D-603D-4B79-A9A7-A560488641F6}" type="pres">
      <dgm:prSet presAssocID="{9989FEF2-A3D8-4958-A940-D02B8B30619E}" presName="node" presStyleLbl="vennNode1" presStyleIdx="1" presStyleCnt="11">
        <dgm:presLayoutVars>
          <dgm:bulletEnabled val="1"/>
        </dgm:presLayoutVars>
      </dgm:prSet>
      <dgm:spPr/>
    </dgm:pt>
    <dgm:pt modelId="{5E45A445-EA22-4089-94C0-1AB359CC88D6}" type="pres">
      <dgm:prSet presAssocID="{57CFC874-13AE-4008-BB58-A2288EEE9298}" presName="node" presStyleLbl="vennNode1" presStyleIdx="2" presStyleCnt="11">
        <dgm:presLayoutVars>
          <dgm:bulletEnabled val="1"/>
        </dgm:presLayoutVars>
      </dgm:prSet>
      <dgm:spPr/>
    </dgm:pt>
    <dgm:pt modelId="{8A07A319-0852-45D8-9153-33E2D6A63A9A}" type="pres">
      <dgm:prSet presAssocID="{89C7CBC0-3608-440D-839F-C275DB33328A}" presName="node" presStyleLbl="vennNode1" presStyleIdx="3" presStyleCnt="11">
        <dgm:presLayoutVars>
          <dgm:bulletEnabled val="1"/>
        </dgm:presLayoutVars>
      </dgm:prSet>
      <dgm:spPr/>
    </dgm:pt>
    <dgm:pt modelId="{E9B358BB-0457-4540-9BD2-C8328377C4D5}" type="pres">
      <dgm:prSet presAssocID="{03068DE6-D514-4E25-AC9B-B883B9BD4A34}" presName="node" presStyleLbl="vennNode1" presStyleIdx="4" presStyleCnt="11">
        <dgm:presLayoutVars>
          <dgm:bulletEnabled val="1"/>
        </dgm:presLayoutVars>
      </dgm:prSet>
      <dgm:spPr/>
    </dgm:pt>
    <dgm:pt modelId="{EA8F1C44-91B8-449E-8BD5-7778F4CA546B}" type="pres">
      <dgm:prSet presAssocID="{E8865D63-DE1B-4B07-B200-95831886EDA3}" presName="node" presStyleLbl="vennNode1" presStyleIdx="5" presStyleCnt="11">
        <dgm:presLayoutVars>
          <dgm:bulletEnabled val="1"/>
        </dgm:presLayoutVars>
      </dgm:prSet>
      <dgm:spPr/>
    </dgm:pt>
    <dgm:pt modelId="{16DDF87E-7F39-459E-9DB0-FB60DBF7F8FA}" type="pres">
      <dgm:prSet presAssocID="{32485AA6-4C3F-40C3-AFF5-22BA90C8C3D1}" presName="node" presStyleLbl="vennNode1" presStyleIdx="6" presStyleCnt="11">
        <dgm:presLayoutVars>
          <dgm:bulletEnabled val="1"/>
        </dgm:presLayoutVars>
      </dgm:prSet>
      <dgm:spPr/>
    </dgm:pt>
    <dgm:pt modelId="{E03296C5-11F5-4D73-99A4-D6C98D1D2FD9}" type="pres">
      <dgm:prSet presAssocID="{450455D7-48F3-431B-8EA1-76C1400B9407}" presName="node" presStyleLbl="vennNode1" presStyleIdx="7" presStyleCnt="11">
        <dgm:presLayoutVars>
          <dgm:bulletEnabled val="1"/>
        </dgm:presLayoutVars>
      </dgm:prSet>
      <dgm:spPr/>
    </dgm:pt>
    <dgm:pt modelId="{BAB3482D-1C34-41BE-9214-5BF06CECE55B}" type="pres">
      <dgm:prSet presAssocID="{7D73B0FF-1DF7-40A7-8D68-530AFEDD421C}" presName="node" presStyleLbl="vennNode1" presStyleIdx="8" presStyleCnt="11">
        <dgm:presLayoutVars>
          <dgm:bulletEnabled val="1"/>
        </dgm:presLayoutVars>
      </dgm:prSet>
      <dgm:spPr/>
    </dgm:pt>
    <dgm:pt modelId="{673304B0-F609-44AD-A002-EDCD4F3955CC}" type="pres">
      <dgm:prSet presAssocID="{0A4DC22A-B7CE-479F-9E8B-2ABF42B63115}" presName="node" presStyleLbl="vennNode1" presStyleIdx="9" presStyleCnt="11">
        <dgm:presLayoutVars>
          <dgm:bulletEnabled val="1"/>
        </dgm:presLayoutVars>
      </dgm:prSet>
      <dgm:spPr/>
    </dgm:pt>
    <dgm:pt modelId="{C6D7C7D8-DEAC-445C-B510-391CA554062D}" type="pres">
      <dgm:prSet presAssocID="{87E5BE6A-A9EA-4589-8164-87E6A03153B9}" presName="node" presStyleLbl="vennNode1" presStyleIdx="10" presStyleCnt="11">
        <dgm:presLayoutVars>
          <dgm:bulletEnabled val="1"/>
        </dgm:presLayoutVars>
      </dgm:prSet>
      <dgm:spPr/>
    </dgm:pt>
  </dgm:ptLst>
  <dgm:cxnLst>
    <dgm:cxn modelId="{83F1C30B-B84C-46AC-BC1B-0FD506F004A5}" type="presOf" srcId="{42A6CD02-62A5-498B-B682-3A54CDB9CBE1}" destId="{989A2507-6D88-4F60-920D-1FED9442B8B9}" srcOrd="0" destOrd="0" presId="urn:microsoft.com/office/officeart/2005/8/layout/radial3"/>
    <dgm:cxn modelId="{F3756B18-8768-4A02-BFD4-6925C2B001F5}" type="presOf" srcId="{A51BF680-4192-44DE-8BB0-0C563A5AFC15}" destId="{023104B7-B426-4F01-AA4E-A08427928D5D}" srcOrd="0" destOrd="0" presId="urn:microsoft.com/office/officeart/2005/8/layout/radial3"/>
    <dgm:cxn modelId="{C2205918-D09A-4428-8F51-979EECB002EF}" srcId="{A51BF680-4192-44DE-8BB0-0C563A5AFC15}" destId="{57CFC874-13AE-4008-BB58-A2288EEE9298}" srcOrd="1" destOrd="0" parTransId="{1CF177F2-101A-455E-8F7D-B4D3175EB0BC}" sibTransId="{CAAA822A-0BC1-4DA4-918C-D9768D40FEAB}"/>
    <dgm:cxn modelId="{34148C1E-CD10-4659-82D1-C4D086B87732}" type="presOf" srcId="{57CFC874-13AE-4008-BB58-A2288EEE9298}" destId="{5E45A445-EA22-4089-94C0-1AB359CC88D6}" srcOrd="0" destOrd="0" presId="urn:microsoft.com/office/officeart/2005/8/layout/radial3"/>
    <dgm:cxn modelId="{94150C3D-25D2-47AA-AE4F-FD167039E788}" srcId="{A51BF680-4192-44DE-8BB0-0C563A5AFC15}" destId="{7D73B0FF-1DF7-40A7-8D68-530AFEDD421C}" srcOrd="7" destOrd="0" parTransId="{D18B38A4-F846-4302-8899-59E166A7C4A0}" sibTransId="{04B8D843-1B8D-4467-B543-B3CF49A15052}"/>
    <dgm:cxn modelId="{28A0015E-9FD2-4B5F-B422-5ADBEC35A5B1}" type="presOf" srcId="{450455D7-48F3-431B-8EA1-76C1400B9407}" destId="{E03296C5-11F5-4D73-99A4-D6C98D1D2FD9}" srcOrd="0" destOrd="0" presId="urn:microsoft.com/office/officeart/2005/8/layout/radial3"/>
    <dgm:cxn modelId="{80C17F42-A671-4EEC-80C1-6B1A59015753}" srcId="{A51BF680-4192-44DE-8BB0-0C563A5AFC15}" destId="{32485AA6-4C3F-40C3-AFF5-22BA90C8C3D1}" srcOrd="5" destOrd="0" parTransId="{4F175D2E-DDAC-42A8-8787-D7DC29409083}" sibTransId="{18374835-3583-457C-A2DD-EA7B383F83D2}"/>
    <dgm:cxn modelId="{18129943-2903-4076-BD5F-104CF740DEE8}" type="presOf" srcId="{87E5BE6A-A9EA-4589-8164-87E6A03153B9}" destId="{C6D7C7D8-DEAC-445C-B510-391CA554062D}" srcOrd="0" destOrd="0" presId="urn:microsoft.com/office/officeart/2005/8/layout/radial3"/>
    <dgm:cxn modelId="{117A4145-168D-4A15-93B3-73E38E7EB0AE}" srcId="{A51BF680-4192-44DE-8BB0-0C563A5AFC15}" destId="{87E5BE6A-A9EA-4589-8164-87E6A03153B9}" srcOrd="9" destOrd="0" parTransId="{935DE15A-8E32-4C71-8DA5-82AC08D3DCA9}" sibTransId="{120B2B06-9C15-43BF-A483-AA1A5D553AF7}"/>
    <dgm:cxn modelId="{0523717B-9627-452A-8194-1495C1570DE6}" type="presOf" srcId="{89C7CBC0-3608-440D-839F-C275DB33328A}" destId="{8A07A319-0852-45D8-9153-33E2D6A63A9A}" srcOrd="0" destOrd="0" presId="urn:microsoft.com/office/officeart/2005/8/layout/radial3"/>
    <dgm:cxn modelId="{26CF5089-CFDC-4990-BBA0-F41A22E6793F}" srcId="{42A6CD02-62A5-498B-B682-3A54CDB9CBE1}" destId="{A51BF680-4192-44DE-8BB0-0C563A5AFC15}" srcOrd="0" destOrd="0" parTransId="{9D967910-BC2D-4AE1-A761-53391E866DDE}" sibTransId="{2C7AF439-B799-429B-9FB4-30D0406F25FE}"/>
    <dgm:cxn modelId="{16BDDF99-20CB-4E52-8704-A47791E47F8C}" srcId="{A51BF680-4192-44DE-8BB0-0C563A5AFC15}" destId="{E8865D63-DE1B-4B07-B200-95831886EDA3}" srcOrd="4" destOrd="0" parTransId="{1EB36E14-A594-44E8-B3AC-E60F672B9947}" sibTransId="{618E2164-1B89-4ECD-8E73-43CC9B434016}"/>
    <dgm:cxn modelId="{A950CCA0-3F4F-4971-9C33-3409690DAE35}" type="presOf" srcId="{03068DE6-D514-4E25-AC9B-B883B9BD4A34}" destId="{E9B358BB-0457-4540-9BD2-C8328377C4D5}" srcOrd="0" destOrd="0" presId="urn:microsoft.com/office/officeart/2005/8/layout/radial3"/>
    <dgm:cxn modelId="{CAC62EBD-30C6-41BE-AE2B-8950D1200D26}" srcId="{A51BF680-4192-44DE-8BB0-0C563A5AFC15}" destId="{450455D7-48F3-431B-8EA1-76C1400B9407}" srcOrd="6" destOrd="0" parTransId="{688C6461-9FCE-4FBE-89AD-96B73700DBC5}" sibTransId="{345EABDF-67B2-4A8A-9DE5-A57594A0796E}"/>
    <dgm:cxn modelId="{A69223BF-D8AF-4DF6-899F-B794028985F5}" srcId="{A51BF680-4192-44DE-8BB0-0C563A5AFC15}" destId="{89C7CBC0-3608-440D-839F-C275DB33328A}" srcOrd="2" destOrd="0" parTransId="{6162EA88-8566-48BF-964D-3C6C60D9D917}" sibTransId="{B700FADB-B18A-4712-94EB-2222A4A69B13}"/>
    <dgm:cxn modelId="{82321CC0-0896-4EC7-AD89-C38C26968C9C}" type="presOf" srcId="{E8865D63-DE1B-4B07-B200-95831886EDA3}" destId="{EA8F1C44-91B8-449E-8BD5-7778F4CA546B}" srcOrd="0" destOrd="0" presId="urn:microsoft.com/office/officeart/2005/8/layout/radial3"/>
    <dgm:cxn modelId="{C75C3ECB-209B-4F3C-9D40-25EB09A63885}" srcId="{A51BF680-4192-44DE-8BB0-0C563A5AFC15}" destId="{9989FEF2-A3D8-4958-A940-D02B8B30619E}" srcOrd="0" destOrd="0" parTransId="{5833B162-73DB-4BC2-9E84-70CA47374738}" sibTransId="{E9A3DED1-AE07-4D5F-8533-818C86C8F164}"/>
    <dgm:cxn modelId="{FB8EB8CE-CDA7-45F4-80C8-336F99EB2F08}" type="presOf" srcId="{9989FEF2-A3D8-4958-A940-D02B8B30619E}" destId="{A7F7618D-603D-4B79-A9A7-A560488641F6}" srcOrd="0" destOrd="0" presId="urn:microsoft.com/office/officeart/2005/8/layout/radial3"/>
    <dgm:cxn modelId="{87BBDBCE-EBDB-4AAD-84B7-86924E21E1CF}" type="presOf" srcId="{0A4DC22A-B7CE-479F-9E8B-2ABF42B63115}" destId="{673304B0-F609-44AD-A002-EDCD4F3955CC}" srcOrd="0" destOrd="0" presId="urn:microsoft.com/office/officeart/2005/8/layout/radial3"/>
    <dgm:cxn modelId="{1D95ACD6-A80D-48AA-83A1-719449480B15}" type="presOf" srcId="{32485AA6-4C3F-40C3-AFF5-22BA90C8C3D1}" destId="{16DDF87E-7F39-459E-9DB0-FB60DBF7F8FA}" srcOrd="0" destOrd="0" presId="urn:microsoft.com/office/officeart/2005/8/layout/radial3"/>
    <dgm:cxn modelId="{59BFBDE1-C64E-4757-9B64-653E0DDFC5B2}" srcId="{A51BF680-4192-44DE-8BB0-0C563A5AFC15}" destId="{0A4DC22A-B7CE-479F-9E8B-2ABF42B63115}" srcOrd="8" destOrd="0" parTransId="{C0C4CA67-4634-4D67-AC5E-C1EDED25A03A}" sibTransId="{5F276F6C-B4ED-4C70-8443-4349F2C0BB4A}"/>
    <dgm:cxn modelId="{9F01E7E1-466C-4E0C-9646-325132D41DDE}" type="presOf" srcId="{7D73B0FF-1DF7-40A7-8D68-530AFEDD421C}" destId="{BAB3482D-1C34-41BE-9214-5BF06CECE55B}" srcOrd="0" destOrd="0" presId="urn:microsoft.com/office/officeart/2005/8/layout/radial3"/>
    <dgm:cxn modelId="{873B2DFE-3AE4-442D-803F-1901340FA551}" srcId="{A51BF680-4192-44DE-8BB0-0C563A5AFC15}" destId="{03068DE6-D514-4E25-AC9B-B883B9BD4A34}" srcOrd="3" destOrd="0" parTransId="{E8EDADE9-D3FC-4725-B09C-BEBAB8550498}" sibTransId="{7F975BEF-C6F0-4103-9E67-F84C3B63DF10}"/>
    <dgm:cxn modelId="{59D65A06-A195-424E-A5AF-5100B30DE930}" type="presParOf" srcId="{989A2507-6D88-4F60-920D-1FED9442B8B9}" destId="{D704C810-F93B-4D92-BAA9-F909112ED4F5}" srcOrd="0" destOrd="0" presId="urn:microsoft.com/office/officeart/2005/8/layout/radial3"/>
    <dgm:cxn modelId="{F0872FAE-1545-4049-B02F-0E041EB3168C}" type="presParOf" srcId="{D704C810-F93B-4D92-BAA9-F909112ED4F5}" destId="{023104B7-B426-4F01-AA4E-A08427928D5D}" srcOrd="0" destOrd="0" presId="urn:microsoft.com/office/officeart/2005/8/layout/radial3"/>
    <dgm:cxn modelId="{04A849F6-590F-4F29-8C13-E1C0303CAC86}" type="presParOf" srcId="{D704C810-F93B-4D92-BAA9-F909112ED4F5}" destId="{A7F7618D-603D-4B79-A9A7-A560488641F6}" srcOrd="1" destOrd="0" presId="urn:microsoft.com/office/officeart/2005/8/layout/radial3"/>
    <dgm:cxn modelId="{BDF46AAD-7B4B-44BA-A500-3AF11D52C19B}" type="presParOf" srcId="{D704C810-F93B-4D92-BAA9-F909112ED4F5}" destId="{5E45A445-EA22-4089-94C0-1AB359CC88D6}" srcOrd="2" destOrd="0" presId="urn:microsoft.com/office/officeart/2005/8/layout/radial3"/>
    <dgm:cxn modelId="{39E67358-EAE7-4EA0-A642-E4B189E8ACFC}" type="presParOf" srcId="{D704C810-F93B-4D92-BAA9-F909112ED4F5}" destId="{8A07A319-0852-45D8-9153-33E2D6A63A9A}" srcOrd="3" destOrd="0" presId="urn:microsoft.com/office/officeart/2005/8/layout/radial3"/>
    <dgm:cxn modelId="{7A75CF25-4714-48A2-9142-4BF1F026BC0B}" type="presParOf" srcId="{D704C810-F93B-4D92-BAA9-F909112ED4F5}" destId="{E9B358BB-0457-4540-9BD2-C8328377C4D5}" srcOrd="4" destOrd="0" presId="urn:microsoft.com/office/officeart/2005/8/layout/radial3"/>
    <dgm:cxn modelId="{6C3A29EE-2349-49B5-B85F-2D57BA7143FC}" type="presParOf" srcId="{D704C810-F93B-4D92-BAA9-F909112ED4F5}" destId="{EA8F1C44-91B8-449E-8BD5-7778F4CA546B}" srcOrd="5" destOrd="0" presId="urn:microsoft.com/office/officeart/2005/8/layout/radial3"/>
    <dgm:cxn modelId="{0985D54C-851C-4A68-A737-FF4EC2E96927}" type="presParOf" srcId="{D704C810-F93B-4D92-BAA9-F909112ED4F5}" destId="{16DDF87E-7F39-459E-9DB0-FB60DBF7F8FA}" srcOrd="6" destOrd="0" presId="urn:microsoft.com/office/officeart/2005/8/layout/radial3"/>
    <dgm:cxn modelId="{27F2F9CA-3C89-40CD-AD21-F658A7D91C3B}" type="presParOf" srcId="{D704C810-F93B-4D92-BAA9-F909112ED4F5}" destId="{E03296C5-11F5-4D73-99A4-D6C98D1D2FD9}" srcOrd="7" destOrd="0" presId="urn:microsoft.com/office/officeart/2005/8/layout/radial3"/>
    <dgm:cxn modelId="{2C566A02-EF81-4AB5-8BA6-53BFEE9E5764}" type="presParOf" srcId="{D704C810-F93B-4D92-BAA9-F909112ED4F5}" destId="{BAB3482D-1C34-41BE-9214-5BF06CECE55B}" srcOrd="8" destOrd="0" presId="urn:microsoft.com/office/officeart/2005/8/layout/radial3"/>
    <dgm:cxn modelId="{57ADD458-5B8D-4FC2-ACE9-8A4063C08F11}" type="presParOf" srcId="{D704C810-F93B-4D92-BAA9-F909112ED4F5}" destId="{673304B0-F609-44AD-A002-EDCD4F3955CC}" srcOrd="9" destOrd="0" presId="urn:microsoft.com/office/officeart/2005/8/layout/radial3"/>
    <dgm:cxn modelId="{AD96D3D9-AB94-44CB-BD82-8B3417F14971}" type="presParOf" srcId="{D704C810-F93B-4D92-BAA9-F909112ED4F5}" destId="{C6D7C7D8-DEAC-445C-B510-391CA554062D}" srcOrd="10" destOrd="0" presId="urn:microsoft.com/office/officeart/2005/8/layout/radial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104B7-B426-4F01-AA4E-A08427928D5D}">
      <dsp:nvSpPr>
        <dsp:cNvPr id="0" name=""/>
        <dsp:cNvSpPr/>
      </dsp:nvSpPr>
      <dsp:spPr>
        <a:xfrm>
          <a:off x="4322114" y="1220362"/>
          <a:ext cx="3040200" cy="3040200"/>
        </a:xfrm>
        <a:prstGeom prst="ellipse">
          <a:avLst/>
        </a:prstGeom>
        <a:solidFill>
          <a:srgbClr val="57752F">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Resident </a:t>
          </a:r>
        </a:p>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 </a:t>
          </a:r>
        </a:p>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Community</a:t>
          </a:r>
        </a:p>
      </dsp:txBody>
      <dsp:txXfrm>
        <a:off x="4767341" y="1665589"/>
        <a:ext cx="2149746" cy="2149746"/>
      </dsp:txXfrm>
    </dsp:sp>
    <dsp:sp modelId="{A7F7618D-603D-4B79-A9A7-A560488641F6}">
      <dsp:nvSpPr>
        <dsp:cNvPr id="0" name=""/>
        <dsp:cNvSpPr/>
      </dsp:nvSpPr>
      <dsp:spPr>
        <a:xfrm>
          <a:off x="5082164" y="542"/>
          <a:ext cx="1520100" cy="1520100"/>
        </a:xfrm>
        <a:prstGeom prst="ellipse">
          <a:avLst/>
        </a:prstGeom>
        <a:solidFill>
          <a:srgbClr val="57752F">
            <a:alpha val="38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Ecology Of Place</a:t>
          </a:r>
        </a:p>
      </dsp:txBody>
      <dsp:txXfrm>
        <a:off x="5304777" y="223155"/>
        <a:ext cx="1074874" cy="1074874"/>
      </dsp:txXfrm>
    </dsp:sp>
    <dsp:sp modelId="{5E45A445-EA22-4089-94C0-1AB359CC88D6}">
      <dsp:nvSpPr>
        <dsp:cNvPr id="0" name=""/>
        <dsp:cNvSpPr/>
      </dsp:nvSpPr>
      <dsp:spPr>
        <a:xfrm>
          <a:off x="6245903" y="378664"/>
          <a:ext cx="1520100" cy="1520100"/>
        </a:xfrm>
        <a:prstGeom prst="ellipse">
          <a:avLst/>
        </a:prstGeom>
        <a:solidFill>
          <a:srgbClr val="57752F">
            <a:alpha val="38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Human-Scaled Living</a:t>
          </a:r>
        </a:p>
      </dsp:txBody>
      <dsp:txXfrm>
        <a:off x="6468516" y="601277"/>
        <a:ext cx="1074874" cy="1074874"/>
      </dsp:txXfrm>
    </dsp:sp>
    <dsp:sp modelId="{8A07A319-0852-45D8-9153-33E2D6A63A9A}">
      <dsp:nvSpPr>
        <dsp:cNvPr id="0" name=""/>
        <dsp:cNvSpPr/>
      </dsp:nvSpPr>
      <dsp:spPr>
        <a:xfrm>
          <a:off x="6965132" y="1368598"/>
          <a:ext cx="1520100" cy="1520100"/>
        </a:xfrm>
        <a:prstGeom prst="ellipse">
          <a:avLst/>
        </a:prstGeom>
        <a:solidFill>
          <a:srgbClr val="57752F">
            <a:alpha val="38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Responsible Water Use</a:t>
          </a:r>
        </a:p>
      </dsp:txBody>
      <dsp:txXfrm>
        <a:off x="7187745" y="1591211"/>
        <a:ext cx="1074874" cy="1074874"/>
      </dsp:txXfrm>
    </dsp:sp>
    <dsp:sp modelId="{E9B358BB-0457-4540-9BD2-C8328377C4D5}">
      <dsp:nvSpPr>
        <dsp:cNvPr id="0" name=""/>
        <dsp:cNvSpPr/>
      </dsp:nvSpPr>
      <dsp:spPr>
        <a:xfrm>
          <a:off x="6965132" y="2592225"/>
          <a:ext cx="1520100" cy="1520100"/>
        </a:xfrm>
        <a:prstGeom prst="ellipse">
          <a:avLst/>
        </a:prstGeom>
        <a:solidFill>
          <a:srgbClr val="57752F">
            <a:alpha val="38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Energy  &amp; Carbon Reduction</a:t>
          </a:r>
        </a:p>
      </dsp:txBody>
      <dsp:txXfrm>
        <a:off x="7187745" y="2814838"/>
        <a:ext cx="1074874" cy="1074874"/>
      </dsp:txXfrm>
    </dsp:sp>
    <dsp:sp modelId="{EA8F1C44-91B8-449E-8BD5-7778F4CA546B}">
      <dsp:nvSpPr>
        <dsp:cNvPr id="0" name=""/>
        <dsp:cNvSpPr/>
      </dsp:nvSpPr>
      <dsp:spPr>
        <a:xfrm>
          <a:off x="6245903" y="3582160"/>
          <a:ext cx="1520100" cy="1520100"/>
        </a:xfrm>
        <a:prstGeom prst="ellipse">
          <a:avLst/>
        </a:prstGeom>
        <a:solidFill>
          <a:srgbClr val="57752F">
            <a:alpha val="38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Healthy Interior</a:t>
          </a:r>
        </a:p>
      </dsp:txBody>
      <dsp:txXfrm>
        <a:off x="6468516" y="3804773"/>
        <a:ext cx="1074874" cy="1074874"/>
      </dsp:txXfrm>
    </dsp:sp>
    <dsp:sp modelId="{16DDF87E-7F39-459E-9DB0-FB60DBF7F8FA}">
      <dsp:nvSpPr>
        <dsp:cNvPr id="0" name=""/>
        <dsp:cNvSpPr/>
      </dsp:nvSpPr>
      <dsp:spPr>
        <a:xfrm>
          <a:off x="5082164" y="3960282"/>
          <a:ext cx="1520100" cy="1520100"/>
        </a:xfrm>
        <a:prstGeom prst="ellipse">
          <a:avLst/>
        </a:prstGeom>
        <a:solidFill>
          <a:srgbClr val="57752F">
            <a:alpha val="38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Responsible Materials</a:t>
          </a:r>
        </a:p>
      </dsp:txBody>
      <dsp:txXfrm>
        <a:off x="5304777" y="4182895"/>
        <a:ext cx="1074874" cy="1074874"/>
      </dsp:txXfrm>
    </dsp:sp>
    <dsp:sp modelId="{E03296C5-11F5-4D73-99A4-D6C98D1D2FD9}">
      <dsp:nvSpPr>
        <dsp:cNvPr id="0" name=""/>
        <dsp:cNvSpPr/>
      </dsp:nvSpPr>
      <dsp:spPr>
        <a:xfrm>
          <a:off x="3918426" y="3582160"/>
          <a:ext cx="1520100" cy="1520100"/>
        </a:xfrm>
        <a:prstGeom prst="ellipse">
          <a:avLst/>
        </a:prstGeom>
        <a:solidFill>
          <a:srgbClr val="57752F">
            <a:alpha val="38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Universal Access</a:t>
          </a:r>
        </a:p>
      </dsp:txBody>
      <dsp:txXfrm>
        <a:off x="4141039" y="3804773"/>
        <a:ext cx="1074874" cy="1074874"/>
      </dsp:txXfrm>
    </dsp:sp>
    <dsp:sp modelId="{BAB3482D-1C34-41BE-9214-5BF06CECE55B}">
      <dsp:nvSpPr>
        <dsp:cNvPr id="0" name=""/>
        <dsp:cNvSpPr/>
      </dsp:nvSpPr>
      <dsp:spPr>
        <a:xfrm>
          <a:off x="3199196" y="2592225"/>
          <a:ext cx="1520100" cy="1520100"/>
        </a:xfrm>
        <a:prstGeom prst="ellipse">
          <a:avLst/>
        </a:prstGeom>
        <a:solidFill>
          <a:srgbClr val="57752F">
            <a:alpha val="38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Inclusion</a:t>
          </a:r>
        </a:p>
      </dsp:txBody>
      <dsp:txXfrm>
        <a:off x="3421809" y="2814838"/>
        <a:ext cx="1074874" cy="1074874"/>
      </dsp:txXfrm>
    </dsp:sp>
    <dsp:sp modelId="{673304B0-F609-44AD-A002-EDCD4F3955CC}">
      <dsp:nvSpPr>
        <dsp:cNvPr id="0" name=""/>
        <dsp:cNvSpPr/>
      </dsp:nvSpPr>
      <dsp:spPr>
        <a:xfrm>
          <a:off x="3199196" y="1368598"/>
          <a:ext cx="1520100" cy="1520100"/>
        </a:xfrm>
        <a:prstGeom prst="ellipse">
          <a:avLst/>
        </a:prstGeom>
        <a:solidFill>
          <a:srgbClr val="57752F">
            <a:alpha val="38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Beauty &amp; Biophilia</a:t>
          </a:r>
        </a:p>
      </dsp:txBody>
      <dsp:txXfrm>
        <a:off x="3421809" y="1591211"/>
        <a:ext cx="1074874" cy="1074874"/>
      </dsp:txXfrm>
    </dsp:sp>
    <dsp:sp modelId="{C6D7C7D8-DEAC-445C-B510-391CA554062D}">
      <dsp:nvSpPr>
        <dsp:cNvPr id="0" name=""/>
        <dsp:cNvSpPr/>
      </dsp:nvSpPr>
      <dsp:spPr>
        <a:xfrm>
          <a:off x="3918426" y="378664"/>
          <a:ext cx="1520100" cy="1520100"/>
        </a:xfrm>
        <a:prstGeom prst="ellipse">
          <a:avLst/>
        </a:prstGeom>
        <a:solidFill>
          <a:srgbClr val="57752F">
            <a:alpha val="38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ea typeface="Roboto" panose="02000000000000000000" pitchFamily="2" charset="0"/>
            </a:rPr>
            <a:t>Education + Inspiration</a:t>
          </a:r>
        </a:p>
      </dsp:txBody>
      <dsp:txXfrm>
        <a:off x="4141039" y="601277"/>
        <a:ext cx="1074874" cy="107487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8D26B6-1389-1649-843F-777EFD0B0107}" type="datetimeFigureOut">
              <a:rPr lang="en-US" smtClean="0"/>
              <a:t>1/2/2025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466171-78AB-7547-96EE-6CEBC890F83A}" type="slidenum">
              <a:rPr lang="en-US" smtClean="0"/>
              <a:t>‹#›</a:t>
            </a:fld>
            <a:endParaRPr lang="en-US"/>
          </a:p>
        </p:txBody>
      </p:sp>
    </p:spTree>
    <p:extLst>
      <p:ext uri="{BB962C8B-B14F-4D97-AF65-F5344CB8AC3E}">
        <p14:creationId xmlns:p14="http://schemas.microsoft.com/office/powerpoint/2010/main" val="234923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66171-78AB-7547-96EE-6CEBC890F83A}" type="slidenum">
              <a:rPr lang="en-US" smtClean="0"/>
              <a:t>1</a:t>
            </a:fld>
            <a:endParaRPr lang="en-US"/>
          </a:p>
        </p:txBody>
      </p:sp>
    </p:spTree>
    <p:extLst>
      <p:ext uri="{BB962C8B-B14F-4D97-AF65-F5344CB8AC3E}">
        <p14:creationId xmlns:p14="http://schemas.microsoft.com/office/powerpoint/2010/main" val="1380309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importance of gathering</a:t>
            </a:r>
          </a:p>
          <a:p>
            <a:r>
              <a:rPr lang="en-US"/>
              <a:t>Need for community space from survey</a:t>
            </a:r>
          </a:p>
          <a:p>
            <a:r>
              <a:rPr lang="en-US"/>
              <a:t>- Coffee Shop</a:t>
            </a:r>
          </a:p>
          <a:p>
            <a:r>
              <a:rPr lang="en-US"/>
              <a:t>- Bakery</a:t>
            </a:r>
          </a:p>
          <a:p>
            <a:r>
              <a:rPr lang="en-US"/>
              <a:t>- Casual Dining Eatery</a:t>
            </a:r>
          </a:p>
          <a:p>
            <a:r>
              <a:rPr lang="en-US"/>
              <a:t>Power of community spaces – Mars Coffee</a:t>
            </a:r>
          </a:p>
          <a:p>
            <a:r>
              <a:rPr lang="en-US"/>
              <a:t>- Chess with police officer</a:t>
            </a:r>
          </a:p>
          <a:p>
            <a:r>
              <a:rPr lang="en-US"/>
              <a:t>- Adam’s Alaska trip</a:t>
            </a:r>
          </a:p>
          <a:p>
            <a:r>
              <a:rPr lang="en-US"/>
              <a:t>- Chaden Tie</a:t>
            </a:r>
          </a:p>
          <a:p>
            <a:endParaRPr lang="en-US"/>
          </a:p>
        </p:txBody>
      </p:sp>
      <p:sp>
        <p:nvSpPr>
          <p:cNvPr id="4" name="Slide Number Placeholder 3"/>
          <p:cNvSpPr>
            <a:spLocks noGrp="1"/>
          </p:cNvSpPr>
          <p:nvPr>
            <p:ph type="sldNum" sz="quarter" idx="5"/>
          </p:nvPr>
        </p:nvSpPr>
        <p:spPr/>
        <p:txBody>
          <a:bodyPr/>
          <a:lstStyle/>
          <a:p>
            <a:fld id="{97466171-78AB-7547-96EE-6CEBC890F83A}" type="slidenum">
              <a:rPr lang="en-US" smtClean="0"/>
              <a:t>10</a:t>
            </a:fld>
            <a:endParaRPr lang="en-US"/>
          </a:p>
        </p:txBody>
      </p:sp>
    </p:spTree>
    <p:extLst>
      <p:ext uri="{BB962C8B-B14F-4D97-AF65-F5344CB8AC3E}">
        <p14:creationId xmlns:p14="http://schemas.microsoft.com/office/powerpoint/2010/main" val="350964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97466171-78AB-7547-96EE-6CEBC890F83A}" type="slidenum">
              <a:rPr lang="en-US" smtClean="0"/>
              <a:t>11</a:t>
            </a:fld>
            <a:endParaRPr lang="en-US"/>
          </a:p>
        </p:txBody>
      </p:sp>
    </p:spTree>
    <p:extLst>
      <p:ext uri="{BB962C8B-B14F-4D97-AF65-F5344CB8AC3E}">
        <p14:creationId xmlns:p14="http://schemas.microsoft.com/office/powerpoint/2010/main" val="268138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Problem</a:t>
            </a:r>
          </a:p>
          <a:p>
            <a:pPr marL="174708" indent="-174708">
              <a:buFontTx/>
              <a:buChar char="-"/>
            </a:pPr>
            <a:r>
              <a:rPr lang="en-US"/>
              <a:t>There is a correlation between neighborhoods that don’t have space for their youth to work or community to gather and crime.</a:t>
            </a:r>
          </a:p>
          <a:p>
            <a:pPr marL="174708" indent="-174708">
              <a:buFontTx/>
              <a:buChar char="-"/>
            </a:pPr>
            <a:r>
              <a:rPr lang="en-US"/>
              <a:t>People have gathered around food since the beginning of community.</a:t>
            </a:r>
          </a:p>
          <a:p>
            <a:pPr marL="174708" indent="-174708">
              <a:buFontTx/>
              <a:buChar char="-"/>
            </a:pPr>
            <a:r>
              <a:rPr lang="en-US"/>
              <a:t>There is a food gap in the Iowa market. The cost of starting a restaurant is prohibitively expensive. The cost of failure is high and ruinous. </a:t>
            </a:r>
          </a:p>
          <a:p>
            <a:pPr marL="174708" indent="-174708">
              <a:buFontTx/>
              <a:buChar char="-"/>
            </a:pPr>
            <a:r>
              <a:rPr lang="en-US"/>
              <a:t>A recent option has been Open Kitchens. Open Kitchens give the opportunity for people with good recipes to share with the world. Just because you make the best jollof doesn’t mean you are equipped to run a restaurant.</a:t>
            </a:r>
          </a:p>
          <a:p>
            <a:pPr marL="174708" indent="-174708" defTabSz="931774">
              <a:buFontTx/>
              <a:buChar char="-"/>
              <a:defRPr/>
            </a:pPr>
            <a:r>
              <a:rPr lang="en-US"/>
              <a:t>Longer leases for restaurants. Open kitchens can be rented per hour but don’t offer a lot of protection for users. </a:t>
            </a:r>
          </a:p>
          <a:p>
            <a:pPr marL="174708" indent="-174708">
              <a:buFontTx/>
              <a:buChar char="-"/>
            </a:pPr>
            <a:endParaRPr lang="en-US"/>
          </a:p>
          <a:p>
            <a:r>
              <a:rPr lang="en-US"/>
              <a:t>Solution</a:t>
            </a:r>
          </a:p>
          <a:p>
            <a:pPr marL="174708" indent="-174708">
              <a:buFontTx/>
              <a:buChar char="-"/>
            </a:pPr>
            <a:r>
              <a:rPr lang="en-US"/>
              <a:t>Food halls. They help bridge the gap between open kitchens and restaurants. </a:t>
            </a:r>
          </a:p>
          <a:p>
            <a:pPr marL="174708" indent="-174708">
              <a:buFontTx/>
              <a:buChar char="-"/>
            </a:pPr>
            <a:r>
              <a:rPr lang="en-US"/>
              <a:t>Startup costs are not ruinous. We are reducing the costs of failure which allows people to take a little more risk</a:t>
            </a:r>
          </a:p>
        </p:txBody>
      </p:sp>
      <p:sp>
        <p:nvSpPr>
          <p:cNvPr id="4" name="Slide Number Placeholder 3"/>
          <p:cNvSpPr>
            <a:spLocks noGrp="1"/>
          </p:cNvSpPr>
          <p:nvPr>
            <p:ph type="sldNum" sz="quarter" idx="5"/>
          </p:nvPr>
        </p:nvSpPr>
        <p:spPr/>
        <p:txBody>
          <a:bodyPr/>
          <a:lstStyle/>
          <a:p>
            <a:fld id="{97466171-78AB-7547-96EE-6CEBC890F83A}" type="slidenum">
              <a:rPr lang="en-US" smtClean="0"/>
              <a:t>12</a:t>
            </a:fld>
            <a:endParaRPr lang="en-US"/>
          </a:p>
        </p:txBody>
      </p:sp>
    </p:spTree>
    <p:extLst>
      <p:ext uri="{BB962C8B-B14F-4D97-AF65-F5344CB8AC3E}">
        <p14:creationId xmlns:p14="http://schemas.microsoft.com/office/powerpoint/2010/main" val="129201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a:p>
            <a:endParaRPr lang="en-US"/>
          </a:p>
        </p:txBody>
      </p:sp>
      <p:sp>
        <p:nvSpPr>
          <p:cNvPr id="4" name="Slide Number Placeholder 3"/>
          <p:cNvSpPr>
            <a:spLocks noGrp="1"/>
          </p:cNvSpPr>
          <p:nvPr>
            <p:ph type="sldNum" sz="quarter" idx="5"/>
          </p:nvPr>
        </p:nvSpPr>
        <p:spPr/>
        <p:txBody>
          <a:bodyPr/>
          <a:lstStyle/>
          <a:p>
            <a:fld id="{97466171-78AB-7547-96EE-6CEBC890F83A}" type="slidenum">
              <a:rPr lang="en-US" smtClean="0"/>
              <a:t>13</a:t>
            </a:fld>
            <a:endParaRPr lang="en-US"/>
          </a:p>
        </p:txBody>
      </p:sp>
    </p:spTree>
    <p:extLst>
      <p:ext uri="{BB962C8B-B14F-4D97-AF65-F5344CB8AC3E}">
        <p14:creationId xmlns:p14="http://schemas.microsoft.com/office/powerpoint/2010/main" val="772481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66171-78AB-7547-96EE-6CEBC890F83A}" type="slidenum">
              <a:rPr lang="en-US" smtClean="0"/>
              <a:t>14</a:t>
            </a:fld>
            <a:endParaRPr lang="en-US"/>
          </a:p>
        </p:txBody>
      </p:sp>
    </p:spTree>
    <p:extLst>
      <p:ext uri="{BB962C8B-B14F-4D97-AF65-F5344CB8AC3E}">
        <p14:creationId xmlns:p14="http://schemas.microsoft.com/office/powerpoint/2010/main" val="178091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97466171-78AB-7547-96EE-6CEBC890F83A}" type="slidenum">
              <a:rPr lang="en-US" smtClean="0"/>
              <a:t>15</a:t>
            </a:fld>
            <a:endParaRPr lang="en-US"/>
          </a:p>
        </p:txBody>
      </p:sp>
    </p:spTree>
    <p:extLst>
      <p:ext uri="{BB962C8B-B14F-4D97-AF65-F5344CB8AC3E}">
        <p14:creationId xmlns:p14="http://schemas.microsoft.com/office/powerpoint/2010/main" val="1607257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66171-78AB-7547-96EE-6CEBC890F83A}" type="slidenum">
              <a:rPr lang="en-US" smtClean="0"/>
              <a:t>16</a:t>
            </a:fld>
            <a:endParaRPr lang="en-US"/>
          </a:p>
        </p:txBody>
      </p:sp>
    </p:spTree>
    <p:extLst>
      <p:ext uri="{BB962C8B-B14F-4D97-AF65-F5344CB8AC3E}">
        <p14:creationId xmlns:p14="http://schemas.microsoft.com/office/powerpoint/2010/main" val="1054935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66171-78AB-7547-96EE-6CEBC890F83A}" type="slidenum">
              <a:rPr lang="en-US" smtClean="0"/>
              <a:t>17</a:t>
            </a:fld>
            <a:endParaRPr lang="en-US"/>
          </a:p>
        </p:txBody>
      </p:sp>
    </p:spTree>
    <p:extLst>
      <p:ext uri="{BB962C8B-B14F-4D97-AF65-F5344CB8AC3E}">
        <p14:creationId xmlns:p14="http://schemas.microsoft.com/office/powerpoint/2010/main" val="30930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97466171-78AB-7547-96EE-6CEBC890F83A}" type="slidenum">
              <a:rPr lang="en-US" smtClean="0"/>
              <a:t>18</a:t>
            </a:fld>
            <a:endParaRPr lang="en-US"/>
          </a:p>
        </p:txBody>
      </p:sp>
    </p:spTree>
    <p:extLst>
      <p:ext uri="{BB962C8B-B14F-4D97-AF65-F5344CB8AC3E}">
        <p14:creationId xmlns:p14="http://schemas.microsoft.com/office/powerpoint/2010/main" val="1522283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66171-78AB-7547-96EE-6CEBC890F83A}" type="slidenum">
              <a:rPr lang="en-US" smtClean="0"/>
              <a:t>19</a:t>
            </a:fld>
            <a:endParaRPr lang="en-US"/>
          </a:p>
        </p:txBody>
      </p:sp>
    </p:spTree>
    <p:extLst>
      <p:ext uri="{BB962C8B-B14F-4D97-AF65-F5344CB8AC3E}">
        <p14:creationId xmlns:p14="http://schemas.microsoft.com/office/powerpoint/2010/main" val="330919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Kuuku: Introduce the project</a:t>
            </a: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Tell your story</a:t>
            </a:r>
          </a:p>
          <a:p>
            <a:pPr>
              <a:lnSpc>
                <a:spcPct val="107000"/>
              </a:lnSpc>
              <a:spcAft>
                <a:spcPts val="815"/>
              </a:spcAft>
            </a:pPr>
            <a:endParaRPr lang="en-US" sz="18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7466171-78AB-7547-96EE-6CEBC890F83A}" type="slidenum">
              <a:rPr lang="en-US" smtClean="0"/>
              <a:t>2</a:t>
            </a:fld>
            <a:endParaRPr lang="en-US"/>
          </a:p>
        </p:txBody>
      </p:sp>
    </p:spTree>
    <p:extLst>
      <p:ext uri="{BB962C8B-B14F-4D97-AF65-F5344CB8AC3E}">
        <p14:creationId xmlns:p14="http://schemas.microsoft.com/office/powerpoint/2010/main" val="83118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66171-78AB-7547-96EE-6CEBC890F83A}" type="slidenum">
              <a:rPr lang="en-US" smtClean="0"/>
              <a:t>3</a:t>
            </a:fld>
            <a:endParaRPr lang="en-US"/>
          </a:p>
        </p:txBody>
      </p:sp>
    </p:spTree>
    <p:extLst>
      <p:ext uri="{BB962C8B-B14F-4D97-AF65-F5344CB8AC3E}">
        <p14:creationId xmlns:p14="http://schemas.microsoft.com/office/powerpoint/2010/main" val="205281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66171-78AB-7547-96EE-6CEBC890F83A}" type="slidenum">
              <a:rPr lang="en-US" smtClean="0"/>
              <a:t>4</a:t>
            </a:fld>
            <a:endParaRPr lang="en-US"/>
          </a:p>
        </p:txBody>
      </p:sp>
    </p:spTree>
    <p:extLst>
      <p:ext uri="{BB962C8B-B14F-4D97-AF65-F5344CB8AC3E}">
        <p14:creationId xmlns:p14="http://schemas.microsoft.com/office/powerpoint/2010/main" val="75744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97466171-78AB-7547-96EE-6CEBC890F83A}" type="slidenum">
              <a:rPr lang="en-US" smtClean="0"/>
              <a:t>5</a:t>
            </a:fld>
            <a:endParaRPr lang="en-US"/>
          </a:p>
        </p:txBody>
      </p:sp>
    </p:spTree>
    <p:extLst>
      <p:ext uri="{BB962C8B-B14F-4D97-AF65-F5344CB8AC3E}">
        <p14:creationId xmlns:p14="http://schemas.microsoft.com/office/powerpoint/2010/main" val="112987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66171-78AB-7547-96EE-6CEBC890F83A}" type="slidenum">
              <a:rPr lang="en-US" smtClean="0"/>
              <a:t>6</a:t>
            </a:fld>
            <a:endParaRPr lang="en-US"/>
          </a:p>
        </p:txBody>
      </p:sp>
    </p:spTree>
    <p:extLst>
      <p:ext uri="{BB962C8B-B14F-4D97-AF65-F5344CB8AC3E}">
        <p14:creationId xmlns:p14="http://schemas.microsoft.com/office/powerpoint/2010/main" val="167291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Building at night to show the full day use</a:t>
            </a:r>
          </a:p>
        </p:txBody>
      </p:sp>
      <p:sp>
        <p:nvSpPr>
          <p:cNvPr id="4" name="Slide Number Placeholder 3"/>
          <p:cNvSpPr>
            <a:spLocks noGrp="1"/>
          </p:cNvSpPr>
          <p:nvPr>
            <p:ph type="sldNum" sz="quarter" idx="5"/>
          </p:nvPr>
        </p:nvSpPr>
        <p:spPr/>
        <p:txBody>
          <a:bodyPr/>
          <a:lstStyle/>
          <a:p>
            <a:fld id="{97466171-78AB-7547-96EE-6CEBC890F83A}" type="slidenum">
              <a:rPr lang="en-US" smtClean="0"/>
              <a:t>7</a:t>
            </a:fld>
            <a:endParaRPr lang="en-US"/>
          </a:p>
        </p:txBody>
      </p:sp>
    </p:spTree>
    <p:extLst>
      <p:ext uri="{BB962C8B-B14F-4D97-AF65-F5344CB8AC3E}">
        <p14:creationId xmlns:p14="http://schemas.microsoft.com/office/powerpoint/2010/main" val="334234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Community gardens</a:t>
            </a:r>
          </a:p>
          <a:p>
            <a:r>
              <a:rPr lang="en-US"/>
              <a:t>Pet area</a:t>
            </a:r>
          </a:p>
        </p:txBody>
      </p:sp>
      <p:sp>
        <p:nvSpPr>
          <p:cNvPr id="4" name="Slide Number Placeholder 3"/>
          <p:cNvSpPr>
            <a:spLocks noGrp="1"/>
          </p:cNvSpPr>
          <p:nvPr>
            <p:ph type="sldNum" sz="quarter" idx="5"/>
          </p:nvPr>
        </p:nvSpPr>
        <p:spPr/>
        <p:txBody>
          <a:bodyPr/>
          <a:lstStyle/>
          <a:p>
            <a:fld id="{97466171-78AB-7547-96EE-6CEBC890F83A}" type="slidenum">
              <a:rPr lang="en-US" smtClean="0"/>
              <a:t>8</a:t>
            </a:fld>
            <a:endParaRPr lang="en-US"/>
          </a:p>
        </p:txBody>
      </p:sp>
    </p:spTree>
    <p:extLst>
      <p:ext uri="{BB962C8B-B14F-4D97-AF65-F5344CB8AC3E}">
        <p14:creationId xmlns:p14="http://schemas.microsoft.com/office/powerpoint/2010/main" val="1731650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66171-78AB-7547-96EE-6CEBC890F83A}" type="slidenum">
              <a:rPr lang="en-US" smtClean="0"/>
              <a:t>9</a:t>
            </a:fld>
            <a:endParaRPr lang="en-US"/>
          </a:p>
        </p:txBody>
      </p:sp>
    </p:spTree>
    <p:extLst>
      <p:ext uri="{BB962C8B-B14F-4D97-AF65-F5344CB8AC3E}">
        <p14:creationId xmlns:p14="http://schemas.microsoft.com/office/powerpoint/2010/main" val="310804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EBEBFF-AEB1-D640-A251-F9E0B658583B}"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932C2-5EA1-8F4C-B781-4FF72327F849}" type="slidenum">
              <a:rPr lang="en-US" smtClean="0"/>
              <a:t>‹#›</a:t>
            </a:fld>
            <a:endParaRPr lang="en-US"/>
          </a:p>
        </p:txBody>
      </p:sp>
    </p:spTree>
    <p:extLst>
      <p:ext uri="{BB962C8B-B14F-4D97-AF65-F5344CB8AC3E}">
        <p14:creationId xmlns:p14="http://schemas.microsoft.com/office/powerpoint/2010/main" val="158435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BEBFF-AEB1-D640-A251-F9E0B658583B}"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932C2-5EA1-8F4C-B781-4FF72327F849}" type="slidenum">
              <a:rPr lang="en-US" smtClean="0"/>
              <a:t>‹#›</a:t>
            </a:fld>
            <a:endParaRPr lang="en-US"/>
          </a:p>
        </p:txBody>
      </p:sp>
    </p:spTree>
    <p:extLst>
      <p:ext uri="{BB962C8B-B14F-4D97-AF65-F5344CB8AC3E}">
        <p14:creationId xmlns:p14="http://schemas.microsoft.com/office/powerpoint/2010/main" val="390342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BEBFF-AEB1-D640-A251-F9E0B658583B}"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932C2-5EA1-8F4C-B781-4FF72327F849}" type="slidenum">
              <a:rPr lang="en-US" smtClean="0"/>
              <a:t>‹#›</a:t>
            </a:fld>
            <a:endParaRPr lang="en-US"/>
          </a:p>
        </p:txBody>
      </p:sp>
    </p:spTree>
    <p:extLst>
      <p:ext uri="{BB962C8B-B14F-4D97-AF65-F5344CB8AC3E}">
        <p14:creationId xmlns:p14="http://schemas.microsoft.com/office/powerpoint/2010/main" val="1676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BEBFF-AEB1-D640-A251-F9E0B658583B}"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932C2-5EA1-8F4C-B781-4FF72327F849}" type="slidenum">
              <a:rPr lang="en-US" smtClean="0"/>
              <a:t>‹#›</a:t>
            </a:fld>
            <a:endParaRPr lang="en-US"/>
          </a:p>
        </p:txBody>
      </p:sp>
    </p:spTree>
    <p:extLst>
      <p:ext uri="{BB962C8B-B14F-4D97-AF65-F5344CB8AC3E}">
        <p14:creationId xmlns:p14="http://schemas.microsoft.com/office/powerpoint/2010/main" val="197035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BEBFF-AEB1-D640-A251-F9E0B658583B}"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932C2-5EA1-8F4C-B781-4FF72327F849}" type="slidenum">
              <a:rPr lang="en-US" smtClean="0"/>
              <a:t>‹#›</a:t>
            </a:fld>
            <a:endParaRPr lang="en-US"/>
          </a:p>
        </p:txBody>
      </p:sp>
    </p:spTree>
    <p:extLst>
      <p:ext uri="{BB962C8B-B14F-4D97-AF65-F5344CB8AC3E}">
        <p14:creationId xmlns:p14="http://schemas.microsoft.com/office/powerpoint/2010/main" val="135884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EBEBFF-AEB1-D640-A251-F9E0B658583B}"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932C2-5EA1-8F4C-B781-4FF72327F849}" type="slidenum">
              <a:rPr lang="en-US" smtClean="0"/>
              <a:t>‹#›</a:t>
            </a:fld>
            <a:endParaRPr lang="en-US"/>
          </a:p>
        </p:txBody>
      </p:sp>
    </p:spTree>
    <p:extLst>
      <p:ext uri="{BB962C8B-B14F-4D97-AF65-F5344CB8AC3E}">
        <p14:creationId xmlns:p14="http://schemas.microsoft.com/office/powerpoint/2010/main" val="56993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EBEBFF-AEB1-D640-A251-F9E0B658583B}" type="datetimeFigureOut">
              <a:rPr lang="en-US" smtClean="0"/>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932C2-5EA1-8F4C-B781-4FF72327F849}" type="slidenum">
              <a:rPr lang="en-US" smtClean="0"/>
              <a:t>‹#›</a:t>
            </a:fld>
            <a:endParaRPr lang="en-US"/>
          </a:p>
        </p:txBody>
      </p:sp>
    </p:spTree>
    <p:extLst>
      <p:ext uri="{BB962C8B-B14F-4D97-AF65-F5344CB8AC3E}">
        <p14:creationId xmlns:p14="http://schemas.microsoft.com/office/powerpoint/2010/main" val="140624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EBEBFF-AEB1-D640-A251-F9E0B658583B}" type="datetimeFigureOut">
              <a:rPr lang="en-US" smtClean="0"/>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932C2-5EA1-8F4C-B781-4FF72327F849}" type="slidenum">
              <a:rPr lang="en-US" smtClean="0"/>
              <a:t>‹#›</a:t>
            </a:fld>
            <a:endParaRPr lang="en-US"/>
          </a:p>
        </p:txBody>
      </p:sp>
    </p:spTree>
    <p:extLst>
      <p:ext uri="{BB962C8B-B14F-4D97-AF65-F5344CB8AC3E}">
        <p14:creationId xmlns:p14="http://schemas.microsoft.com/office/powerpoint/2010/main" val="48727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BEBFF-AEB1-D640-A251-F9E0B658583B}"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932C2-5EA1-8F4C-B781-4FF72327F849}" type="slidenum">
              <a:rPr lang="en-US" smtClean="0"/>
              <a:t>‹#›</a:t>
            </a:fld>
            <a:endParaRPr lang="en-US"/>
          </a:p>
        </p:txBody>
      </p:sp>
    </p:spTree>
    <p:extLst>
      <p:ext uri="{BB962C8B-B14F-4D97-AF65-F5344CB8AC3E}">
        <p14:creationId xmlns:p14="http://schemas.microsoft.com/office/powerpoint/2010/main" val="83622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EBEBFF-AEB1-D640-A251-F9E0B658583B}"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932C2-5EA1-8F4C-B781-4FF72327F849}" type="slidenum">
              <a:rPr lang="en-US" smtClean="0"/>
              <a:t>‹#›</a:t>
            </a:fld>
            <a:endParaRPr lang="en-US"/>
          </a:p>
        </p:txBody>
      </p:sp>
    </p:spTree>
    <p:extLst>
      <p:ext uri="{BB962C8B-B14F-4D97-AF65-F5344CB8AC3E}">
        <p14:creationId xmlns:p14="http://schemas.microsoft.com/office/powerpoint/2010/main" val="43632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EBEBFF-AEB1-D640-A251-F9E0B658583B}"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932C2-5EA1-8F4C-B781-4FF72327F849}" type="slidenum">
              <a:rPr lang="en-US" smtClean="0"/>
              <a:t>‹#›</a:t>
            </a:fld>
            <a:endParaRPr lang="en-US"/>
          </a:p>
        </p:txBody>
      </p:sp>
    </p:spTree>
    <p:extLst>
      <p:ext uri="{BB962C8B-B14F-4D97-AF65-F5344CB8AC3E}">
        <p14:creationId xmlns:p14="http://schemas.microsoft.com/office/powerpoint/2010/main" val="198085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BEBFF-AEB1-D640-A251-F9E0B658583B}" type="datetimeFigureOut">
              <a:rPr lang="en-US" smtClean="0"/>
              <a:t>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932C2-5EA1-8F4C-B781-4FF72327F849}" type="slidenum">
              <a:rPr lang="en-US" smtClean="0"/>
              <a:t>‹#›</a:t>
            </a:fld>
            <a:endParaRPr lang="en-US"/>
          </a:p>
        </p:txBody>
      </p:sp>
    </p:spTree>
    <p:extLst>
      <p:ext uri="{BB962C8B-B14F-4D97-AF65-F5344CB8AC3E}">
        <p14:creationId xmlns:p14="http://schemas.microsoft.com/office/powerpoint/2010/main" val="25589027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5.wdp"/><Relationship Id="rId2" Type="http://schemas.openxmlformats.org/officeDocument/2006/relationships/notesSlide" Target="../notesSlides/notesSlide4.xml"/><Relationship Id="rId16"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6759"/>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09A13CC-9728-A783-9352-D172806E7F43}"/>
              </a:ext>
            </a:extLst>
          </p:cNvPr>
          <p:cNvSpPr txBox="1"/>
          <p:nvPr/>
        </p:nvSpPr>
        <p:spPr>
          <a:xfrm>
            <a:off x="2004705" y="5464800"/>
            <a:ext cx="8182584"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u="none" strike="noStrike" kern="1200" cap="all" spc="0" normalizeH="0" noProof="0">
                <a:ln>
                  <a:noFill/>
                </a:ln>
                <a:solidFill>
                  <a:srgbClr val="D0D2C1"/>
                </a:solidFill>
                <a:effectLst/>
                <a:uLnTx/>
                <a:uFillTx/>
                <a:latin typeface="Acumin Pro SemiCondensed ExtLt" panose="020B0306020202020204" pitchFamily="34" charset="0"/>
              </a:rPr>
              <a:t>A </a:t>
            </a:r>
            <a:r>
              <a:rPr kumimoji="0" lang="en-US" sz="1400" b="1" u="none" strike="noStrike" kern="1200" cap="all" spc="0" normalizeH="0" noProof="0">
                <a:ln>
                  <a:noFill/>
                </a:ln>
                <a:solidFill>
                  <a:schemeClr val="accent4">
                    <a:lumMod val="40000"/>
                    <a:lumOff val="60000"/>
                  </a:schemeClr>
                </a:solidFill>
                <a:effectLst/>
                <a:uLnTx/>
                <a:uFillTx/>
                <a:latin typeface="Acumin Pro SemiCondensed ExtLt" panose="020B0306020202020204" pitchFamily="34" charset="0"/>
              </a:rPr>
              <a:t>holistic</a:t>
            </a:r>
            <a:r>
              <a:rPr kumimoji="0" lang="en-US" sz="1400" b="1" u="none" strike="noStrike" kern="1200" cap="all" spc="0" normalizeH="0" noProof="0">
                <a:ln>
                  <a:noFill/>
                </a:ln>
                <a:solidFill>
                  <a:srgbClr val="D0D2C1"/>
                </a:solidFill>
                <a:effectLst/>
                <a:uLnTx/>
                <a:uFillTx/>
                <a:latin typeface="Acumin Pro SemiCondensed ExtLt" panose="020B0306020202020204" pitchFamily="34" charset="0"/>
              </a:rPr>
              <a:t> approach to </a:t>
            </a:r>
            <a:r>
              <a:rPr kumimoji="0" lang="en-US" sz="1400" b="1" u="none" strike="noStrike" kern="1200" cap="all" spc="0" normalizeH="0" noProof="0">
                <a:ln>
                  <a:noFill/>
                </a:ln>
                <a:solidFill>
                  <a:schemeClr val="accent4">
                    <a:lumMod val="40000"/>
                    <a:lumOff val="60000"/>
                  </a:schemeClr>
                </a:solidFill>
                <a:effectLst/>
                <a:uLnTx/>
                <a:uFillTx/>
                <a:latin typeface="Acumin Pro SemiCondensed ExtLt" panose="020B0306020202020204" pitchFamily="34" charset="0"/>
              </a:rPr>
              <a:t>affordable</a:t>
            </a:r>
            <a:r>
              <a:rPr kumimoji="0" lang="en-US" sz="1400" b="1" u="none" strike="noStrike" kern="1200" cap="all" spc="0" normalizeH="0" noProof="0">
                <a:ln>
                  <a:noFill/>
                </a:ln>
                <a:solidFill>
                  <a:srgbClr val="D0D2C1"/>
                </a:solidFill>
                <a:effectLst/>
                <a:uLnTx/>
                <a:uFillTx/>
                <a:latin typeface="Acumin Pro SemiCondensed ExtLt" panose="020B0306020202020204" pitchFamily="34" charset="0"/>
              </a:rPr>
              <a:t> housing and </a:t>
            </a:r>
            <a:r>
              <a:rPr kumimoji="0" lang="en-US" sz="1400" b="1" u="none" strike="noStrike" kern="1200" cap="all" spc="0" normalizeH="0" noProof="0">
                <a:ln>
                  <a:noFill/>
                </a:ln>
                <a:solidFill>
                  <a:schemeClr val="accent4">
                    <a:lumMod val="40000"/>
                    <a:lumOff val="60000"/>
                  </a:schemeClr>
                </a:solidFill>
                <a:effectLst/>
                <a:uLnTx/>
                <a:uFillTx/>
                <a:latin typeface="Acumin Pro SemiCondensed ExtLt" panose="020B0306020202020204" pitchFamily="34" charset="0"/>
              </a:rPr>
              <a:t>community</a:t>
            </a:r>
            <a:r>
              <a:rPr kumimoji="0" lang="en-US" sz="1400" b="1" u="none" strike="noStrike" kern="1200" cap="all" spc="0" normalizeH="0" noProof="0">
                <a:ln>
                  <a:noFill/>
                </a:ln>
                <a:solidFill>
                  <a:srgbClr val="D0D2C1"/>
                </a:solidFill>
                <a:effectLst/>
                <a:uLnTx/>
                <a:uFillTx/>
                <a:latin typeface="Acumin Pro SemiCondensed ExtLt" panose="020B0306020202020204" pitchFamily="34" charset="0"/>
              </a:rPr>
              <a:t> development</a:t>
            </a:r>
          </a:p>
        </p:txBody>
      </p:sp>
      <p:pic>
        <p:nvPicPr>
          <p:cNvPr id="12" name="Picture 11" descr="A black and white logo&#10;&#10;Description automatically generated">
            <a:extLst>
              <a:ext uri="{FF2B5EF4-FFF2-40B4-BE49-F238E27FC236}">
                <a16:creationId xmlns:a16="http://schemas.microsoft.com/office/drawing/2014/main" id="{21424F1E-0D5C-6AF6-9632-412E414A95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3564" y="2170844"/>
            <a:ext cx="5664865" cy="2516311"/>
          </a:xfrm>
          <a:prstGeom prst="rect">
            <a:avLst/>
          </a:prstGeom>
        </p:spPr>
      </p:pic>
    </p:spTree>
    <p:extLst>
      <p:ext uri="{BB962C8B-B14F-4D97-AF65-F5344CB8AC3E}">
        <p14:creationId xmlns:p14="http://schemas.microsoft.com/office/powerpoint/2010/main" val="128403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9675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5738A-7589-B6E3-6411-DE410E2AEC99}"/>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FF551E6-5738-FC1D-8C85-97A4B86880E1}"/>
              </a:ext>
            </a:extLst>
          </p:cNvPr>
          <p:cNvSpPr/>
          <p:nvPr/>
        </p:nvSpPr>
        <p:spPr>
          <a:xfrm>
            <a:off x="1125093" y="2327148"/>
            <a:ext cx="9941814" cy="2203704"/>
          </a:xfrm>
          <a:prstGeom prst="rect">
            <a:avLst/>
          </a:prstGeom>
          <a:solidFill>
            <a:srgbClr val="596759">
              <a:alpha val="8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COMMUNITY SPACES</a:t>
            </a:r>
          </a:p>
        </p:txBody>
      </p:sp>
    </p:spTree>
    <p:extLst>
      <p:ext uri="{BB962C8B-B14F-4D97-AF65-F5344CB8AC3E}">
        <p14:creationId xmlns:p14="http://schemas.microsoft.com/office/powerpoint/2010/main" val="155252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id="{01D60DBD-A958-B5FA-A304-DB99C6425FD0}"/>
              </a:ext>
            </a:extLst>
          </p:cNvPr>
          <p:cNvGraphicFramePr>
            <a:graphicFrameLocks/>
          </p:cNvGraphicFramePr>
          <p:nvPr>
            <p:extLst>
              <p:ext uri="{D42A27DB-BD31-4B8C-83A1-F6EECF244321}">
                <p14:modId xmlns:p14="http://schemas.microsoft.com/office/powerpoint/2010/main" val="1575842798"/>
              </p:ext>
            </p:extLst>
          </p:nvPr>
        </p:nvGraphicFramePr>
        <p:xfrm>
          <a:off x="693038" y="1093993"/>
          <a:ext cx="10588312" cy="5322569"/>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EE889E0F-B0DA-0984-444D-2083C3C543A9}"/>
              </a:ext>
            </a:extLst>
          </p:cNvPr>
          <p:cNvGrpSpPr/>
          <p:nvPr/>
        </p:nvGrpSpPr>
        <p:grpSpPr>
          <a:xfrm>
            <a:off x="0" y="6596390"/>
            <a:ext cx="12192000" cy="261610"/>
            <a:chOff x="0" y="6596390"/>
            <a:chExt cx="12192000" cy="261610"/>
          </a:xfrm>
        </p:grpSpPr>
        <p:sp>
          <p:nvSpPr>
            <p:cNvPr id="6" name="Rectangle 5">
              <a:extLst>
                <a:ext uri="{FF2B5EF4-FFF2-40B4-BE49-F238E27FC236}">
                  <a16:creationId xmlns:a16="http://schemas.microsoft.com/office/drawing/2014/main" id="{8123D9B0-B486-B8FC-A2A2-C7FE584EF9D7}"/>
                </a:ext>
              </a:extLst>
            </p:cNvPr>
            <p:cNvSpPr/>
            <p:nvPr/>
          </p:nvSpPr>
          <p:spPr>
            <a:xfrm>
              <a:off x="0" y="6614984"/>
              <a:ext cx="12192000" cy="243016"/>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8A58B7-5D77-CF18-673A-A60471D91DE9}"/>
                </a:ext>
              </a:extLst>
            </p:cNvPr>
            <p:cNvSpPr txBox="1"/>
            <p:nvPr/>
          </p:nvSpPr>
          <p:spPr>
            <a:xfrm>
              <a:off x="8794782" y="6596390"/>
              <a:ext cx="3397218" cy="261610"/>
            </a:xfrm>
            <a:prstGeom prst="rect">
              <a:avLst/>
            </a:prstGeom>
            <a:noFill/>
          </p:spPr>
          <p:txBody>
            <a:bodyPr wrap="square" rtlCol="0">
              <a:spAutoFit/>
            </a:bodyPr>
            <a:lstStyle/>
            <a:p>
              <a:pPr algn="r"/>
              <a:r>
                <a:rPr lang="en-US" sz="1100">
                  <a:solidFill>
                    <a:schemeClr val="bg1"/>
                  </a:solidFill>
                  <a:latin typeface="Acumin Pro Condensed Medium" panose="020B0606020202020204" pitchFamily="34" charset="0"/>
                </a:rPr>
                <a:t>TOWN</a:t>
              </a:r>
              <a:r>
                <a:rPr lang="en-US" sz="1100">
                  <a:solidFill>
                    <a:schemeClr val="bg1"/>
                  </a:solidFill>
                  <a:latin typeface="Acumin Pro Condensed ExtLt" panose="020B0306020202020204" pitchFamily="34" charset="0"/>
                </a:rPr>
                <a:t>HALL</a:t>
              </a:r>
              <a:r>
                <a:rPr lang="en-US" sz="1100">
                  <a:solidFill>
                    <a:schemeClr val="bg1"/>
                  </a:solidFill>
                  <a:latin typeface="Acumin Pro Condensed Light" panose="020B0406020202020204" pitchFamily="34" charset="0"/>
                </a:rPr>
                <a:t> </a:t>
              </a:r>
              <a:r>
                <a:rPr lang="en-US" sz="1100">
                  <a:solidFill>
                    <a:schemeClr val="bg1"/>
                  </a:solidFill>
                  <a:latin typeface="Acumin Pro Condensed ExtLt" panose="020B0306020202020204" pitchFamily="34" charset="0"/>
                </a:rPr>
                <a:t>FOOD</a:t>
              </a:r>
              <a:r>
                <a:rPr lang="en-US" sz="1100">
                  <a:solidFill>
                    <a:schemeClr val="bg1"/>
                  </a:solidFill>
                  <a:latin typeface="Acumin Pro Condensed Medium" panose="020B0606020202020204" pitchFamily="34" charset="0"/>
                </a:rPr>
                <a:t>HALL </a:t>
              </a:r>
              <a:r>
                <a:rPr lang="en-US" sz="1100">
                  <a:solidFill>
                    <a:srgbClr val="FFE699"/>
                  </a:solidFill>
                  <a:latin typeface="Acumin Pro Condensed ExtLt" panose="020B0306020202020204" pitchFamily="34" charset="0"/>
                </a:rPr>
                <a:t>&amp; APARTMENTS</a:t>
              </a:r>
            </a:p>
          </p:txBody>
        </p:sp>
      </p:grpSp>
      <p:sp>
        <p:nvSpPr>
          <p:cNvPr id="2" name="Rectangle 1">
            <a:extLst>
              <a:ext uri="{FF2B5EF4-FFF2-40B4-BE49-F238E27FC236}">
                <a16:creationId xmlns:a16="http://schemas.microsoft.com/office/drawing/2014/main" id="{CA3A9E5E-7C81-2527-17BF-D089E866FAC5}"/>
              </a:ext>
            </a:extLst>
          </p:cNvPr>
          <p:cNvSpPr/>
          <p:nvPr/>
        </p:nvSpPr>
        <p:spPr>
          <a:xfrm>
            <a:off x="0" y="244775"/>
            <a:ext cx="6096000" cy="769441"/>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RISE OF THE HALL</a:t>
            </a:r>
          </a:p>
        </p:txBody>
      </p:sp>
    </p:spTree>
    <p:extLst>
      <p:ext uri="{BB962C8B-B14F-4D97-AF65-F5344CB8AC3E}">
        <p14:creationId xmlns:p14="http://schemas.microsoft.com/office/powerpoint/2010/main" val="1884994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DD182C3-4545-668D-84B3-BABBBB6CB4ED}"/>
              </a:ext>
            </a:extLst>
          </p:cNvPr>
          <p:cNvSpPr/>
          <p:nvPr/>
        </p:nvSpPr>
        <p:spPr>
          <a:xfrm>
            <a:off x="2736558" y="4631851"/>
            <a:ext cx="1650572" cy="1660760"/>
          </a:xfrm>
          <a:prstGeom prst="ellipse">
            <a:avLst/>
          </a:prstGeom>
          <a:solidFill>
            <a:srgbClr val="D0D2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6">
                    <a:lumMod val="50000"/>
                  </a:schemeClr>
                </a:solidFill>
                <a:latin typeface="Roboto" panose="02000000000000000000" pitchFamily="2" charset="0"/>
                <a:ea typeface="Roboto" panose="02000000000000000000" pitchFamily="2" charset="0"/>
              </a:rPr>
              <a:t>$1.4k</a:t>
            </a:r>
          </a:p>
        </p:txBody>
      </p:sp>
      <p:sp>
        <p:nvSpPr>
          <p:cNvPr id="8" name="Oval 7">
            <a:extLst>
              <a:ext uri="{FF2B5EF4-FFF2-40B4-BE49-F238E27FC236}">
                <a16:creationId xmlns:a16="http://schemas.microsoft.com/office/drawing/2014/main" id="{82856CBB-5C4D-2896-6D37-631FEC0E523A}"/>
              </a:ext>
            </a:extLst>
          </p:cNvPr>
          <p:cNvSpPr/>
          <p:nvPr/>
        </p:nvSpPr>
        <p:spPr>
          <a:xfrm>
            <a:off x="5987194" y="4570392"/>
            <a:ext cx="1771524" cy="1783678"/>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Roboto" panose="02000000000000000000" pitchFamily="2" charset="0"/>
                <a:ea typeface="Roboto" panose="02000000000000000000" pitchFamily="2" charset="0"/>
              </a:rPr>
              <a:t>$2k</a:t>
            </a:r>
          </a:p>
        </p:txBody>
      </p:sp>
      <p:sp>
        <p:nvSpPr>
          <p:cNvPr id="10" name="Oval 9">
            <a:extLst>
              <a:ext uri="{FF2B5EF4-FFF2-40B4-BE49-F238E27FC236}">
                <a16:creationId xmlns:a16="http://schemas.microsoft.com/office/drawing/2014/main" id="{1F802439-523A-D6C1-C0F1-3B9C5E126186}"/>
              </a:ext>
            </a:extLst>
          </p:cNvPr>
          <p:cNvSpPr/>
          <p:nvPr/>
        </p:nvSpPr>
        <p:spPr>
          <a:xfrm>
            <a:off x="9358782" y="4260879"/>
            <a:ext cx="2282400" cy="2228332"/>
          </a:xfrm>
          <a:prstGeom prst="ellipse">
            <a:avLst/>
          </a:prstGeom>
          <a:solidFill>
            <a:srgbClr val="D0D2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385723"/>
                </a:solidFill>
                <a:latin typeface="Roboto" panose="02000000000000000000" pitchFamily="2" charset="0"/>
                <a:ea typeface="Roboto" panose="02000000000000000000" pitchFamily="2" charset="0"/>
              </a:rPr>
              <a:t>$3.5k</a:t>
            </a:r>
          </a:p>
        </p:txBody>
      </p:sp>
      <p:sp>
        <p:nvSpPr>
          <p:cNvPr id="5" name="Oval 4">
            <a:extLst>
              <a:ext uri="{FF2B5EF4-FFF2-40B4-BE49-F238E27FC236}">
                <a16:creationId xmlns:a16="http://schemas.microsoft.com/office/drawing/2014/main" id="{08705C08-3881-ECBA-1FEE-2B16EFF7FF29}"/>
              </a:ext>
            </a:extLst>
          </p:cNvPr>
          <p:cNvSpPr/>
          <p:nvPr/>
        </p:nvSpPr>
        <p:spPr>
          <a:xfrm>
            <a:off x="3479904" y="2684605"/>
            <a:ext cx="163879" cy="157660"/>
          </a:xfrm>
          <a:prstGeom prst="ellipse">
            <a:avLst/>
          </a:prstGeom>
          <a:solidFill>
            <a:srgbClr val="D0D2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lumMod val="75000"/>
                </a:schemeClr>
              </a:solidFill>
              <a:latin typeface="Neue Haas Grotesk Text Pro" panose="020B0504020202020204" pitchFamily="34" charset="0"/>
            </a:endParaRPr>
          </a:p>
        </p:txBody>
      </p:sp>
      <p:sp>
        <p:nvSpPr>
          <p:cNvPr id="11" name="TextBox 10">
            <a:extLst>
              <a:ext uri="{FF2B5EF4-FFF2-40B4-BE49-F238E27FC236}">
                <a16:creationId xmlns:a16="http://schemas.microsoft.com/office/drawing/2014/main" id="{217F7B69-C4BD-1BE7-FAAB-254A5CC28F05}"/>
              </a:ext>
            </a:extLst>
          </p:cNvPr>
          <p:cNvSpPr txBox="1"/>
          <p:nvPr/>
        </p:nvSpPr>
        <p:spPr>
          <a:xfrm>
            <a:off x="1768134" y="2075863"/>
            <a:ext cx="3587418" cy="461665"/>
          </a:xfrm>
          <a:prstGeom prst="rect">
            <a:avLst/>
          </a:prstGeom>
          <a:noFill/>
        </p:spPr>
        <p:txBody>
          <a:bodyPr wrap="square" rtlCol="0">
            <a:spAutoFit/>
          </a:bodyPr>
          <a:lstStyle/>
          <a:p>
            <a:pPr algn="ctr"/>
            <a:r>
              <a:rPr lang="en-US" sz="2400" cap="all">
                <a:solidFill>
                  <a:srgbClr val="385723"/>
                </a:solidFill>
                <a:latin typeface="Acumin Pro SemiCondensed Light" panose="020B0406020202020204" pitchFamily="34" charset="0"/>
                <a:ea typeface="Roboto" panose="02000000000000000000" pitchFamily="2" charset="0"/>
              </a:rPr>
              <a:t>Ghost Kitchens</a:t>
            </a:r>
          </a:p>
        </p:txBody>
      </p:sp>
      <p:sp>
        <p:nvSpPr>
          <p:cNvPr id="7" name="Oval 6">
            <a:extLst>
              <a:ext uri="{FF2B5EF4-FFF2-40B4-BE49-F238E27FC236}">
                <a16:creationId xmlns:a16="http://schemas.microsoft.com/office/drawing/2014/main" id="{32E6DAEE-F4D0-3A54-128C-0F5B9F0AABE6}"/>
              </a:ext>
            </a:extLst>
          </p:cNvPr>
          <p:cNvSpPr/>
          <p:nvPr/>
        </p:nvSpPr>
        <p:spPr>
          <a:xfrm>
            <a:off x="6601053" y="2494868"/>
            <a:ext cx="554994" cy="537133"/>
          </a:xfrm>
          <a:prstGeom prst="ellipse">
            <a:avLst/>
          </a:prstGeom>
          <a:solidFill>
            <a:srgbClr val="38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lumMod val="75000"/>
                </a:schemeClr>
              </a:solidFill>
              <a:latin typeface="Neue Haas Grotesk Text Pro" panose="020B0504020202020204" pitchFamily="34" charset="0"/>
            </a:endParaRPr>
          </a:p>
        </p:txBody>
      </p:sp>
      <p:sp>
        <p:nvSpPr>
          <p:cNvPr id="9" name="Oval 8">
            <a:extLst>
              <a:ext uri="{FF2B5EF4-FFF2-40B4-BE49-F238E27FC236}">
                <a16:creationId xmlns:a16="http://schemas.microsoft.com/office/drawing/2014/main" id="{635DF7C7-8965-7B9B-86AE-81EB614C0957}"/>
              </a:ext>
            </a:extLst>
          </p:cNvPr>
          <p:cNvSpPr/>
          <p:nvPr/>
        </p:nvSpPr>
        <p:spPr>
          <a:xfrm>
            <a:off x="9344471" y="1749273"/>
            <a:ext cx="2311021" cy="2340202"/>
          </a:xfrm>
          <a:prstGeom prst="ellipse">
            <a:avLst/>
          </a:prstGeom>
          <a:solidFill>
            <a:srgbClr val="D0D2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6">
                    <a:lumMod val="50000"/>
                  </a:schemeClr>
                </a:solidFill>
                <a:latin typeface="Roboto" panose="02000000000000000000" pitchFamily="2" charset="0"/>
                <a:ea typeface="Roboto" panose="02000000000000000000" pitchFamily="2" charset="0"/>
              </a:rPr>
              <a:t>$250k</a:t>
            </a:r>
          </a:p>
          <a:p>
            <a:pPr algn="ctr"/>
            <a:r>
              <a:rPr lang="en-US" sz="2800">
                <a:solidFill>
                  <a:schemeClr val="accent6">
                    <a:lumMod val="50000"/>
                  </a:schemeClr>
                </a:solidFill>
                <a:latin typeface="Roboto" panose="02000000000000000000" pitchFamily="2" charset="0"/>
                <a:ea typeface="Roboto" panose="02000000000000000000" pitchFamily="2" charset="0"/>
              </a:rPr>
              <a:t> to </a:t>
            </a:r>
          </a:p>
          <a:p>
            <a:pPr algn="ctr"/>
            <a:r>
              <a:rPr lang="en-US" sz="2800">
                <a:solidFill>
                  <a:schemeClr val="accent6">
                    <a:lumMod val="50000"/>
                  </a:schemeClr>
                </a:solidFill>
                <a:latin typeface="Roboto" panose="02000000000000000000" pitchFamily="2" charset="0"/>
                <a:ea typeface="Roboto" panose="02000000000000000000" pitchFamily="2" charset="0"/>
              </a:rPr>
              <a:t>$2m</a:t>
            </a:r>
          </a:p>
        </p:txBody>
      </p:sp>
      <p:sp>
        <p:nvSpPr>
          <p:cNvPr id="12" name="TextBox 11">
            <a:extLst>
              <a:ext uri="{FF2B5EF4-FFF2-40B4-BE49-F238E27FC236}">
                <a16:creationId xmlns:a16="http://schemas.microsoft.com/office/drawing/2014/main" id="{E95B979C-0F0A-19A3-1F44-178A597899F1}"/>
              </a:ext>
            </a:extLst>
          </p:cNvPr>
          <p:cNvSpPr txBox="1"/>
          <p:nvPr/>
        </p:nvSpPr>
        <p:spPr>
          <a:xfrm>
            <a:off x="5075757" y="1765229"/>
            <a:ext cx="3587418" cy="461665"/>
          </a:xfrm>
          <a:prstGeom prst="rect">
            <a:avLst/>
          </a:prstGeom>
          <a:noFill/>
        </p:spPr>
        <p:txBody>
          <a:bodyPr wrap="square" rtlCol="0">
            <a:spAutoFit/>
          </a:bodyPr>
          <a:lstStyle/>
          <a:p>
            <a:pPr algn="ctr"/>
            <a:r>
              <a:rPr lang="en-US" sz="2400" cap="all">
                <a:solidFill>
                  <a:srgbClr val="385723"/>
                </a:solidFill>
                <a:latin typeface="Acumin Pro SemiCondensed Light" panose="020B0406020202020204" pitchFamily="34" charset="0"/>
                <a:ea typeface="Roboto" panose="02000000000000000000" pitchFamily="2" charset="0"/>
              </a:rPr>
              <a:t>Food Halls</a:t>
            </a:r>
          </a:p>
        </p:txBody>
      </p:sp>
      <p:sp>
        <p:nvSpPr>
          <p:cNvPr id="13" name="TextBox 12">
            <a:extLst>
              <a:ext uri="{FF2B5EF4-FFF2-40B4-BE49-F238E27FC236}">
                <a16:creationId xmlns:a16="http://schemas.microsoft.com/office/drawing/2014/main" id="{A243A20B-485F-F0F9-A729-21897DEDD939}"/>
              </a:ext>
            </a:extLst>
          </p:cNvPr>
          <p:cNvSpPr txBox="1"/>
          <p:nvPr/>
        </p:nvSpPr>
        <p:spPr>
          <a:xfrm>
            <a:off x="9200195" y="1267704"/>
            <a:ext cx="2599572" cy="461665"/>
          </a:xfrm>
          <a:prstGeom prst="rect">
            <a:avLst/>
          </a:prstGeom>
          <a:noFill/>
        </p:spPr>
        <p:txBody>
          <a:bodyPr wrap="square" rtlCol="0">
            <a:spAutoFit/>
          </a:bodyPr>
          <a:lstStyle/>
          <a:p>
            <a:pPr algn="ctr"/>
            <a:r>
              <a:rPr lang="en-US" sz="2400" cap="all">
                <a:solidFill>
                  <a:srgbClr val="385723"/>
                </a:solidFill>
                <a:latin typeface="Acumin Pro SemiCondensed Light" panose="020B0406020202020204" pitchFamily="34" charset="0"/>
                <a:ea typeface="Roboto" panose="02000000000000000000" pitchFamily="2" charset="0"/>
              </a:rPr>
              <a:t>Restaurants</a:t>
            </a:r>
          </a:p>
        </p:txBody>
      </p:sp>
      <p:sp>
        <p:nvSpPr>
          <p:cNvPr id="14" name="TextBox 13">
            <a:extLst>
              <a:ext uri="{FF2B5EF4-FFF2-40B4-BE49-F238E27FC236}">
                <a16:creationId xmlns:a16="http://schemas.microsoft.com/office/drawing/2014/main" id="{14E27646-4CD9-4B7D-460E-2739799B1850}"/>
              </a:ext>
            </a:extLst>
          </p:cNvPr>
          <p:cNvSpPr txBox="1"/>
          <p:nvPr/>
        </p:nvSpPr>
        <p:spPr>
          <a:xfrm>
            <a:off x="206910" y="2763434"/>
            <a:ext cx="2409570" cy="954107"/>
          </a:xfrm>
          <a:prstGeom prst="rect">
            <a:avLst/>
          </a:prstGeom>
          <a:noFill/>
        </p:spPr>
        <p:txBody>
          <a:bodyPr wrap="square" rtlCol="0">
            <a:spAutoFit/>
          </a:bodyPr>
          <a:lstStyle/>
          <a:p>
            <a:pPr algn="ctr"/>
            <a:r>
              <a:rPr lang="en-US" sz="2800" b="1" cap="all">
                <a:solidFill>
                  <a:srgbClr val="385723"/>
                </a:solidFill>
                <a:latin typeface="Roboto" panose="02000000000000000000" pitchFamily="2" charset="0"/>
                <a:ea typeface="Roboto" panose="02000000000000000000" pitchFamily="2" charset="0"/>
                <a:cs typeface="Futura Medium" panose="020B0602020204020303" pitchFamily="34" charset="-79"/>
              </a:rPr>
              <a:t>Start-up Costs</a:t>
            </a:r>
          </a:p>
        </p:txBody>
      </p:sp>
      <p:sp>
        <p:nvSpPr>
          <p:cNvPr id="15" name="TextBox 14">
            <a:extLst>
              <a:ext uri="{FF2B5EF4-FFF2-40B4-BE49-F238E27FC236}">
                <a16:creationId xmlns:a16="http://schemas.microsoft.com/office/drawing/2014/main" id="{6C48D940-1670-6C1D-0ED5-5B74D8CD0CAB}"/>
              </a:ext>
            </a:extLst>
          </p:cNvPr>
          <p:cNvSpPr txBox="1"/>
          <p:nvPr/>
        </p:nvSpPr>
        <p:spPr>
          <a:xfrm>
            <a:off x="439401" y="4897991"/>
            <a:ext cx="1944588" cy="954107"/>
          </a:xfrm>
          <a:prstGeom prst="rect">
            <a:avLst/>
          </a:prstGeom>
          <a:noFill/>
        </p:spPr>
        <p:txBody>
          <a:bodyPr wrap="square" rtlCol="0">
            <a:spAutoFit/>
          </a:bodyPr>
          <a:lstStyle/>
          <a:p>
            <a:pPr algn="ctr"/>
            <a:r>
              <a:rPr lang="en-US" sz="2800" b="1" cap="all">
                <a:solidFill>
                  <a:srgbClr val="385723"/>
                </a:solidFill>
                <a:latin typeface="Roboto" panose="02000000000000000000" pitchFamily="2" charset="0"/>
                <a:ea typeface="Roboto" panose="02000000000000000000" pitchFamily="2" charset="0"/>
                <a:cs typeface="Futura Medium" panose="020B0602020204020303" pitchFamily="34" charset="-79"/>
              </a:rPr>
              <a:t>Monthly Rent</a:t>
            </a:r>
          </a:p>
        </p:txBody>
      </p:sp>
      <p:sp>
        <p:nvSpPr>
          <p:cNvPr id="29" name="TextBox 28">
            <a:extLst>
              <a:ext uri="{FF2B5EF4-FFF2-40B4-BE49-F238E27FC236}">
                <a16:creationId xmlns:a16="http://schemas.microsoft.com/office/drawing/2014/main" id="{D7073789-CF74-D04C-B95B-14CF6CE19FEA}"/>
              </a:ext>
            </a:extLst>
          </p:cNvPr>
          <p:cNvSpPr txBox="1"/>
          <p:nvPr/>
        </p:nvSpPr>
        <p:spPr>
          <a:xfrm>
            <a:off x="2711057" y="3176972"/>
            <a:ext cx="1701572" cy="523220"/>
          </a:xfrm>
          <a:prstGeom prst="rect">
            <a:avLst/>
          </a:prstGeom>
          <a:noFill/>
        </p:spPr>
        <p:txBody>
          <a:bodyPr wrap="square" rtlCol="0">
            <a:spAutoFit/>
          </a:bodyPr>
          <a:lstStyle/>
          <a:p>
            <a:pPr algn="ctr"/>
            <a:r>
              <a:rPr lang="en-US" sz="2800">
                <a:solidFill>
                  <a:srgbClr val="385723"/>
                </a:solidFill>
                <a:latin typeface="Roboto" panose="02000000000000000000" pitchFamily="2" charset="0"/>
                <a:ea typeface="Roboto" panose="02000000000000000000" pitchFamily="2" charset="0"/>
              </a:rPr>
              <a:t>$5k</a:t>
            </a:r>
          </a:p>
        </p:txBody>
      </p:sp>
      <p:sp>
        <p:nvSpPr>
          <p:cNvPr id="30" name="TextBox 29">
            <a:extLst>
              <a:ext uri="{FF2B5EF4-FFF2-40B4-BE49-F238E27FC236}">
                <a16:creationId xmlns:a16="http://schemas.microsoft.com/office/drawing/2014/main" id="{F3A49D95-FD8F-3929-436A-F2A3D41B9B88}"/>
              </a:ext>
            </a:extLst>
          </p:cNvPr>
          <p:cNvSpPr txBox="1"/>
          <p:nvPr/>
        </p:nvSpPr>
        <p:spPr>
          <a:xfrm>
            <a:off x="6018680" y="3181086"/>
            <a:ext cx="1701572" cy="523220"/>
          </a:xfrm>
          <a:prstGeom prst="rect">
            <a:avLst/>
          </a:prstGeom>
          <a:noFill/>
        </p:spPr>
        <p:txBody>
          <a:bodyPr wrap="square" rtlCol="0">
            <a:spAutoFit/>
          </a:bodyPr>
          <a:lstStyle/>
          <a:p>
            <a:pPr algn="ctr"/>
            <a:r>
              <a:rPr lang="en-US" sz="2800">
                <a:solidFill>
                  <a:srgbClr val="385723"/>
                </a:solidFill>
                <a:latin typeface="Roboto" panose="02000000000000000000" pitchFamily="2" charset="0"/>
                <a:ea typeface="Roboto" panose="02000000000000000000" pitchFamily="2" charset="0"/>
              </a:rPr>
              <a:t>$50k</a:t>
            </a:r>
          </a:p>
        </p:txBody>
      </p:sp>
      <p:grpSp>
        <p:nvGrpSpPr>
          <p:cNvPr id="3" name="Group 2">
            <a:extLst>
              <a:ext uri="{FF2B5EF4-FFF2-40B4-BE49-F238E27FC236}">
                <a16:creationId xmlns:a16="http://schemas.microsoft.com/office/drawing/2014/main" id="{C3235FFA-E8B4-A7D2-52F1-02CBC59B954E}"/>
              </a:ext>
            </a:extLst>
          </p:cNvPr>
          <p:cNvGrpSpPr/>
          <p:nvPr/>
        </p:nvGrpSpPr>
        <p:grpSpPr>
          <a:xfrm>
            <a:off x="0" y="6596390"/>
            <a:ext cx="12192000" cy="261610"/>
            <a:chOff x="0" y="6596390"/>
            <a:chExt cx="12192000" cy="261610"/>
          </a:xfrm>
        </p:grpSpPr>
        <p:sp>
          <p:nvSpPr>
            <p:cNvPr id="4" name="Rectangle 3">
              <a:extLst>
                <a:ext uri="{FF2B5EF4-FFF2-40B4-BE49-F238E27FC236}">
                  <a16:creationId xmlns:a16="http://schemas.microsoft.com/office/drawing/2014/main" id="{C056710E-74B1-FD3A-B47C-6ED56141AA92}"/>
                </a:ext>
              </a:extLst>
            </p:cNvPr>
            <p:cNvSpPr/>
            <p:nvPr/>
          </p:nvSpPr>
          <p:spPr>
            <a:xfrm>
              <a:off x="0" y="6614984"/>
              <a:ext cx="12192000" cy="243016"/>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A2D7FA2-999F-C2FD-2BF1-E9A4C1036A4F}"/>
                </a:ext>
              </a:extLst>
            </p:cNvPr>
            <p:cNvSpPr txBox="1"/>
            <p:nvPr/>
          </p:nvSpPr>
          <p:spPr>
            <a:xfrm>
              <a:off x="8794782" y="6596390"/>
              <a:ext cx="3397218" cy="261610"/>
            </a:xfrm>
            <a:prstGeom prst="rect">
              <a:avLst/>
            </a:prstGeom>
            <a:noFill/>
          </p:spPr>
          <p:txBody>
            <a:bodyPr wrap="square" rtlCol="0">
              <a:spAutoFit/>
            </a:bodyPr>
            <a:lstStyle/>
            <a:p>
              <a:pPr algn="r"/>
              <a:r>
                <a:rPr lang="en-US" sz="1100">
                  <a:solidFill>
                    <a:schemeClr val="bg1"/>
                  </a:solidFill>
                  <a:latin typeface="Acumin Pro Condensed Medium" panose="020B0606020202020204" pitchFamily="34" charset="0"/>
                </a:rPr>
                <a:t>TOWN</a:t>
              </a:r>
              <a:r>
                <a:rPr lang="en-US" sz="1100">
                  <a:solidFill>
                    <a:schemeClr val="bg1"/>
                  </a:solidFill>
                  <a:latin typeface="Acumin Pro Condensed ExtLt" panose="020B0306020202020204" pitchFamily="34" charset="0"/>
                </a:rPr>
                <a:t>HALL</a:t>
              </a:r>
              <a:r>
                <a:rPr lang="en-US" sz="1100">
                  <a:solidFill>
                    <a:schemeClr val="bg1"/>
                  </a:solidFill>
                  <a:latin typeface="Acumin Pro Condensed Light" panose="020B0406020202020204" pitchFamily="34" charset="0"/>
                </a:rPr>
                <a:t> </a:t>
              </a:r>
              <a:r>
                <a:rPr lang="en-US" sz="1100">
                  <a:solidFill>
                    <a:schemeClr val="bg1"/>
                  </a:solidFill>
                  <a:latin typeface="Acumin Pro Condensed ExtLt" panose="020B0306020202020204" pitchFamily="34" charset="0"/>
                </a:rPr>
                <a:t>FOOD</a:t>
              </a:r>
              <a:r>
                <a:rPr lang="en-US" sz="1100">
                  <a:solidFill>
                    <a:schemeClr val="bg1"/>
                  </a:solidFill>
                  <a:latin typeface="Acumin Pro Condensed Medium" panose="020B0606020202020204" pitchFamily="34" charset="0"/>
                </a:rPr>
                <a:t>HALL </a:t>
              </a:r>
              <a:r>
                <a:rPr lang="en-US" sz="1100">
                  <a:solidFill>
                    <a:srgbClr val="FFE699"/>
                  </a:solidFill>
                  <a:latin typeface="Acumin Pro Condensed ExtLt" panose="020B0306020202020204" pitchFamily="34" charset="0"/>
                </a:rPr>
                <a:t>&amp; APARTMENTS</a:t>
              </a:r>
            </a:p>
          </p:txBody>
        </p:sp>
      </p:grpSp>
      <p:sp>
        <p:nvSpPr>
          <p:cNvPr id="17" name="Rectangle 16">
            <a:extLst>
              <a:ext uri="{FF2B5EF4-FFF2-40B4-BE49-F238E27FC236}">
                <a16:creationId xmlns:a16="http://schemas.microsoft.com/office/drawing/2014/main" id="{FF2A42EB-DC13-50B8-5240-117D14AA8F27}"/>
              </a:ext>
            </a:extLst>
          </p:cNvPr>
          <p:cNvSpPr/>
          <p:nvPr/>
        </p:nvSpPr>
        <p:spPr>
          <a:xfrm>
            <a:off x="0" y="244775"/>
            <a:ext cx="6207071" cy="769441"/>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RESTAURANT COSTS</a:t>
            </a:r>
          </a:p>
        </p:txBody>
      </p:sp>
    </p:spTree>
    <p:extLst>
      <p:ext uri="{BB962C8B-B14F-4D97-AF65-F5344CB8AC3E}">
        <p14:creationId xmlns:p14="http://schemas.microsoft.com/office/powerpoint/2010/main" val="364344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A8B70B-2F8A-9BF6-A00F-45532C22AF43}"/>
              </a:ext>
            </a:extLst>
          </p:cNvPr>
          <p:cNvSpPr/>
          <p:nvPr/>
        </p:nvSpPr>
        <p:spPr>
          <a:xfrm>
            <a:off x="1726095" y="1747500"/>
            <a:ext cx="2639744" cy="1776306"/>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385723"/>
                </a:solidFill>
                <a:latin typeface="Neue Haas Grotesk Text Pro" panose="020B0504020202020204" pitchFamily="34" charset="0"/>
                <a:ea typeface="Roboto" panose="02000000000000000000" pitchFamily="2" charset="0"/>
              </a:rPr>
              <a:t>4</a:t>
            </a:r>
            <a:r>
              <a:rPr lang="en-US" sz="2800" b="1">
                <a:solidFill>
                  <a:srgbClr val="385723"/>
                </a:solidFill>
                <a:latin typeface="Neue Haas Grotesk Text Pro" panose="020B0504020202020204" pitchFamily="34" charset="0"/>
                <a:ea typeface="Roboto" panose="02000000000000000000" pitchFamily="2" charset="0"/>
              </a:rPr>
              <a:t> </a:t>
            </a:r>
          </a:p>
          <a:p>
            <a:pPr algn="ctr"/>
            <a:r>
              <a:rPr lang="en-US" sz="1400" b="1">
                <a:solidFill>
                  <a:srgbClr val="385723"/>
                </a:solidFill>
                <a:latin typeface="Neue Haas Grotesk Text Pro" panose="020B0504020202020204" pitchFamily="34" charset="0"/>
                <a:ea typeface="Roboto" panose="02000000000000000000" pitchFamily="2" charset="0"/>
              </a:rPr>
              <a:t>Kitchens</a:t>
            </a:r>
          </a:p>
        </p:txBody>
      </p:sp>
      <p:sp>
        <p:nvSpPr>
          <p:cNvPr id="3" name="Rectangle: Rounded Corners 2">
            <a:extLst>
              <a:ext uri="{FF2B5EF4-FFF2-40B4-BE49-F238E27FC236}">
                <a16:creationId xmlns:a16="http://schemas.microsoft.com/office/drawing/2014/main" id="{C3F12D54-DADE-5FAA-98E1-73C08D118C76}"/>
              </a:ext>
            </a:extLst>
          </p:cNvPr>
          <p:cNvSpPr/>
          <p:nvPr/>
        </p:nvSpPr>
        <p:spPr>
          <a:xfrm>
            <a:off x="4776128" y="1747500"/>
            <a:ext cx="2639744" cy="1776306"/>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385723"/>
                </a:solidFill>
                <a:latin typeface="Neue Haas Grotesk Text Pro" panose="020B0504020202020204" pitchFamily="34" charset="0"/>
                <a:ea typeface="Roboto" panose="02000000000000000000" pitchFamily="2" charset="0"/>
              </a:rPr>
              <a:t>1</a:t>
            </a:r>
          </a:p>
          <a:p>
            <a:pPr algn="ctr"/>
            <a:r>
              <a:rPr lang="en-US" sz="1400" b="1">
                <a:solidFill>
                  <a:srgbClr val="385723"/>
                </a:solidFill>
                <a:latin typeface="Neue Haas Grotesk Text Pro" panose="020B0504020202020204" pitchFamily="34" charset="0"/>
                <a:ea typeface="Roboto" panose="02000000000000000000" pitchFamily="2" charset="0"/>
              </a:rPr>
              <a:t>Coffee Shop</a:t>
            </a:r>
          </a:p>
        </p:txBody>
      </p:sp>
      <p:sp>
        <p:nvSpPr>
          <p:cNvPr id="4" name="Rectangle: Rounded Corners 3">
            <a:extLst>
              <a:ext uri="{FF2B5EF4-FFF2-40B4-BE49-F238E27FC236}">
                <a16:creationId xmlns:a16="http://schemas.microsoft.com/office/drawing/2014/main" id="{1B35E74A-08C3-86E8-6625-32355D6FB256}"/>
              </a:ext>
            </a:extLst>
          </p:cNvPr>
          <p:cNvSpPr/>
          <p:nvPr/>
        </p:nvSpPr>
        <p:spPr>
          <a:xfrm>
            <a:off x="7826161" y="1747500"/>
            <a:ext cx="2639744" cy="1776306"/>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rPr>
              <a:t>$</a:t>
            </a:r>
            <a:r>
              <a:rPr kumimoji="0" lang="en-US" sz="32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rPr>
              <a:t>1,700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rPr>
              <a:t>Rent</a:t>
            </a:r>
          </a:p>
        </p:txBody>
      </p:sp>
      <p:sp>
        <p:nvSpPr>
          <p:cNvPr id="16" name="Rectangle: Rounded Corners 15">
            <a:extLst>
              <a:ext uri="{FF2B5EF4-FFF2-40B4-BE49-F238E27FC236}">
                <a16:creationId xmlns:a16="http://schemas.microsoft.com/office/drawing/2014/main" id="{CF6249B3-0386-7B25-7292-DD9667256633}"/>
              </a:ext>
            </a:extLst>
          </p:cNvPr>
          <p:cNvSpPr/>
          <p:nvPr/>
        </p:nvSpPr>
        <p:spPr>
          <a:xfrm>
            <a:off x="1726095" y="3965713"/>
            <a:ext cx="2639744" cy="1776306"/>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rPr>
              <a:t>$25k - $50k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rPr>
              <a:t>Startup costs</a:t>
            </a:r>
          </a:p>
        </p:txBody>
      </p:sp>
      <p:sp>
        <p:nvSpPr>
          <p:cNvPr id="17" name="Rectangle: Rounded Corners 16">
            <a:extLst>
              <a:ext uri="{FF2B5EF4-FFF2-40B4-BE49-F238E27FC236}">
                <a16:creationId xmlns:a16="http://schemas.microsoft.com/office/drawing/2014/main" id="{9535F22D-B27A-A272-F30D-19867E38B2B3}"/>
              </a:ext>
            </a:extLst>
          </p:cNvPr>
          <p:cNvSpPr/>
          <p:nvPr/>
        </p:nvSpPr>
        <p:spPr>
          <a:xfrm>
            <a:off x="4776128" y="3965713"/>
            <a:ext cx="2639744" cy="1776306"/>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rPr>
              <a:t>5,000</a:t>
            </a:r>
            <a:r>
              <a:rPr kumimoji="0" lang="en-US" sz="14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rPr>
              <a:t>sqft</a:t>
            </a:r>
            <a:endParaRPr kumimoji="0" lang="en-US" sz="28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rPr>
              <a:t>Indoor Community Space</a:t>
            </a:r>
          </a:p>
        </p:txBody>
      </p:sp>
      <p:sp>
        <p:nvSpPr>
          <p:cNvPr id="18" name="Rectangle: Rounded Corners 17">
            <a:extLst>
              <a:ext uri="{FF2B5EF4-FFF2-40B4-BE49-F238E27FC236}">
                <a16:creationId xmlns:a16="http://schemas.microsoft.com/office/drawing/2014/main" id="{2F4A1154-EAE9-AC17-98DE-62A9FA47403B}"/>
              </a:ext>
            </a:extLst>
          </p:cNvPr>
          <p:cNvSpPr/>
          <p:nvPr/>
        </p:nvSpPr>
        <p:spPr>
          <a:xfrm>
            <a:off x="7826161" y="3965713"/>
            <a:ext cx="2639744" cy="1776306"/>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rPr>
              <a:t>2,000</a:t>
            </a:r>
            <a:r>
              <a:rPr kumimoji="0" lang="en-US" sz="14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rPr>
              <a:t>sqft</a:t>
            </a:r>
            <a:r>
              <a:rPr kumimoji="0" lang="en-US" sz="32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723"/>
                </a:solidFill>
                <a:effectLst/>
                <a:uLnTx/>
                <a:uFillTx/>
                <a:latin typeface="Neue Haas Grotesk Text Pro" panose="020B0504020202020204" pitchFamily="34" charset="0"/>
                <a:ea typeface="Roboto" panose="02000000000000000000" pitchFamily="2" charset="0"/>
              </a:rPr>
              <a:t>Green Space</a:t>
            </a:r>
          </a:p>
        </p:txBody>
      </p:sp>
      <p:grpSp>
        <p:nvGrpSpPr>
          <p:cNvPr id="5" name="Group 4">
            <a:extLst>
              <a:ext uri="{FF2B5EF4-FFF2-40B4-BE49-F238E27FC236}">
                <a16:creationId xmlns:a16="http://schemas.microsoft.com/office/drawing/2014/main" id="{7A518506-8D09-A82F-30C0-5322EE0A1A7D}"/>
              </a:ext>
            </a:extLst>
          </p:cNvPr>
          <p:cNvGrpSpPr/>
          <p:nvPr/>
        </p:nvGrpSpPr>
        <p:grpSpPr>
          <a:xfrm>
            <a:off x="0" y="6596390"/>
            <a:ext cx="12192000" cy="261610"/>
            <a:chOff x="0" y="6596390"/>
            <a:chExt cx="12192000" cy="261610"/>
          </a:xfrm>
        </p:grpSpPr>
        <p:sp>
          <p:nvSpPr>
            <p:cNvPr id="6" name="Rectangle 5">
              <a:extLst>
                <a:ext uri="{FF2B5EF4-FFF2-40B4-BE49-F238E27FC236}">
                  <a16:creationId xmlns:a16="http://schemas.microsoft.com/office/drawing/2014/main" id="{0464320A-77FD-4D15-8A26-1EBF6D54497F}"/>
                </a:ext>
              </a:extLst>
            </p:cNvPr>
            <p:cNvSpPr/>
            <p:nvPr/>
          </p:nvSpPr>
          <p:spPr>
            <a:xfrm>
              <a:off x="0" y="6614984"/>
              <a:ext cx="12192000" cy="243016"/>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D63F25B-795F-F440-3847-5DA8CE089E20}"/>
                </a:ext>
              </a:extLst>
            </p:cNvPr>
            <p:cNvSpPr txBox="1"/>
            <p:nvPr/>
          </p:nvSpPr>
          <p:spPr>
            <a:xfrm>
              <a:off x="8794782" y="6596390"/>
              <a:ext cx="3397218" cy="261610"/>
            </a:xfrm>
            <a:prstGeom prst="rect">
              <a:avLst/>
            </a:prstGeom>
            <a:noFill/>
          </p:spPr>
          <p:txBody>
            <a:bodyPr wrap="square" rtlCol="0">
              <a:spAutoFit/>
            </a:bodyPr>
            <a:lstStyle/>
            <a:p>
              <a:pPr algn="r"/>
              <a:r>
                <a:rPr lang="en-US" sz="1100">
                  <a:solidFill>
                    <a:schemeClr val="bg1"/>
                  </a:solidFill>
                  <a:latin typeface="Acumin Pro Condensed Medium" panose="020B0606020202020204" pitchFamily="34" charset="0"/>
                </a:rPr>
                <a:t>TOWN</a:t>
              </a:r>
              <a:r>
                <a:rPr lang="en-US" sz="1100">
                  <a:solidFill>
                    <a:schemeClr val="bg1"/>
                  </a:solidFill>
                  <a:latin typeface="Acumin Pro Condensed ExtLt" panose="020B0306020202020204" pitchFamily="34" charset="0"/>
                </a:rPr>
                <a:t>HALL</a:t>
              </a:r>
              <a:r>
                <a:rPr lang="en-US" sz="1100">
                  <a:solidFill>
                    <a:schemeClr val="bg1"/>
                  </a:solidFill>
                  <a:latin typeface="Acumin Pro Condensed Light" panose="020B0406020202020204" pitchFamily="34" charset="0"/>
                </a:rPr>
                <a:t> </a:t>
              </a:r>
              <a:r>
                <a:rPr lang="en-US" sz="1100">
                  <a:solidFill>
                    <a:schemeClr val="bg1"/>
                  </a:solidFill>
                  <a:latin typeface="Acumin Pro Condensed ExtLt" panose="020B0306020202020204" pitchFamily="34" charset="0"/>
                </a:rPr>
                <a:t>FOOD</a:t>
              </a:r>
              <a:r>
                <a:rPr lang="en-US" sz="1100">
                  <a:solidFill>
                    <a:schemeClr val="bg1"/>
                  </a:solidFill>
                  <a:latin typeface="Acumin Pro Condensed Medium" panose="020B0606020202020204" pitchFamily="34" charset="0"/>
                </a:rPr>
                <a:t>HALL </a:t>
              </a:r>
              <a:r>
                <a:rPr lang="en-US" sz="1100">
                  <a:solidFill>
                    <a:srgbClr val="FFE699"/>
                  </a:solidFill>
                  <a:latin typeface="Acumin Pro Condensed ExtLt" panose="020B0306020202020204" pitchFamily="34" charset="0"/>
                </a:rPr>
                <a:t>&amp; APARTMENTS</a:t>
              </a:r>
            </a:p>
          </p:txBody>
        </p:sp>
      </p:grpSp>
      <p:sp>
        <p:nvSpPr>
          <p:cNvPr id="11" name="Rectangle 10">
            <a:extLst>
              <a:ext uri="{FF2B5EF4-FFF2-40B4-BE49-F238E27FC236}">
                <a16:creationId xmlns:a16="http://schemas.microsoft.com/office/drawing/2014/main" id="{94898D6C-BBCC-0926-4BDF-AF3EBFC803F8}"/>
              </a:ext>
            </a:extLst>
          </p:cNvPr>
          <p:cNvSpPr/>
          <p:nvPr/>
        </p:nvSpPr>
        <p:spPr>
          <a:xfrm>
            <a:off x="0" y="244775"/>
            <a:ext cx="6096000" cy="769441"/>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THE FOOD HALL</a:t>
            </a:r>
          </a:p>
        </p:txBody>
      </p:sp>
    </p:spTree>
    <p:extLst>
      <p:ext uri="{BB962C8B-B14F-4D97-AF65-F5344CB8AC3E}">
        <p14:creationId xmlns:p14="http://schemas.microsoft.com/office/powerpoint/2010/main" val="199846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ASK_First Floor Plan_Rotated_Colored.pdf">
            <a:extLst>
              <a:ext uri="{FF2B5EF4-FFF2-40B4-BE49-F238E27FC236}">
                <a16:creationId xmlns:a16="http://schemas.microsoft.com/office/drawing/2014/main" id="{8D080F7D-C347-F5D8-1F70-D03B45DB53F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767" b="15635"/>
          <a:stretch/>
        </p:blipFill>
        <p:spPr bwMode="auto">
          <a:xfrm>
            <a:off x="727360" y="545357"/>
            <a:ext cx="10737280" cy="61911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32C8621-43EA-230D-2282-BA982671B998}"/>
              </a:ext>
            </a:extLst>
          </p:cNvPr>
          <p:cNvSpPr/>
          <p:nvPr/>
        </p:nvSpPr>
        <p:spPr>
          <a:xfrm>
            <a:off x="0" y="244775"/>
            <a:ext cx="6096000" cy="769441"/>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FLOOR PLAN</a:t>
            </a:r>
          </a:p>
        </p:txBody>
      </p:sp>
      <p:grpSp>
        <p:nvGrpSpPr>
          <p:cNvPr id="3" name="Group 2">
            <a:extLst>
              <a:ext uri="{FF2B5EF4-FFF2-40B4-BE49-F238E27FC236}">
                <a16:creationId xmlns:a16="http://schemas.microsoft.com/office/drawing/2014/main" id="{670439F9-1FE4-289E-3E20-66CE6EE95F79}"/>
              </a:ext>
            </a:extLst>
          </p:cNvPr>
          <p:cNvGrpSpPr/>
          <p:nvPr/>
        </p:nvGrpSpPr>
        <p:grpSpPr>
          <a:xfrm>
            <a:off x="0" y="6596390"/>
            <a:ext cx="12192000" cy="261610"/>
            <a:chOff x="0" y="6596390"/>
            <a:chExt cx="12192000" cy="261610"/>
          </a:xfrm>
        </p:grpSpPr>
        <p:sp>
          <p:nvSpPr>
            <p:cNvPr id="4" name="Rectangle 3">
              <a:extLst>
                <a:ext uri="{FF2B5EF4-FFF2-40B4-BE49-F238E27FC236}">
                  <a16:creationId xmlns:a16="http://schemas.microsoft.com/office/drawing/2014/main" id="{CBE29615-7637-C699-415C-749BF9AED8C6}"/>
                </a:ext>
              </a:extLst>
            </p:cNvPr>
            <p:cNvSpPr/>
            <p:nvPr/>
          </p:nvSpPr>
          <p:spPr>
            <a:xfrm>
              <a:off x="0" y="6614984"/>
              <a:ext cx="12192000" cy="243016"/>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4019261-A5C2-45FF-8BC6-B3B65F80B2A4}"/>
                </a:ext>
              </a:extLst>
            </p:cNvPr>
            <p:cNvSpPr txBox="1"/>
            <p:nvPr/>
          </p:nvSpPr>
          <p:spPr>
            <a:xfrm>
              <a:off x="8794782" y="6596390"/>
              <a:ext cx="3397218" cy="261610"/>
            </a:xfrm>
            <a:prstGeom prst="rect">
              <a:avLst/>
            </a:prstGeom>
            <a:noFill/>
          </p:spPr>
          <p:txBody>
            <a:bodyPr wrap="square" rtlCol="0">
              <a:spAutoFit/>
            </a:bodyPr>
            <a:lstStyle/>
            <a:p>
              <a:pPr algn="r"/>
              <a:r>
                <a:rPr lang="en-US" sz="1100">
                  <a:solidFill>
                    <a:schemeClr val="bg1"/>
                  </a:solidFill>
                  <a:latin typeface="Acumin Pro Condensed Medium" panose="020B0606020202020204" pitchFamily="34" charset="0"/>
                </a:rPr>
                <a:t>TOWN</a:t>
              </a:r>
              <a:r>
                <a:rPr lang="en-US" sz="1100">
                  <a:solidFill>
                    <a:schemeClr val="bg1"/>
                  </a:solidFill>
                  <a:latin typeface="Acumin Pro Condensed ExtLt" panose="020B0306020202020204" pitchFamily="34" charset="0"/>
                </a:rPr>
                <a:t>HALL</a:t>
              </a:r>
              <a:r>
                <a:rPr lang="en-US" sz="1100">
                  <a:solidFill>
                    <a:schemeClr val="bg1"/>
                  </a:solidFill>
                  <a:latin typeface="Acumin Pro Condensed Light" panose="020B0406020202020204" pitchFamily="34" charset="0"/>
                </a:rPr>
                <a:t> </a:t>
              </a:r>
              <a:r>
                <a:rPr lang="en-US" sz="1100">
                  <a:solidFill>
                    <a:schemeClr val="bg1"/>
                  </a:solidFill>
                  <a:latin typeface="Acumin Pro Condensed ExtLt" panose="020B0306020202020204" pitchFamily="34" charset="0"/>
                </a:rPr>
                <a:t>FOOD</a:t>
              </a:r>
              <a:r>
                <a:rPr lang="en-US" sz="1100">
                  <a:solidFill>
                    <a:schemeClr val="bg1"/>
                  </a:solidFill>
                  <a:latin typeface="Acumin Pro Condensed Medium" panose="020B0606020202020204" pitchFamily="34" charset="0"/>
                </a:rPr>
                <a:t>HALL </a:t>
              </a:r>
              <a:r>
                <a:rPr lang="en-US" sz="1100">
                  <a:solidFill>
                    <a:srgbClr val="FFE699"/>
                  </a:solidFill>
                  <a:latin typeface="Acumin Pro Condensed ExtLt" panose="020B0306020202020204" pitchFamily="34" charset="0"/>
                </a:rPr>
                <a:t>&amp; APARTMENTS</a:t>
              </a:r>
            </a:p>
          </p:txBody>
        </p:sp>
      </p:grpSp>
    </p:spTree>
    <p:extLst>
      <p:ext uri="{BB962C8B-B14F-4D97-AF65-F5344CB8AC3E}">
        <p14:creationId xmlns:p14="http://schemas.microsoft.com/office/powerpoint/2010/main" val="145480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86925B8-70AA-D123-9A87-D07037A6D7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95C39EB-0789-7071-40CE-B69128385831}"/>
              </a:ext>
            </a:extLst>
          </p:cNvPr>
          <p:cNvSpPr/>
          <p:nvPr/>
        </p:nvSpPr>
        <p:spPr>
          <a:xfrm>
            <a:off x="1125093" y="2320220"/>
            <a:ext cx="9941814" cy="2203704"/>
          </a:xfrm>
          <a:prstGeom prst="rect">
            <a:avLst/>
          </a:prstGeom>
          <a:solidFill>
            <a:srgbClr val="596759">
              <a:alpha val="8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RESIDENTS AT THE CORE</a:t>
            </a:r>
          </a:p>
        </p:txBody>
      </p:sp>
    </p:spTree>
    <p:extLst>
      <p:ext uri="{BB962C8B-B14F-4D97-AF65-F5344CB8AC3E}">
        <p14:creationId xmlns:p14="http://schemas.microsoft.com/office/powerpoint/2010/main" val="271190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90F58517-E513-8281-E5A7-0CBE736D2A1F}"/>
              </a:ext>
            </a:extLst>
          </p:cNvPr>
          <p:cNvSpPr/>
          <p:nvPr/>
        </p:nvSpPr>
        <p:spPr>
          <a:xfrm>
            <a:off x="6291980" y="1300638"/>
            <a:ext cx="4698245" cy="2128359"/>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cap="all">
                <a:solidFill>
                  <a:srgbClr val="385723"/>
                </a:solidFill>
                <a:latin typeface="Neue Haas Grotesk Text Pro" panose="020B0504020202020204" pitchFamily="34" charset="0"/>
                <a:ea typeface="Roboto" panose="02000000000000000000" pitchFamily="2" charset="0"/>
              </a:rPr>
              <a:t>Income - residential</a:t>
            </a:r>
          </a:p>
          <a:p>
            <a:pPr algn="ctr"/>
            <a:r>
              <a:rPr lang="en-US" sz="2400" cap="all">
                <a:solidFill>
                  <a:srgbClr val="385723"/>
                </a:solidFill>
                <a:latin typeface="Neue Haas Grotesk Text Pro" panose="020B0504020202020204" pitchFamily="34" charset="0"/>
                <a:ea typeface="Roboto" panose="02000000000000000000" pitchFamily="2" charset="0"/>
              </a:rPr>
              <a:t>33 units</a:t>
            </a:r>
          </a:p>
          <a:p>
            <a:pPr algn="ctr"/>
            <a:r>
              <a:rPr lang="en-US" sz="2400" cap="all">
                <a:solidFill>
                  <a:srgbClr val="385723"/>
                </a:solidFill>
                <a:latin typeface="Neue Haas Grotesk Text Pro" panose="020B0504020202020204" pitchFamily="34" charset="0"/>
                <a:ea typeface="Roboto" panose="02000000000000000000" pitchFamily="2" charset="0"/>
              </a:rPr>
              <a:t>$240k/year</a:t>
            </a:r>
          </a:p>
        </p:txBody>
      </p:sp>
      <p:sp>
        <p:nvSpPr>
          <p:cNvPr id="2" name="Rectangle: Rounded Corners 1">
            <a:extLst>
              <a:ext uri="{FF2B5EF4-FFF2-40B4-BE49-F238E27FC236}">
                <a16:creationId xmlns:a16="http://schemas.microsoft.com/office/drawing/2014/main" id="{5AB515BC-CEF7-F788-FE9F-6580177AEDF2}"/>
              </a:ext>
            </a:extLst>
          </p:cNvPr>
          <p:cNvSpPr/>
          <p:nvPr/>
        </p:nvSpPr>
        <p:spPr>
          <a:xfrm>
            <a:off x="6291980" y="3821867"/>
            <a:ext cx="4698246" cy="2128359"/>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cap="all">
                <a:solidFill>
                  <a:srgbClr val="385723"/>
                </a:solidFill>
                <a:latin typeface="Neue Haas Grotesk Text Pro" panose="020B0504020202020204" pitchFamily="34" charset="0"/>
                <a:ea typeface="Roboto" panose="02000000000000000000" pitchFamily="2" charset="0"/>
              </a:rPr>
              <a:t>Expenses - residential</a:t>
            </a:r>
          </a:p>
          <a:p>
            <a:pPr algn="ctr"/>
            <a:r>
              <a:rPr lang="en-US" sz="2400" cap="all">
                <a:solidFill>
                  <a:srgbClr val="385723"/>
                </a:solidFill>
                <a:latin typeface="Neue Haas Grotesk Text Pro" panose="020B0504020202020204" pitchFamily="34" charset="0"/>
                <a:ea typeface="Roboto" panose="02000000000000000000" pitchFamily="2" charset="0"/>
              </a:rPr>
              <a:t>$6,000/unit/year</a:t>
            </a:r>
          </a:p>
          <a:p>
            <a:pPr algn="ctr"/>
            <a:r>
              <a:rPr lang="en-US" sz="2400" cap="all">
                <a:solidFill>
                  <a:srgbClr val="385723"/>
                </a:solidFill>
                <a:latin typeface="Neue Haas Grotesk Text Pro" panose="020B0504020202020204" pitchFamily="34" charset="0"/>
                <a:ea typeface="Roboto" panose="02000000000000000000" pitchFamily="2" charset="0"/>
              </a:rPr>
              <a:t>$200k/year</a:t>
            </a:r>
          </a:p>
        </p:txBody>
      </p:sp>
      <p:sp>
        <p:nvSpPr>
          <p:cNvPr id="3" name="Rectangle: Rounded Corners 2">
            <a:extLst>
              <a:ext uri="{FF2B5EF4-FFF2-40B4-BE49-F238E27FC236}">
                <a16:creationId xmlns:a16="http://schemas.microsoft.com/office/drawing/2014/main" id="{71B0A511-A53C-8E96-A97C-976B600E302A}"/>
              </a:ext>
            </a:extLst>
          </p:cNvPr>
          <p:cNvSpPr/>
          <p:nvPr/>
        </p:nvSpPr>
        <p:spPr>
          <a:xfrm>
            <a:off x="1317035" y="1300639"/>
            <a:ext cx="4582987" cy="2128359"/>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cap="all">
                <a:solidFill>
                  <a:srgbClr val="385723"/>
                </a:solidFill>
                <a:latin typeface="Neue Haas Grotesk Text Pro" panose="020B0504020202020204" pitchFamily="34" charset="0"/>
                <a:ea typeface="Roboto" panose="02000000000000000000" pitchFamily="2" charset="0"/>
              </a:rPr>
              <a:t>ESTIMATED Cost</a:t>
            </a:r>
          </a:p>
          <a:p>
            <a:pPr algn="ctr"/>
            <a:r>
              <a:rPr lang="en-US" sz="2400" cap="all">
                <a:solidFill>
                  <a:srgbClr val="385723"/>
                </a:solidFill>
                <a:latin typeface="Neue Haas Grotesk Text Pro" panose="020B0504020202020204" pitchFamily="34" charset="0"/>
                <a:ea typeface="Roboto" panose="02000000000000000000" pitchFamily="2" charset="0"/>
              </a:rPr>
              <a:t>$12,500,000</a:t>
            </a:r>
          </a:p>
        </p:txBody>
      </p:sp>
      <p:sp>
        <p:nvSpPr>
          <p:cNvPr id="4" name="Rectangle: Rounded Corners 3">
            <a:extLst>
              <a:ext uri="{FF2B5EF4-FFF2-40B4-BE49-F238E27FC236}">
                <a16:creationId xmlns:a16="http://schemas.microsoft.com/office/drawing/2014/main" id="{77FCC9D3-4E68-1A6D-41E0-FB6FFED52813}"/>
              </a:ext>
            </a:extLst>
          </p:cNvPr>
          <p:cNvSpPr/>
          <p:nvPr/>
        </p:nvSpPr>
        <p:spPr>
          <a:xfrm>
            <a:off x="1201776" y="3821867"/>
            <a:ext cx="4698246" cy="2128359"/>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cap="all">
                <a:solidFill>
                  <a:srgbClr val="385723"/>
                </a:solidFill>
                <a:latin typeface="Neue Haas Grotesk Text Pro" panose="020B0504020202020204" pitchFamily="34" charset="0"/>
                <a:ea typeface="Roboto" panose="02000000000000000000" pitchFamily="2" charset="0"/>
              </a:rPr>
              <a:t>USES</a:t>
            </a:r>
          </a:p>
          <a:p>
            <a:pPr algn="ctr"/>
            <a:r>
              <a:rPr lang="en-US" sz="2400" cap="all">
                <a:solidFill>
                  <a:srgbClr val="385723"/>
                </a:solidFill>
                <a:latin typeface="Neue Haas Grotesk Text Pro" panose="020B0504020202020204" pitchFamily="34" charset="0"/>
                <a:ea typeface="Roboto" panose="02000000000000000000" pitchFamily="2" charset="0"/>
              </a:rPr>
              <a:t>Land - $1,350,000</a:t>
            </a:r>
          </a:p>
          <a:p>
            <a:pPr algn="ctr"/>
            <a:r>
              <a:rPr lang="en-US" sz="2400" cap="all">
                <a:solidFill>
                  <a:srgbClr val="385723"/>
                </a:solidFill>
                <a:latin typeface="Neue Haas Grotesk Text Pro" panose="020B0504020202020204" pitchFamily="34" charset="0"/>
                <a:ea typeface="Roboto" panose="02000000000000000000" pitchFamily="2" charset="0"/>
              </a:rPr>
              <a:t>HARD COSTS - $8,800,000</a:t>
            </a:r>
          </a:p>
          <a:p>
            <a:pPr algn="ctr"/>
            <a:r>
              <a:rPr lang="en-US" sz="2400" cap="all">
                <a:solidFill>
                  <a:srgbClr val="385723"/>
                </a:solidFill>
                <a:latin typeface="Neue Haas Grotesk Text Pro" panose="020B0504020202020204" pitchFamily="34" charset="0"/>
                <a:ea typeface="Roboto" panose="02000000000000000000" pitchFamily="2" charset="0"/>
              </a:rPr>
              <a:t>Soft Costs - $2,500,000</a:t>
            </a:r>
          </a:p>
          <a:p>
            <a:pPr algn="ctr"/>
            <a:endParaRPr lang="en-US" sz="2400" b="1" cap="all">
              <a:solidFill>
                <a:srgbClr val="385723"/>
              </a:solidFill>
              <a:latin typeface="Roboto" panose="02000000000000000000" pitchFamily="2" charset="0"/>
              <a:ea typeface="Roboto" panose="02000000000000000000" pitchFamily="2" charset="0"/>
            </a:endParaRPr>
          </a:p>
        </p:txBody>
      </p:sp>
      <p:grpSp>
        <p:nvGrpSpPr>
          <p:cNvPr id="10" name="Group 9">
            <a:extLst>
              <a:ext uri="{FF2B5EF4-FFF2-40B4-BE49-F238E27FC236}">
                <a16:creationId xmlns:a16="http://schemas.microsoft.com/office/drawing/2014/main" id="{3545A5F0-4C3C-06E3-B1BB-D35DED46A0B7}"/>
              </a:ext>
            </a:extLst>
          </p:cNvPr>
          <p:cNvGrpSpPr/>
          <p:nvPr/>
        </p:nvGrpSpPr>
        <p:grpSpPr>
          <a:xfrm>
            <a:off x="0" y="6596390"/>
            <a:ext cx="12192000" cy="261610"/>
            <a:chOff x="0" y="6596390"/>
            <a:chExt cx="12192000" cy="261610"/>
          </a:xfrm>
        </p:grpSpPr>
        <p:sp>
          <p:nvSpPr>
            <p:cNvPr id="11" name="Rectangle 10">
              <a:extLst>
                <a:ext uri="{FF2B5EF4-FFF2-40B4-BE49-F238E27FC236}">
                  <a16:creationId xmlns:a16="http://schemas.microsoft.com/office/drawing/2014/main" id="{49880B36-7A74-D7F3-1EE9-1DB7E285B644}"/>
                </a:ext>
              </a:extLst>
            </p:cNvPr>
            <p:cNvSpPr/>
            <p:nvPr/>
          </p:nvSpPr>
          <p:spPr>
            <a:xfrm>
              <a:off x="0" y="6614984"/>
              <a:ext cx="12192000" cy="243016"/>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3ACFD9-FF0E-E7D4-046A-516B97166394}"/>
                </a:ext>
              </a:extLst>
            </p:cNvPr>
            <p:cNvSpPr txBox="1"/>
            <p:nvPr/>
          </p:nvSpPr>
          <p:spPr>
            <a:xfrm>
              <a:off x="8794782" y="6596390"/>
              <a:ext cx="3397218" cy="261610"/>
            </a:xfrm>
            <a:prstGeom prst="rect">
              <a:avLst/>
            </a:prstGeom>
            <a:noFill/>
          </p:spPr>
          <p:txBody>
            <a:bodyPr wrap="square" rtlCol="0">
              <a:spAutoFit/>
            </a:bodyPr>
            <a:lstStyle/>
            <a:p>
              <a:pPr algn="r"/>
              <a:r>
                <a:rPr lang="en-US" sz="1100">
                  <a:solidFill>
                    <a:schemeClr val="bg1"/>
                  </a:solidFill>
                  <a:latin typeface="Acumin Pro Condensed Medium" panose="020B0606020202020204" pitchFamily="34" charset="0"/>
                </a:rPr>
                <a:t>TOWN</a:t>
              </a:r>
              <a:r>
                <a:rPr lang="en-US" sz="1100">
                  <a:solidFill>
                    <a:schemeClr val="bg1"/>
                  </a:solidFill>
                  <a:latin typeface="Acumin Pro Condensed ExtLt" panose="020B0306020202020204" pitchFamily="34" charset="0"/>
                </a:rPr>
                <a:t>HALL</a:t>
              </a:r>
              <a:r>
                <a:rPr lang="en-US" sz="1100">
                  <a:solidFill>
                    <a:schemeClr val="bg1"/>
                  </a:solidFill>
                  <a:latin typeface="Acumin Pro Condensed Light" panose="020B0406020202020204" pitchFamily="34" charset="0"/>
                </a:rPr>
                <a:t> </a:t>
              </a:r>
              <a:r>
                <a:rPr lang="en-US" sz="1100">
                  <a:solidFill>
                    <a:schemeClr val="bg1"/>
                  </a:solidFill>
                  <a:latin typeface="Acumin Pro Condensed ExtLt" panose="020B0306020202020204" pitchFamily="34" charset="0"/>
                </a:rPr>
                <a:t>FOOD</a:t>
              </a:r>
              <a:r>
                <a:rPr lang="en-US" sz="1100">
                  <a:solidFill>
                    <a:schemeClr val="bg1"/>
                  </a:solidFill>
                  <a:latin typeface="Acumin Pro Condensed Medium" panose="020B0606020202020204" pitchFamily="34" charset="0"/>
                </a:rPr>
                <a:t>HALL </a:t>
              </a:r>
              <a:r>
                <a:rPr lang="en-US" sz="1100">
                  <a:solidFill>
                    <a:srgbClr val="FFE699"/>
                  </a:solidFill>
                  <a:latin typeface="Acumin Pro Condensed ExtLt" panose="020B0306020202020204" pitchFamily="34" charset="0"/>
                </a:rPr>
                <a:t>&amp; APARTMENTS</a:t>
              </a:r>
            </a:p>
          </p:txBody>
        </p:sp>
      </p:grpSp>
      <p:sp>
        <p:nvSpPr>
          <p:cNvPr id="8" name="Rectangle 7">
            <a:extLst>
              <a:ext uri="{FF2B5EF4-FFF2-40B4-BE49-F238E27FC236}">
                <a16:creationId xmlns:a16="http://schemas.microsoft.com/office/drawing/2014/main" id="{058889BA-5756-1339-E998-8AB0EE6A8FA5}"/>
              </a:ext>
            </a:extLst>
          </p:cNvPr>
          <p:cNvSpPr/>
          <p:nvPr/>
        </p:nvSpPr>
        <p:spPr>
          <a:xfrm>
            <a:off x="0" y="244775"/>
            <a:ext cx="6096000" cy="769441"/>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NUMBERS</a:t>
            </a:r>
          </a:p>
        </p:txBody>
      </p:sp>
    </p:spTree>
    <p:extLst>
      <p:ext uri="{BB962C8B-B14F-4D97-AF65-F5344CB8AC3E}">
        <p14:creationId xmlns:p14="http://schemas.microsoft.com/office/powerpoint/2010/main" val="133133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545A5F0-4C3C-06E3-B1BB-D35DED46A0B7}"/>
              </a:ext>
            </a:extLst>
          </p:cNvPr>
          <p:cNvGrpSpPr/>
          <p:nvPr/>
        </p:nvGrpSpPr>
        <p:grpSpPr>
          <a:xfrm>
            <a:off x="0" y="6596390"/>
            <a:ext cx="12192000" cy="261610"/>
            <a:chOff x="0" y="6596390"/>
            <a:chExt cx="12192000" cy="261610"/>
          </a:xfrm>
        </p:grpSpPr>
        <p:sp>
          <p:nvSpPr>
            <p:cNvPr id="11" name="Rectangle 10">
              <a:extLst>
                <a:ext uri="{FF2B5EF4-FFF2-40B4-BE49-F238E27FC236}">
                  <a16:creationId xmlns:a16="http://schemas.microsoft.com/office/drawing/2014/main" id="{49880B36-7A74-D7F3-1EE9-1DB7E285B644}"/>
                </a:ext>
              </a:extLst>
            </p:cNvPr>
            <p:cNvSpPr/>
            <p:nvPr/>
          </p:nvSpPr>
          <p:spPr>
            <a:xfrm>
              <a:off x="0" y="6614984"/>
              <a:ext cx="12192000" cy="243016"/>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3ACFD9-FF0E-E7D4-046A-516B97166394}"/>
                </a:ext>
              </a:extLst>
            </p:cNvPr>
            <p:cNvSpPr txBox="1"/>
            <p:nvPr/>
          </p:nvSpPr>
          <p:spPr>
            <a:xfrm>
              <a:off x="8794782" y="6596390"/>
              <a:ext cx="3397218" cy="261610"/>
            </a:xfrm>
            <a:prstGeom prst="rect">
              <a:avLst/>
            </a:prstGeom>
            <a:noFill/>
          </p:spPr>
          <p:txBody>
            <a:bodyPr wrap="square" rtlCol="0">
              <a:spAutoFit/>
            </a:bodyPr>
            <a:lstStyle/>
            <a:p>
              <a:pPr algn="r"/>
              <a:r>
                <a:rPr lang="en-US" sz="1100">
                  <a:solidFill>
                    <a:schemeClr val="bg1"/>
                  </a:solidFill>
                  <a:latin typeface="Acumin Pro Condensed Medium" panose="020B0606020202020204" pitchFamily="34" charset="0"/>
                </a:rPr>
                <a:t>TOWN</a:t>
              </a:r>
              <a:r>
                <a:rPr lang="en-US" sz="1100">
                  <a:solidFill>
                    <a:schemeClr val="bg1"/>
                  </a:solidFill>
                  <a:latin typeface="Acumin Pro Condensed ExtLt" panose="020B0306020202020204" pitchFamily="34" charset="0"/>
                </a:rPr>
                <a:t>HALL</a:t>
              </a:r>
              <a:r>
                <a:rPr lang="en-US" sz="1100">
                  <a:solidFill>
                    <a:schemeClr val="bg1"/>
                  </a:solidFill>
                  <a:latin typeface="Acumin Pro Condensed Light" panose="020B0406020202020204" pitchFamily="34" charset="0"/>
                </a:rPr>
                <a:t> </a:t>
              </a:r>
              <a:r>
                <a:rPr lang="en-US" sz="1100">
                  <a:solidFill>
                    <a:schemeClr val="bg1"/>
                  </a:solidFill>
                  <a:latin typeface="Acumin Pro Condensed ExtLt" panose="020B0306020202020204" pitchFamily="34" charset="0"/>
                </a:rPr>
                <a:t>FOOD</a:t>
              </a:r>
              <a:r>
                <a:rPr lang="en-US" sz="1100">
                  <a:solidFill>
                    <a:schemeClr val="bg1"/>
                  </a:solidFill>
                  <a:latin typeface="Acumin Pro Condensed Medium" panose="020B0606020202020204" pitchFamily="34" charset="0"/>
                </a:rPr>
                <a:t>HALL </a:t>
              </a:r>
              <a:r>
                <a:rPr lang="en-US" sz="1100">
                  <a:solidFill>
                    <a:srgbClr val="FFE699"/>
                  </a:solidFill>
                  <a:latin typeface="Acumin Pro Condensed ExtLt" panose="020B0306020202020204" pitchFamily="34" charset="0"/>
                </a:rPr>
                <a:t>&amp; APARTMENTS</a:t>
              </a:r>
            </a:p>
          </p:txBody>
        </p:sp>
      </p:grpSp>
      <p:sp>
        <p:nvSpPr>
          <p:cNvPr id="8" name="Rectangle 7">
            <a:extLst>
              <a:ext uri="{FF2B5EF4-FFF2-40B4-BE49-F238E27FC236}">
                <a16:creationId xmlns:a16="http://schemas.microsoft.com/office/drawing/2014/main" id="{058889BA-5756-1339-E998-8AB0EE6A8FA5}"/>
              </a:ext>
            </a:extLst>
          </p:cNvPr>
          <p:cNvSpPr/>
          <p:nvPr/>
        </p:nvSpPr>
        <p:spPr>
          <a:xfrm>
            <a:off x="0" y="244775"/>
            <a:ext cx="6096000" cy="769441"/>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SUPPORT</a:t>
            </a:r>
          </a:p>
        </p:txBody>
      </p:sp>
      <p:sp>
        <p:nvSpPr>
          <p:cNvPr id="14" name="TextBox 13">
            <a:extLst>
              <a:ext uri="{FF2B5EF4-FFF2-40B4-BE49-F238E27FC236}">
                <a16:creationId xmlns:a16="http://schemas.microsoft.com/office/drawing/2014/main" id="{B2C95D36-AD0D-1A9F-3F05-B09F92CBE517}"/>
              </a:ext>
            </a:extLst>
          </p:cNvPr>
          <p:cNvSpPr txBox="1"/>
          <p:nvPr/>
        </p:nvSpPr>
        <p:spPr>
          <a:xfrm>
            <a:off x="532432" y="3154414"/>
            <a:ext cx="4564250" cy="2031325"/>
          </a:xfrm>
          <a:prstGeom prst="rect">
            <a:avLst/>
          </a:prstGeom>
          <a:noFill/>
        </p:spPr>
        <p:txBody>
          <a:bodyPr wrap="square">
            <a:spAutoFit/>
          </a:bodyPr>
          <a:lstStyle/>
          <a:p>
            <a:r>
              <a:rPr lang="en-US" sz="1400">
                <a:solidFill>
                  <a:schemeClr val="accent2">
                    <a:lumMod val="75000"/>
                  </a:schemeClr>
                </a:solidFill>
                <a:latin typeface="Neue Haas Grotesk Text Pro" panose="020B0504020202020204" pitchFamily="34" charset="0"/>
              </a:rPr>
              <a:t>The integration of sustainability, the focus on local entrepreneurship through the Food Hall, and the dedication to creating inclusive and affordable housing solutions demonstrate a holistic and forward-thinking strategy that will undoubtedly positively impact our community.</a:t>
            </a:r>
          </a:p>
          <a:p>
            <a:endParaRPr lang="en-US" sz="1400">
              <a:solidFill>
                <a:schemeClr val="accent2">
                  <a:lumMod val="75000"/>
                </a:schemeClr>
              </a:solidFill>
              <a:latin typeface="Neue Haas Grotesk Text Pro" panose="020B0504020202020204" pitchFamily="34" charset="0"/>
            </a:endParaRPr>
          </a:p>
          <a:p>
            <a:r>
              <a:rPr lang="en-US" sz="1400" b="1">
                <a:solidFill>
                  <a:schemeClr val="accent2">
                    <a:lumMod val="75000"/>
                  </a:schemeClr>
                </a:solidFill>
                <a:latin typeface="Neue Haas Grotesk Text Pro" panose="020B0504020202020204" pitchFamily="34" charset="0"/>
              </a:rPr>
              <a:t>Senator </a:t>
            </a:r>
            <a:r>
              <a:rPr lang="en-US" sz="1400" b="1" err="1">
                <a:solidFill>
                  <a:schemeClr val="accent2">
                    <a:lumMod val="75000"/>
                  </a:schemeClr>
                </a:solidFill>
                <a:latin typeface="Neue Haas Grotesk Text Pro" panose="020B0504020202020204" pitchFamily="34" charset="0"/>
              </a:rPr>
              <a:t>Izaah</a:t>
            </a:r>
            <a:r>
              <a:rPr lang="en-US" sz="1400" b="1">
                <a:solidFill>
                  <a:schemeClr val="accent2">
                    <a:lumMod val="75000"/>
                  </a:schemeClr>
                </a:solidFill>
                <a:latin typeface="Neue Haas Grotesk Text Pro" panose="020B0504020202020204" pitchFamily="34" charset="0"/>
              </a:rPr>
              <a:t> Knox</a:t>
            </a:r>
          </a:p>
          <a:p>
            <a:r>
              <a:rPr lang="en-US" sz="1400" b="1">
                <a:solidFill>
                  <a:schemeClr val="accent2">
                    <a:lumMod val="75000"/>
                  </a:schemeClr>
                </a:solidFill>
                <a:latin typeface="Neue Haas Grotesk Text Pro" panose="020B0504020202020204" pitchFamily="34" charset="0"/>
              </a:rPr>
              <a:t>17</a:t>
            </a:r>
            <a:r>
              <a:rPr lang="en-US" sz="1400" b="1" baseline="30000">
                <a:solidFill>
                  <a:schemeClr val="accent2">
                    <a:lumMod val="75000"/>
                  </a:schemeClr>
                </a:solidFill>
                <a:latin typeface="Neue Haas Grotesk Text Pro" panose="020B0504020202020204" pitchFamily="34" charset="0"/>
              </a:rPr>
              <a:t>th</a:t>
            </a:r>
            <a:r>
              <a:rPr lang="en-US" sz="1400" b="1">
                <a:solidFill>
                  <a:schemeClr val="accent2">
                    <a:lumMod val="75000"/>
                  </a:schemeClr>
                </a:solidFill>
                <a:latin typeface="Neue Haas Grotesk Text Pro" panose="020B0504020202020204" pitchFamily="34" charset="0"/>
              </a:rPr>
              <a:t> District</a:t>
            </a:r>
          </a:p>
        </p:txBody>
      </p:sp>
      <p:sp>
        <p:nvSpPr>
          <p:cNvPr id="15" name="TextBox 14">
            <a:extLst>
              <a:ext uri="{FF2B5EF4-FFF2-40B4-BE49-F238E27FC236}">
                <a16:creationId xmlns:a16="http://schemas.microsoft.com/office/drawing/2014/main" id="{81DA655F-089D-A32D-368F-6A71DDC3D9B6}"/>
              </a:ext>
            </a:extLst>
          </p:cNvPr>
          <p:cNvSpPr txBox="1"/>
          <p:nvPr/>
        </p:nvSpPr>
        <p:spPr>
          <a:xfrm>
            <a:off x="532432" y="5285569"/>
            <a:ext cx="5900194" cy="1169551"/>
          </a:xfrm>
          <a:prstGeom prst="rect">
            <a:avLst/>
          </a:prstGeom>
          <a:noFill/>
        </p:spPr>
        <p:txBody>
          <a:bodyPr wrap="square" rtlCol="0">
            <a:spAutoFit/>
          </a:bodyPr>
          <a:lstStyle/>
          <a:p>
            <a:r>
              <a:rPr lang="en-US" sz="1400">
                <a:solidFill>
                  <a:srgbClr val="7030A0"/>
                </a:solidFill>
                <a:latin typeface="Neue Haas Grotesk Text Pro" panose="020B0504020202020204" pitchFamily="34" charset="0"/>
              </a:rPr>
              <a:t>It’s an impressive project that bundles sustainability and inclusivity into a project for a diverse neighborhood</a:t>
            </a:r>
          </a:p>
          <a:p>
            <a:endParaRPr lang="en-US" sz="1400">
              <a:solidFill>
                <a:srgbClr val="7030A0"/>
              </a:solidFill>
              <a:latin typeface="Neue Haas Grotesk Text Pro" panose="020B0504020202020204" pitchFamily="34" charset="0"/>
            </a:endParaRPr>
          </a:p>
          <a:p>
            <a:r>
              <a:rPr lang="en-US" sz="1400" b="1">
                <a:solidFill>
                  <a:srgbClr val="7030A0"/>
                </a:solidFill>
                <a:latin typeface="Neue Haas Grotesk Text Pro" panose="020B0504020202020204" pitchFamily="34" charset="0"/>
              </a:rPr>
              <a:t>Carl Voss</a:t>
            </a:r>
          </a:p>
          <a:p>
            <a:r>
              <a:rPr lang="en-US" sz="1400" b="1">
                <a:solidFill>
                  <a:srgbClr val="7030A0"/>
                </a:solidFill>
                <a:latin typeface="Neue Haas Grotesk Text Pro" panose="020B0504020202020204" pitchFamily="34" charset="0"/>
              </a:rPr>
              <a:t>At-large, Des Moines City Council</a:t>
            </a:r>
          </a:p>
        </p:txBody>
      </p:sp>
      <p:sp>
        <p:nvSpPr>
          <p:cNvPr id="17" name="TextBox 16">
            <a:extLst>
              <a:ext uri="{FF2B5EF4-FFF2-40B4-BE49-F238E27FC236}">
                <a16:creationId xmlns:a16="http://schemas.microsoft.com/office/drawing/2014/main" id="{66ED6C6F-A961-72A9-D0F9-DA3A7CFBD2DC}"/>
              </a:ext>
            </a:extLst>
          </p:cNvPr>
          <p:cNvSpPr txBox="1"/>
          <p:nvPr/>
        </p:nvSpPr>
        <p:spPr>
          <a:xfrm>
            <a:off x="6432626" y="3844312"/>
            <a:ext cx="5576160" cy="1815882"/>
          </a:xfrm>
          <a:prstGeom prst="rect">
            <a:avLst/>
          </a:prstGeom>
          <a:noFill/>
        </p:spPr>
        <p:txBody>
          <a:bodyPr wrap="square">
            <a:spAutoFit/>
          </a:bodyPr>
          <a:lstStyle/>
          <a:p>
            <a:r>
              <a:rPr lang="en-US" sz="1400">
                <a:solidFill>
                  <a:schemeClr val="accent6">
                    <a:lumMod val="75000"/>
                  </a:schemeClr>
                </a:solidFill>
                <a:latin typeface="Neue Haas Grotesk Text Pro" panose="020B0504020202020204" pitchFamily="34" charset="0"/>
              </a:rPr>
              <a:t>The project would be a great ‘win’ for the city and the adjacent neighborhood because of its proposal to add vitality and density to the 6th Avenue corridor, which has already seen significant public investment by way of streetscape and transit improvements. </a:t>
            </a:r>
          </a:p>
          <a:p>
            <a:endParaRPr lang="en-US" sz="1400">
              <a:solidFill>
                <a:schemeClr val="accent6">
                  <a:lumMod val="75000"/>
                </a:schemeClr>
              </a:solidFill>
              <a:latin typeface="Neue Haas Grotesk Text Pro" panose="020B0504020202020204" pitchFamily="34" charset="0"/>
            </a:endParaRPr>
          </a:p>
          <a:p>
            <a:r>
              <a:rPr lang="en-US" sz="1400" b="1">
                <a:solidFill>
                  <a:schemeClr val="accent6">
                    <a:lumMod val="75000"/>
                  </a:schemeClr>
                </a:solidFill>
                <a:latin typeface="Neue Haas Grotesk Text Pro" panose="020B0504020202020204" pitchFamily="34" charset="0"/>
              </a:rPr>
              <a:t>City Manager</a:t>
            </a:r>
          </a:p>
          <a:p>
            <a:r>
              <a:rPr lang="en-US" sz="1400" b="1">
                <a:solidFill>
                  <a:schemeClr val="accent6">
                    <a:lumMod val="75000"/>
                  </a:schemeClr>
                </a:solidFill>
                <a:latin typeface="Neue Haas Grotesk Text Pro" panose="020B0504020202020204" pitchFamily="34" charset="0"/>
              </a:rPr>
              <a:t>City of Des Moines</a:t>
            </a:r>
          </a:p>
        </p:txBody>
      </p:sp>
      <p:sp>
        <p:nvSpPr>
          <p:cNvPr id="19" name="TextBox 18">
            <a:extLst>
              <a:ext uri="{FF2B5EF4-FFF2-40B4-BE49-F238E27FC236}">
                <a16:creationId xmlns:a16="http://schemas.microsoft.com/office/drawing/2014/main" id="{6AF62A32-A636-0C28-3356-ACA357A16BBC}"/>
              </a:ext>
            </a:extLst>
          </p:cNvPr>
          <p:cNvSpPr txBox="1"/>
          <p:nvPr/>
        </p:nvSpPr>
        <p:spPr>
          <a:xfrm>
            <a:off x="532432" y="1140709"/>
            <a:ext cx="5031136" cy="2031325"/>
          </a:xfrm>
          <a:prstGeom prst="rect">
            <a:avLst/>
          </a:prstGeom>
          <a:noFill/>
        </p:spPr>
        <p:txBody>
          <a:bodyPr wrap="square">
            <a:spAutoFit/>
          </a:bodyPr>
          <a:lstStyle/>
          <a:p>
            <a:r>
              <a:rPr lang="en-US" sz="1400">
                <a:solidFill>
                  <a:schemeClr val="accent1">
                    <a:lumMod val="75000"/>
                  </a:schemeClr>
                </a:solidFill>
                <a:latin typeface="Neue Haas Grotesk Text Pro" panose="020B0504020202020204" pitchFamily="34" charset="0"/>
              </a:rPr>
              <a:t>The proposed project integrates an essential array of truly innovative and catalytic components for our district – equitable ownership and inclusive development, affordable housing that truly empowers residents, sustainable design, and accessible entrepreneurial opportunities.</a:t>
            </a:r>
          </a:p>
          <a:p>
            <a:endParaRPr lang="en-US" sz="1400">
              <a:solidFill>
                <a:schemeClr val="accent1">
                  <a:lumMod val="75000"/>
                </a:schemeClr>
              </a:solidFill>
              <a:latin typeface="Neue Haas Grotesk Text Pro" panose="020B0504020202020204" pitchFamily="34" charset="0"/>
            </a:endParaRPr>
          </a:p>
          <a:p>
            <a:r>
              <a:rPr lang="en-US" sz="1400" b="1">
                <a:solidFill>
                  <a:schemeClr val="accent1">
                    <a:lumMod val="75000"/>
                  </a:schemeClr>
                </a:solidFill>
                <a:latin typeface="Neue Haas Grotesk Text Pro" panose="020B0504020202020204" pitchFamily="34" charset="0"/>
              </a:rPr>
              <a:t>Breann Bye</a:t>
            </a:r>
          </a:p>
          <a:p>
            <a:r>
              <a:rPr lang="en-US" sz="1400" b="1">
                <a:solidFill>
                  <a:schemeClr val="accent1">
                    <a:lumMod val="75000"/>
                  </a:schemeClr>
                </a:solidFill>
                <a:latin typeface="Neue Haas Grotesk Text Pro" panose="020B0504020202020204" pitchFamily="34" charset="0"/>
              </a:rPr>
              <a:t>Executive Director, 6</a:t>
            </a:r>
            <a:r>
              <a:rPr lang="en-US" sz="1400" b="1" baseline="30000">
                <a:solidFill>
                  <a:schemeClr val="accent1">
                    <a:lumMod val="75000"/>
                  </a:schemeClr>
                </a:solidFill>
                <a:latin typeface="Neue Haas Grotesk Text Pro" panose="020B0504020202020204" pitchFamily="34" charset="0"/>
              </a:rPr>
              <a:t>th</a:t>
            </a:r>
            <a:r>
              <a:rPr lang="en-US" sz="1400" b="1">
                <a:solidFill>
                  <a:schemeClr val="accent1">
                    <a:lumMod val="75000"/>
                  </a:schemeClr>
                </a:solidFill>
                <a:latin typeface="Neue Haas Grotesk Text Pro" panose="020B0504020202020204" pitchFamily="34" charset="0"/>
              </a:rPr>
              <a:t> Avenue Corridor</a:t>
            </a:r>
          </a:p>
          <a:p>
            <a:endParaRPr lang="en-US" sz="1400">
              <a:solidFill>
                <a:schemeClr val="accent1">
                  <a:lumMod val="75000"/>
                </a:schemeClr>
              </a:solidFill>
              <a:latin typeface="Neue Haas Grotesk Text Pro" panose="020B0504020202020204" pitchFamily="34" charset="0"/>
            </a:endParaRPr>
          </a:p>
        </p:txBody>
      </p:sp>
      <p:sp>
        <p:nvSpPr>
          <p:cNvPr id="22" name="TextBox 21">
            <a:extLst>
              <a:ext uri="{FF2B5EF4-FFF2-40B4-BE49-F238E27FC236}">
                <a16:creationId xmlns:a16="http://schemas.microsoft.com/office/drawing/2014/main" id="{708F2423-54B5-99C8-B79F-D01E98B65FAA}"/>
              </a:ext>
            </a:extLst>
          </p:cNvPr>
          <p:cNvSpPr txBox="1"/>
          <p:nvPr/>
        </p:nvSpPr>
        <p:spPr>
          <a:xfrm>
            <a:off x="6462794" y="1109284"/>
            <a:ext cx="5729206" cy="2462213"/>
          </a:xfrm>
          <a:prstGeom prst="rect">
            <a:avLst/>
          </a:prstGeom>
          <a:noFill/>
        </p:spPr>
        <p:txBody>
          <a:bodyPr wrap="square">
            <a:spAutoFit/>
          </a:bodyPr>
          <a:lstStyle/>
          <a:p>
            <a:pPr algn="l"/>
            <a:r>
              <a:rPr lang="en-US" sz="1400" b="0" i="0" u="none" strike="noStrike" baseline="0">
                <a:solidFill>
                  <a:srgbClr val="FF0000"/>
                </a:solidFill>
                <a:latin typeface="Neue Haas Grotesk Text Pro" panose="020B0504020202020204" pitchFamily="34" charset="0"/>
              </a:rPr>
              <a:t>Fostering a future of sustainability in a neighborhood of such rich history will help connect the past, present and future in ways that will breathe new life into our community. </a:t>
            </a:r>
          </a:p>
          <a:p>
            <a:pPr algn="l"/>
            <a:endParaRPr lang="en-US" sz="1400">
              <a:solidFill>
                <a:srgbClr val="FF0000"/>
              </a:solidFill>
              <a:latin typeface="Neue Haas Grotesk Text Pro" panose="020B0504020202020204" pitchFamily="34" charset="0"/>
            </a:endParaRPr>
          </a:p>
          <a:p>
            <a:pPr algn="l"/>
            <a:r>
              <a:rPr lang="en-US" sz="1400" b="0" i="0" u="none" strike="noStrike" baseline="0">
                <a:solidFill>
                  <a:srgbClr val="FF0000"/>
                </a:solidFill>
                <a:latin typeface="Neue Haas Grotesk Text Pro" panose="020B0504020202020204" pitchFamily="34" charset="0"/>
              </a:rPr>
              <a:t>The Community Food Market concept is another exciting aspect of the proposal. It presents an opportunity to not only</a:t>
            </a:r>
          </a:p>
          <a:p>
            <a:pPr algn="l"/>
            <a:r>
              <a:rPr lang="en-US" sz="1400" b="0" i="0" u="none" strike="noStrike" baseline="0">
                <a:solidFill>
                  <a:srgbClr val="FF0000"/>
                </a:solidFill>
                <a:latin typeface="Neue Haas Grotesk Text Pro" panose="020B0504020202020204" pitchFamily="34" charset="0"/>
              </a:rPr>
              <a:t>provide a unique culinary experience for residents but also to support local artisans and entrepreneurs.</a:t>
            </a:r>
          </a:p>
          <a:p>
            <a:pPr algn="l"/>
            <a:endParaRPr lang="en-US" sz="1400">
              <a:solidFill>
                <a:srgbClr val="FF0000"/>
              </a:solidFill>
              <a:latin typeface="Neue Haas Grotesk Text Pro" panose="020B0504020202020204" pitchFamily="34" charset="0"/>
            </a:endParaRPr>
          </a:p>
          <a:p>
            <a:pPr algn="l"/>
            <a:r>
              <a:rPr lang="en-US" sz="1400" b="1">
                <a:solidFill>
                  <a:srgbClr val="FF0000"/>
                </a:solidFill>
                <a:latin typeface="Neue Haas Grotesk Text Pro" panose="020B0504020202020204" pitchFamily="34" charset="0"/>
              </a:rPr>
              <a:t>Kathy Hellstern</a:t>
            </a:r>
          </a:p>
          <a:p>
            <a:pPr algn="l"/>
            <a:r>
              <a:rPr lang="en-US" sz="1400" b="1">
                <a:solidFill>
                  <a:srgbClr val="FF0000"/>
                </a:solidFill>
                <a:latin typeface="Neue Haas Grotesk Text Pro" panose="020B0504020202020204" pitchFamily="34" charset="0"/>
              </a:rPr>
              <a:t>President, River Bend Neighborhood Association</a:t>
            </a:r>
          </a:p>
        </p:txBody>
      </p:sp>
    </p:spTree>
    <p:extLst>
      <p:ext uri="{BB962C8B-B14F-4D97-AF65-F5344CB8AC3E}">
        <p14:creationId xmlns:p14="http://schemas.microsoft.com/office/powerpoint/2010/main" val="307139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90F58517-E513-8281-E5A7-0CBE736D2A1F}"/>
              </a:ext>
            </a:extLst>
          </p:cNvPr>
          <p:cNvSpPr/>
          <p:nvPr/>
        </p:nvSpPr>
        <p:spPr>
          <a:xfrm>
            <a:off x="4474403" y="2871824"/>
            <a:ext cx="3265733" cy="1537095"/>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cap="all">
                <a:solidFill>
                  <a:srgbClr val="385723"/>
                </a:solidFill>
                <a:latin typeface="Neue Haas Grotesk Text Pro" panose="020B0504020202020204" pitchFamily="34" charset="0"/>
                <a:ea typeface="Roboto" panose="02000000000000000000" pitchFamily="2" charset="0"/>
              </a:rPr>
              <a:t>Building for the neighborhoods</a:t>
            </a:r>
          </a:p>
        </p:txBody>
      </p:sp>
      <p:sp>
        <p:nvSpPr>
          <p:cNvPr id="3" name="Rectangle: Rounded Corners 2">
            <a:extLst>
              <a:ext uri="{FF2B5EF4-FFF2-40B4-BE49-F238E27FC236}">
                <a16:creationId xmlns:a16="http://schemas.microsoft.com/office/drawing/2014/main" id="{71B0A511-A53C-8E96-A97C-976B600E302A}"/>
              </a:ext>
            </a:extLst>
          </p:cNvPr>
          <p:cNvSpPr/>
          <p:nvPr/>
        </p:nvSpPr>
        <p:spPr>
          <a:xfrm>
            <a:off x="990530" y="2871824"/>
            <a:ext cx="3265733" cy="1537095"/>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cap="all">
                <a:solidFill>
                  <a:srgbClr val="385723"/>
                </a:solidFill>
                <a:latin typeface="Neue Haas Grotesk Text Pro" panose="020B0504020202020204" pitchFamily="34" charset="0"/>
                <a:ea typeface="Roboto" panose="02000000000000000000" pitchFamily="2" charset="0"/>
              </a:rPr>
              <a:t>Partnerships </a:t>
            </a:r>
          </a:p>
          <a:p>
            <a:pPr algn="ctr"/>
            <a:r>
              <a:rPr lang="en-US" sz="2400" b="1" cap="all">
                <a:solidFill>
                  <a:srgbClr val="385723"/>
                </a:solidFill>
                <a:latin typeface="Neue Haas Grotesk Text Pro" panose="020B0504020202020204" pitchFamily="34" charset="0"/>
                <a:ea typeface="Roboto" panose="02000000000000000000" pitchFamily="2" charset="0"/>
              </a:rPr>
              <a:t>&amp;</a:t>
            </a:r>
            <a:br>
              <a:rPr lang="en-US" sz="2400" b="1" cap="all">
                <a:solidFill>
                  <a:srgbClr val="385723"/>
                </a:solidFill>
                <a:latin typeface="Neue Haas Grotesk Text Pro" panose="020B0504020202020204" pitchFamily="34" charset="0"/>
                <a:ea typeface="Roboto" panose="02000000000000000000" pitchFamily="2" charset="0"/>
              </a:rPr>
            </a:br>
            <a:r>
              <a:rPr lang="en-US" sz="2400" b="1" cap="all">
                <a:solidFill>
                  <a:srgbClr val="385723"/>
                </a:solidFill>
                <a:latin typeface="Neue Haas Grotesk Text Pro" panose="020B0504020202020204" pitchFamily="34" charset="0"/>
                <a:ea typeface="Roboto" panose="02000000000000000000" pitchFamily="2" charset="0"/>
              </a:rPr>
              <a:t>Financing</a:t>
            </a:r>
          </a:p>
        </p:txBody>
      </p:sp>
      <p:sp>
        <p:nvSpPr>
          <p:cNvPr id="5" name="Rectangle: Rounded Corners 4">
            <a:extLst>
              <a:ext uri="{FF2B5EF4-FFF2-40B4-BE49-F238E27FC236}">
                <a16:creationId xmlns:a16="http://schemas.microsoft.com/office/drawing/2014/main" id="{E6850F11-471E-6E8F-8048-311464E82985}"/>
              </a:ext>
            </a:extLst>
          </p:cNvPr>
          <p:cNvSpPr/>
          <p:nvPr/>
        </p:nvSpPr>
        <p:spPr>
          <a:xfrm>
            <a:off x="7958276" y="2854414"/>
            <a:ext cx="3265733" cy="1537095"/>
          </a:xfrm>
          <a:prstGeom prst="roundRect">
            <a:avLst/>
          </a:prstGeom>
          <a:noFill/>
          <a:ln w="19050">
            <a:solidFill>
              <a:srgbClr val="B0B3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cap="all">
                <a:solidFill>
                  <a:srgbClr val="385723"/>
                </a:solidFill>
                <a:latin typeface="Neue Haas Grotesk Text Pro" panose="020B0504020202020204" pitchFamily="34" charset="0"/>
                <a:ea typeface="Roboto" panose="02000000000000000000" pitchFamily="2" charset="0"/>
              </a:rPr>
              <a:t>Long-term resident wellness </a:t>
            </a:r>
          </a:p>
        </p:txBody>
      </p:sp>
      <p:sp>
        <p:nvSpPr>
          <p:cNvPr id="7" name="TextBox 6">
            <a:extLst>
              <a:ext uri="{FF2B5EF4-FFF2-40B4-BE49-F238E27FC236}">
                <a16:creationId xmlns:a16="http://schemas.microsoft.com/office/drawing/2014/main" id="{0804F04F-58F9-6BDC-49B6-AC6F01136CF0}"/>
              </a:ext>
            </a:extLst>
          </p:cNvPr>
          <p:cNvSpPr txBox="1"/>
          <p:nvPr/>
        </p:nvSpPr>
        <p:spPr>
          <a:xfrm>
            <a:off x="1013620" y="1248777"/>
            <a:ext cx="10187298" cy="1569660"/>
          </a:xfrm>
          <a:prstGeom prst="rect">
            <a:avLst/>
          </a:prstGeom>
          <a:noFill/>
        </p:spPr>
        <p:txBody>
          <a:bodyPr wrap="square" rtlCol="0">
            <a:spAutoFit/>
          </a:bodyPr>
          <a:lstStyle/>
          <a:p>
            <a:pPr algn="ctr"/>
            <a:r>
              <a:rPr lang="en-US" sz="3200">
                <a:solidFill>
                  <a:srgbClr val="385723"/>
                </a:solidFill>
                <a:latin typeface="Neue Haas Grotesk Text Pro" panose="020B0504020202020204" pitchFamily="34" charset="0"/>
                <a:ea typeface="Roboto" panose="02000000000000000000" pitchFamily="2" charset="0"/>
                <a:cs typeface="Lato Medium" panose="020F0502020204030203" pitchFamily="34" charset="0"/>
              </a:rPr>
              <a:t>A holistic approach to affordable housing development with the resident and community at the core.</a:t>
            </a:r>
          </a:p>
        </p:txBody>
      </p:sp>
      <p:grpSp>
        <p:nvGrpSpPr>
          <p:cNvPr id="10" name="Group 9">
            <a:extLst>
              <a:ext uri="{FF2B5EF4-FFF2-40B4-BE49-F238E27FC236}">
                <a16:creationId xmlns:a16="http://schemas.microsoft.com/office/drawing/2014/main" id="{3545A5F0-4C3C-06E3-B1BB-D35DED46A0B7}"/>
              </a:ext>
            </a:extLst>
          </p:cNvPr>
          <p:cNvGrpSpPr/>
          <p:nvPr/>
        </p:nvGrpSpPr>
        <p:grpSpPr>
          <a:xfrm>
            <a:off x="0" y="6596390"/>
            <a:ext cx="12192000" cy="261610"/>
            <a:chOff x="0" y="6596390"/>
            <a:chExt cx="12192000" cy="261610"/>
          </a:xfrm>
        </p:grpSpPr>
        <p:sp>
          <p:nvSpPr>
            <p:cNvPr id="11" name="Rectangle 10">
              <a:extLst>
                <a:ext uri="{FF2B5EF4-FFF2-40B4-BE49-F238E27FC236}">
                  <a16:creationId xmlns:a16="http://schemas.microsoft.com/office/drawing/2014/main" id="{49880B36-7A74-D7F3-1EE9-1DB7E285B644}"/>
                </a:ext>
              </a:extLst>
            </p:cNvPr>
            <p:cNvSpPr/>
            <p:nvPr/>
          </p:nvSpPr>
          <p:spPr>
            <a:xfrm>
              <a:off x="0" y="6614984"/>
              <a:ext cx="12192000" cy="243016"/>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3ACFD9-FF0E-E7D4-046A-516B97166394}"/>
                </a:ext>
              </a:extLst>
            </p:cNvPr>
            <p:cNvSpPr txBox="1"/>
            <p:nvPr/>
          </p:nvSpPr>
          <p:spPr>
            <a:xfrm>
              <a:off x="8794782" y="6596390"/>
              <a:ext cx="3397218" cy="261610"/>
            </a:xfrm>
            <a:prstGeom prst="rect">
              <a:avLst/>
            </a:prstGeom>
            <a:noFill/>
          </p:spPr>
          <p:txBody>
            <a:bodyPr wrap="square" rtlCol="0">
              <a:spAutoFit/>
            </a:bodyPr>
            <a:lstStyle/>
            <a:p>
              <a:pPr algn="r"/>
              <a:r>
                <a:rPr lang="en-US" sz="1100">
                  <a:solidFill>
                    <a:schemeClr val="bg1"/>
                  </a:solidFill>
                  <a:latin typeface="Acumin Pro Condensed Medium" panose="020B0606020202020204" pitchFamily="34" charset="0"/>
                </a:rPr>
                <a:t>TOWN</a:t>
              </a:r>
              <a:r>
                <a:rPr lang="en-US" sz="1100">
                  <a:solidFill>
                    <a:schemeClr val="bg1"/>
                  </a:solidFill>
                  <a:latin typeface="Acumin Pro Condensed ExtLt" panose="020B0306020202020204" pitchFamily="34" charset="0"/>
                </a:rPr>
                <a:t>HALL</a:t>
              </a:r>
              <a:r>
                <a:rPr lang="en-US" sz="1100">
                  <a:solidFill>
                    <a:schemeClr val="bg1"/>
                  </a:solidFill>
                  <a:latin typeface="Acumin Pro Condensed Light" panose="020B0406020202020204" pitchFamily="34" charset="0"/>
                </a:rPr>
                <a:t> </a:t>
              </a:r>
              <a:r>
                <a:rPr lang="en-US" sz="1100">
                  <a:solidFill>
                    <a:schemeClr val="bg1"/>
                  </a:solidFill>
                  <a:latin typeface="Acumin Pro Condensed ExtLt" panose="020B0306020202020204" pitchFamily="34" charset="0"/>
                </a:rPr>
                <a:t>FOOD</a:t>
              </a:r>
              <a:r>
                <a:rPr lang="en-US" sz="1100">
                  <a:solidFill>
                    <a:schemeClr val="bg1"/>
                  </a:solidFill>
                  <a:latin typeface="Acumin Pro Condensed Medium" panose="020B0606020202020204" pitchFamily="34" charset="0"/>
                </a:rPr>
                <a:t>HALL </a:t>
              </a:r>
              <a:r>
                <a:rPr lang="en-US" sz="1100">
                  <a:solidFill>
                    <a:srgbClr val="FFE699"/>
                  </a:solidFill>
                  <a:latin typeface="Acumin Pro Condensed ExtLt" panose="020B0306020202020204" pitchFamily="34" charset="0"/>
                </a:rPr>
                <a:t>&amp; APARTMENTS</a:t>
              </a:r>
            </a:p>
          </p:txBody>
        </p:sp>
      </p:grpSp>
      <p:sp>
        <p:nvSpPr>
          <p:cNvPr id="8" name="Rectangle 7">
            <a:extLst>
              <a:ext uri="{FF2B5EF4-FFF2-40B4-BE49-F238E27FC236}">
                <a16:creationId xmlns:a16="http://schemas.microsoft.com/office/drawing/2014/main" id="{058889BA-5756-1339-E998-8AB0EE6A8FA5}"/>
              </a:ext>
            </a:extLst>
          </p:cNvPr>
          <p:cNvSpPr/>
          <p:nvPr/>
        </p:nvSpPr>
        <p:spPr>
          <a:xfrm>
            <a:off x="0" y="244775"/>
            <a:ext cx="6096000" cy="769441"/>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WRAP-UP</a:t>
            </a:r>
          </a:p>
        </p:txBody>
      </p:sp>
    </p:spTree>
    <p:extLst>
      <p:ext uri="{BB962C8B-B14F-4D97-AF65-F5344CB8AC3E}">
        <p14:creationId xmlns:p14="http://schemas.microsoft.com/office/powerpoint/2010/main" val="333765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8D85089B-E45B-DFE0-80B0-55010779E3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1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FD99B285-DB96-DE21-1C6F-CE86157DA253}"/>
              </a:ext>
            </a:extLst>
          </p:cNvPr>
          <p:cNvSpPr txBox="1"/>
          <p:nvPr/>
        </p:nvSpPr>
        <p:spPr>
          <a:xfrm>
            <a:off x="205222" y="532942"/>
            <a:ext cx="9454080" cy="584775"/>
          </a:xfrm>
          <a:prstGeom prst="rect">
            <a:avLst/>
          </a:prstGeom>
          <a:noFill/>
        </p:spPr>
        <p:txBody>
          <a:bodyPr wrap="square" rtlCol="0">
            <a:spAutoFit/>
          </a:bodyPr>
          <a:lstStyle/>
          <a:p>
            <a:r>
              <a:rPr lang="en-US" sz="3200">
                <a:solidFill>
                  <a:schemeClr val="accent6">
                    <a:lumMod val="50000"/>
                  </a:schemeClr>
                </a:solidFill>
                <a:latin typeface="Neue Haas Grotesk Text Pro" panose="020B0504020202020204" pitchFamily="34" charset="0"/>
                <a:ea typeface="Roboto" panose="02000000000000000000" pitchFamily="2" charset="0"/>
              </a:rPr>
              <a:t>THE PROJECT</a:t>
            </a:r>
          </a:p>
        </p:txBody>
      </p:sp>
      <p:sp>
        <p:nvSpPr>
          <p:cNvPr id="7" name="TextBox 6">
            <a:extLst>
              <a:ext uri="{FF2B5EF4-FFF2-40B4-BE49-F238E27FC236}">
                <a16:creationId xmlns:a16="http://schemas.microsoft.com/office/drawing/2014/main" id="{0804F04F-58F9-6BDC-49B6-AC6F01136CF0}"/>
              </a:ext>
            </a:extLst>
          </p:cNvPr>
          <p:cNvSpPr txBox="1"/>
          <p:nvPr/>
        </p:nvSpPr>
        <p:spPr>
          <a:xfrm>
            <a:off x="1885589" y="2305615"/>
            <a:ext cx="8420822" cy="2677656"/>
          </a:xfrm>
          <a:prstGeom prst="rect">
            <a:avLst/>
          </a:prstGeom>
          <a:noFill/>
        </p:spPr>
        <p:txBody>
          <a:bodyPr wrap="square" rtlCol="0">
            <a:spAutoFit/>
          </a:bodyPr>
          <a:lstStyle/>
          <a:p>
            <a:pPr algn="ctr"/>
            <a:r>
              <a:rPr lang="en-US" sz="2800" b="1">
                <a:solidFill>
                  <a:srgbClr val="385723"/>
                </a:solidFill>
                <a:latin typeface="Neue Haas Grotesk Text Pro" panose="020B0504020202020204" pitchFamily="34" charset="0"/>
                <a:ea typeface="Roboto" panose="02000000000000000000" pitchFamily="2" charset="0"/>
                <a:cs typeface="Lato Medium" panose="020F0502020204030203" pitchFamily="34" charset="0"/>
              </a:rPr>
              <a:t>TOWN</a:t>
            </a:r>
            <a:r>
              <a:rPr lang="en-US" sz="2800">
                <a:solidFill>
                  <a:srgbClr val="385723"/>
                </a:solidFill>
                <a:latin typeface="Neue Haas Grotesk Text Pro" panose="020B0504020202020204" pitchFamily="34" charset="0"/>
                <a:ea typeface="Roboto" panose="02000000000000000000" pitchFamily="2" charset="0"/>
                <a:cs typeface="Lato Medium" panose="020F0502020204030203" pitchFamily="34" charset="0"/>
              </a:rPr>
              <a:t>HALL</a:t>
            </a:r>
            <a:r>
              <a:rPr lang="en-US" sz="2800" b="1">
                <a:solidFill>
                  <a:srgbClr val="385723"/>
                </a:solidFill>
                <a:latin typeface="Neue Haas Grotesk Text Pro" panose="020B0504020202020204" pitchFamily="34" charset="0"/>
                <a:ea typeface="Roboto" panose="02000000000000000000" pitchFamily="2" charset="0"/>
                <a:cs typeface="Lato Medium" panose="020F0502020204030203" pitchFamily="34" charset="0"/>
              </a:rPr>
              <a:t> </a:t>
            </a:r>
            <a:r>
              <a:rPr lang="en-US" sz="2800">
                <a:solidFill>
                  <a:srgbClr val="385723"/>
                </a:solidFill>
                <a:latin typeface="Neue Haas Grotesk Text Pro" panose="020B0504020202020204" pitchFamily="34" charset="0"/>
                <a:ea typeface="Roboto" panose="02000000000000000000" pitchFamily="2" charset="0"/>
                <a:cs typeface="Lato Medium" panose="020F0502020204030203" pitchFamily="34" charset="0"/>
              </a:rPr>
              <a:t>FOOD</a:t>
            </a:r>
            <a:r>
              <a:rPr lang="en-US" sz="2800" b="1">
                <a:solidFill>
                  <a:srgbClr val="385723"/>
                </a:solidFill>
                <a:latin typeface="Neue Haas Grotesk Text Pro" panose="020B0504020202020204" pitchFamily="34" charset="0"/>
                <a:ea typeface="Roboto" panose="02000000000000000000" pitchFamily="2" charset="0"/>
                <a:cs typeface="Lato Medium" panose="020F0502020204030203" pitchFamily="34" charset="0"/>
              </a:rPr>
              <a:t>HALL </a:t>
            </a:r>
            <a:r>
              <a:rPr lang="en-US" sz="2800">
                <a:solidFill>
                  <a:srgbClr val="385723"/>
                </a:solidFill>
                <a:latin typeface="Neue Haas Grotesk Text Pro" panose="020B0504020202020204" pitchFamily="34" charset="0"/>
                <a:ea typeface="Roboto" panose="02000000000000000000" pitchFamily="2" charset="0"/>
                <a:cs typeface="Lato Medium" panose="020F0502020204030203" pitchFamily="34" charset="0"/>
              </a:rPr>
              <a:t>&amp; APARTMENTS</a:t>
            </a:r>
          </a:p>
          <a:p>
            <a:pPr algn="ctr"/>
            <a:r>
              <a:rPr lang="en-US" sz="2800">
                <a:solidFill>
                  <a:srgbClr val="385723"/>
                </a:solidFill>
                <a:latin typeface="Neue Haas Grotesk Text Pro" panose="020B0504020202020204" pitchFamily="34" charset="0"/>
                <a:ea typeface="Roboto" panose="02000000000000000000" pitchFamily="2" charset="0"/>
                <a:cs typeface="Lato Light" panose="020F0502020204030203" pitchFamily="34" charset="0"/>
              </a:rPr>
              <a:t>is a comprehensive model of neighborhood development that seeks to address the need for affordable housing while fostering inclusivity, community gathering, and economic opportunities. </a:t>
            </a:r>
          </a:p>
        </p:txBody>
      </p:sp>
      <p:pic>
        <p:nvPicPr>
          <p:cNvPr id="11" name="Picture 10">
            <a:extLst>
              <a:ext uri="{FF2B5EF4-FFF2-40B4-BE49-F238E27FC236}">
                <a16:creationId xmlns:a16="http://schemas.microsoft.com/office/drawing/2014/main" id="{CF155F98-249D-06D2-6A7B-430E9A78B74E}"/>
              </a:ext>
            </a:extLst>
          </p:cNvPr>
          <p:cNvPicPr>
            <a:picLocks noChangeAspect="1"/>
          </p:cNvPicPr>
          <p:nvPr/>
        </p:nvPicPr>
        <p:blipFill rotWithShape="1">
          <a:blip r:embed="rId3" cstate="email">
            <a:clrChange>
              <a:clrFrom>
                <a:srgbClr val="000000"/>
              </a:clrFrom>
              <a:clrTo>
                <a:srgbClr val="000000">
                  <a:alpha val="0"/>
                </a:srgbClr>
              </a:clrTo>
            </a:clrChange>
            <a:duotone>
              <a:prstClr val="black"/>
              <a:schemeClr val="accent4">
                <a:lumMod val="40000"/>
                <a:lumOff val="60000"/>
                <a:tint val="45000"/>
                <a:satMod val="400000"/>
              </a:schemeClr>
            </a:duotone>
            <a:extLst>
              <a:ext uri="{28A0092B-C50C-407E-A947-70E740481C1C}">
                <a14:useLocalDpi xmlns:a14="http://schemas.microsoft.com/office/drawing/2010/main"/>
              </a:ext>
            </a:extLst>
          </a:blip>
          <a:srcRect b="-1"/>
          <a:stretch/>
        </p:blipFill>
        <p:spPr>
          <a:xfrm>
            <a:off x="8232246" y="634828"/>
            <a:ext cx="3095006" cy="381001"/>
          </a:xfrm>
          <a:prstGeom prst="rect">
            <a:avLst/>
          </a:prstGeom>
        </p:spPr>
      </p:pic>
      <p:pic>
        <p:nvPicPr>
          <p:cNvPr id="14" name="Picture 13">
            <a:extLst>
              <a:ext uri="{FF2B5EF4-FFF2-40B4-BE49-F238E27FC236}">
                <a16:creationId xmlns:a16="http://schemas.microsoft.com/office/drawing/2014/main" id="{C5803E9D-AF7C-2677-2186-BCACEF894302}"/>
              </a:ext>
            </a:extLst>
          </p:cNvPr>
          <p:cNvPicPr>
            <a:picLocks noChangeAspect="1"/>
          </p:cNvPicPr>
          <p:nvPr/>
        </p:nvPicPr>
        <p:blipFill>
          <a:blip r:embed="rId4" cstate="email">
            <a:clrChange>
              <a:clrFrom>
                <a:srgbClr val="000000"/>
              </a:clrFrom>
              <a:clrTo>
                <a:srgbClr val="000000">
                  <a:alpha val="0"/>
                </a:srgbClr>
              </a:clrTo>
            </a:clrChange>
            <a:duotone>
              <a:prstClr val="black"/>
              <a:schemeClr val="accent4">
                <a:lumMod val="40000"/>
                <a:lumOff val="60000"/>
                <a:tint val="45000"/>
                <a:satMod val="400000"/>
              </a:schemeClr>
            </a:duotone>
            <a:extLst>
              <a:ext uri="{28A0092B-C50C-407E-A947-70E740481C1C}">
                <a14:useLocalDpi xmlns:a14="http://schemas.microsoft.com/office/drawing/2010/main"/>
              </a:ext>
            </a:extLst>
          </a:blip>
          <a:stretch>
            <a:fillRect/>
          </a:stretch>
        </p:blipFill>
        <p:spPr>
          <a:xfrm>
            <a:off x="3142034" y="634828"/>
            <a:ext cx="4828042" cy="381001"/>
          </a:xfrm>
          <a:prstGeom prst="rect">
            <a:avLst/>
          </a:prstGeom>
        </p:spPr>
      </p:pic>
      <p:grpSp>
        <p:nvGrpSpPr>
          <p:cNvPr id="20" name="Group 19">
            <a:extLst>
              <a:ext uri="{FF2B5EF4-FFF2-40B4-BE49-F238E27FC236}">
                <a16:creationId xmlns:a16="http://schemas.microsoft.com/office/drawing/2014/main" id="{50EAD2CB-D4FF-1E28-BBB3-6E91F587A53A}"/>
              </a:ext>
            </a:extLst>
          </p:cNvPr>
          <p:cNvGrpSpPr/>
          <p:nvPr/>
        </p:nvGrpSpPr>
        <p:grpSpPr>
          <a:xfrm>
            <a:off x="0" y="6596390"/>
            <a:ext cx="12192000" cy="261610"/>
            <a:chOff x="0" y="6596390"/>
            <a:chExt cx="12192000" cy="261610"/>
          </a:xfrm>
        </p:grpSpPr>
        <p:sp>
          <p:nvSpPr>
            <p:cNvPr id="15" name="Rectangle 14">
              <a:extLst>
                <a:ext uri="{FF2B5EF4-FFF2-40B4-BE49-F238E27FC236}">
                  <a16:creationId xmlns:a16="http://schemas.microsoft.com/office/drawing/2014/main" id="{B64796B2-FD80-AC4B-0194-C1EC628B4F0E}"/>
                </a:ext>
              </a:extLst>
            </p:cNvPr>
            <p:cNvSpPr/>
            <p:nvPr/>
          </p:nvSpPr>
          <p:spPr>
            <a:xfrm>
              <a:off x="0" y="6614984"/>
              <a:ext cx="12192000" cy="243016"/>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098A3FB-6DC6-60B8-6595-78B372F49573}"/>
                </a:ext>
              </a:extLst>
            </p:cNvPr>
            <p:cNvSpPr txBox="1"/>
            <p:nvPr/>
          </p:nvSpPr>
          <p:spPr>
            <a:xfrm>
              <a:off x="8794782" y="6596390"/>
              <a:ext cx="3397218" cy="261610"/>
            </a:xfrm>
            <a:prstGeom prst="rect">
              <a:avLst/>
            </a:prstGeom>
            <a:noFill/>
          </p:spPr>
          <p:txBody>
            <a:bodyPr wrap="square" rtlCol="0">
              <a:spAutoFit/>
            </a:bodyPr>
            <a:lstStyle/>
            <a:p>
              <a:pPr algn="r"/>
              <a:r>
                <a:rPr lang="en-US" sz="1100">
                  <a:solidFill>
                    <a:schemeClr val="bg1"/>
                  </a:solidFill>
                  <a:latin typeface="Acumin Pro Condensed Medium" panose="020B0606020202020204" pitchFamily="34" charset="0"/>
                </a:rPr>
                <a:t>TOWN</a:t>
              </a:r>
              <a:r>
                <a:rPr lang="en-US" sz="1100">
                  <a:solidFill>
                    <a:schemeClr val="bg1"/>
                  </a:solidFill>
                  <a:latin typeface="Acumin Pro Condensed ExtLt" panose="020B0306020202020204" pitchFamily="34" charset="0"/>
                </a:rPr>
                <a:t>HALL</a:t>
              </a:r>
              <a:r>
                <a:rPr lang="en-US" sz="1100">
                  <a:solidFill>
                    <a:schemeClr val="bg1"/>
                  </a:solidFill>
                  <a:latin typeface="Acumin Pro Condensed Light" panose="020B0406020202020204" pitchFamily="34" charset="0"/>
                </a:rPr>
                <a:t> </a:t>
              </a:r>
              <a:r>
                <a:rPr lang="en-US" sz="1100">
                  <a:solidFill>
                    <a:schemeClr val="bg1"/>
                  </a:solidFill>
                  <a:latin typeface="Acumin Pro Condensed ExtLt" panose="020B0306020202020204" pitchFamily="34" charset="0"/>
                </a:rPr>
                <a:t>FOOD</a:t>
              </a:r>
              <a:r>
                <a:rPr lang="en-US" sz="1100">
                  <a:solidFill>
                    <a:schemeClr val="bg1"/>
                  </a:solidFill>
                  <a:latin typeface="Acumin Pro Condensed Medium" panose="020B0606020202020204" pitchFamily="34" charset="0"/>
                </a:rPr>
                <a:t>HALL </a:t>
              </a:r>
              <a:r>
                <a:rPr lang="en-US" sz="1100">
                  <a:solidFill>
                    <a:srgbClr val="FFE699"/>
                  </a:solidFill>
                  <a:latin typeface="Acumin Pro Condensed ExtLt" panose="020B0306020202020204" pitchFamily="34" charset="0"/>
                </a:rPr>
                <a:t>&amp; APARTMENTS</a:t>
              </a:r>
            </a:p>
          </p:txBody>
        </p:sp>
      </p:grpSp>
    </p:spTree>
    <p:extLst>
      <p:ext uri="{BB962C8B-B14F-4D97-AF65-F5344CB8AC3E}">
        <p14:creationId xmlns:p14="http://schemas.microsoft.com/office/powerpoint/2010/main" val="173881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No photo description available.">
            <a:extLst>
              <a:ext uri="{FF2B5EF4-FFF2-40B4-BE49-F238E27FC236}">
                <a16:creationId xmlns:a16="http://schemas.microsoft.com/office/drawing/2014/main" id="{EC1B34AD-D5C1-98C0-D7FF-4091A6FB1D8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4003019" cy="338888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ome: Welcome to the Good Vibes Movement">
            <a:extLst>
              <a:ext uri="{FF2B5EF4-FFF2-40B4-BE49-F238E27FC236}">
                <a16:creationId xmlns:a16="http://schemas.microsoft.com/office/drawing/2014/main" id="{B7CD3519-B818-9987-9EBD-5426B341517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 y="3469102"/>
            <a:ext cx="4003019" cy="338889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ay be an image of flower, brick wall and outdoors">
            <a:extLst>
              <a:ext uri="{FF2B5EF4-FFF2-40B4-BE49-F238E27FC236}">
                <a16:creationId xmlns:a16="http://schemas.microsoft.com/office/drawing/2014/main" id="{BBDD9092-3D48-093D-D9B8-47E297BC90E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094479" y="10"/>
            <a:ext cx="401404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61E353C-1B9D-E1FC-3F60-074BA984091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3" b="-4"/>
          <a:stretch/>
        </p:blipFill>
        <p:spPr>
          <a:xfrm>
            <a:off x="8188960" y="10"/>
            <a:ext cx="4003039" cy="3383270"/>
          </a:xfrm>
          <a:prstGeom prst="rect">
            <a:avLst/>
          </a:prstGeom>
        </p:spPr>
      </p:pic>
      <p:pic>
        <p:nvPicPr>
          <p:cNvPr id="8196" name="Picture 4" descr="May be an image of outdoors, brick wall and text that says 'YOU PARE LOVE'">
            <a:extLst>
              <a:ext uri="{FF2B5EF4-FFF2-40B4-BE49-F238E27FC236}">
                <a16:creationId xmlns:a16="http://schemas.microsoft.com/office/drawing/2014/main" id="{FE5CC828-34DF-2062-5E6F-D0144236A2B2}"/>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199966" y="3469102"/>
            <a:ext cx="3992034" cy="33888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E1B81D4-C121-4F47-433E-7732E7E70B30}"/>
              </a:ext>
            </a:extLst>
          </p:cNvPr>
          <p:cNvSpPr/>
          <p:nvPr/>
        </p:nvSpPr>
        <p:spPr>
          <a:xfrm>
            <a:off x="1125093" y="2327148"/>
            <a:ext cx="9941814" cy="2203704"/>
          </a:xfrm>
          <a:prstGeom prst="rect">
            <a:avLst/>
          </a:prstGeom>
          <a:solidFill>
            <a:srgbClr val="596759">
              <a:alpha val="8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FOR THE NEIGHBORHOOD</a:t>
            </a:r>
          </a:p>
        </p:txBody>
      </p:sp>
    </p:spTree>
    <p:extLst>
      <p:ext uri="{BB962C8B-B14F-4D97-AF65-F5344CB8AC3E}">
        <p14:creationId xmlns:p14="http://schemas.microsoft.com/office/powerpoint/2010/main" val="173960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EF30D9-93C9-695B-D3F3-2D1624EA4490}"/>
              </a:ext>
            </a:extLst>
          </p:cNvPr>
          <p:cNvSpPr txBox="1"/>
          <p:nvPr/>
        </p:nvSpPr>
        <p:spPr>
          <a:xfrm>
            <a:off x="222504" y="548926"/>
            <a:ext cx="9454080" cy="584775"/>
          </a:xfrm>
          <a:prstGeom prst="rect">
            <a:avLst/>
          </a:prstGeom>
          <a:noFill/>
        </p:spPr>
        <p:txBody>
          <a:bodyPr wrap="square" rtlCol="0">
            <a:spAutoFit/>
          </a:bodyPr>
          <a:lstStyle/>
          <a:p>
            <a:r>
              <a:rPr lang="en-US" sz="3200">
                <a:solidFill>
                  <a:srgbClr val="385723"/>
                </a:solidFill>
                <a:latin typeface="Neue Haas Grotesk Text Pro" panose="020B0504020202020204" pitchFamily="34" charset="0"/>
                <a:ea typeface="Roboto" panose="02000000000000000000" pitchFamily="2" charset="0"/>
              </a:rPr>
              <a:t>TEAM</a:t>
            </a:r>
          </a:p>
        </p:txBody>
      </p:sp>
      <p:pic>
        <p:nvPicPr>
          <p:cNvPr id="1026" name="Picture 2" descr="Kuuku Saah (Board President at Des Moines Music Coaltion)">
            <a:extLst>
              <a:ext uri="{FF2B5EF4-FFF2-40B4-BE49-F238E27FC236}">
                <a16:creationId xmlns:a16="http://schemas.microsoft.com/office/drawing/2014/main" id="{5A43ACF3-AC29-4BC2-952E-C49FB9025C95}"/>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8247" r="8247"/>
          <a:stretch/>
        </p:blipFill>
        <p:spPr bwMode="auto">
          <a:xfrm>
            <a:off x="433841" y="1165033"/>
            <a:ext cx="1628875" cy="1950611"/>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No photo description available.">
            <a:extLst>
              <a:ext uri="{FF2B5EF4-FFF2-40B4-BE49-F238E27FC236}">
                <a16:creationId xmlns:a16="http://schemas.microsoft.com/office/drawing/2014/main" id="{9A330942-B634-8E9E-DF8B-AA824003DD11}"/>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bwMode="auto">
          <a:xfrm>
            <a:off x="3602251" y="1139935"/>
            <a:ext cx="1628877" cy="19506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Team — The Rafferty Group, LLC">
            <a:extLst>
              <a:ext uri="{FF2B5EF4-FFF2-40B4-BE49-F238E27FC236}">
                <a16:creationId xmlns:a16="http://schemas.microsoft.com/office/drawing/2014/main" id="{B20A045A-AB56-E30F-BB07-7C696AE925DE}"/>
              </a:ext>
            </a:extLst>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bwMode="auto">
          <a:xfrm>
            <a:off x="433837" y="3972514"/>
            <a:ext cx="1628879" cy="19506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oard of Directors – Des Moines Rowing">
            <a:extLst>
              <a:ext uri="{FF2B5EF4-FFF2-40B4-BE49-F238E27FC236}">
                <a16:creationId xmlns:a16="http://schemas.microsoft.com/office/drawing/2014/main" id="{EEDE5FC5-F554-DF3C-ED7F-B24BF77DC258}"/>
              </a:ext>
            </a:extLst>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p:blipFill>
        <p:spPr bwMode="auto">
          <a:xfrm>
            <a:off x="9985688" y="1173350"/>
            <a:ext cx="1628879" cy="19506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58307B6-1E6F-9CA0-8C45-7818A85B858C}"/>
              </a:ext>
            </a:extLst>
          </p:cNvPr>
          <p:cNvSpPr txBox="1"/>
          <p:nvPr/>
        </p:nvSpPr>
        <p:spPr>
          <a:xfrm>
            <a:off x="330413" y="3075500"/>
            <a:ext cx="1805748" cy="707886"/>
          </a:xfrm>
          <a:prstGeom prst="rect">
            <a:avLst/>
          </a:prstGeom>
          <a:noFill/>
        </p:spPr>
        <p:txBody>
          <a:bodyPr wrap="square" rtlCol="0">
            <a:spAutoFit/>
          </a:bodyPr>
          <a:lstStyle/>
          <a:p>
            <a:pPr algn="ctr"/>
            <a:r>
              <a:rPr lang="en-US" sz="1400" b="1">
                <a:solidFill>
                  <a:srgbClr val="385723"/>
                </a:solidFill>
                <a:latin typeface="Neue Haas Grotesk Text Pro" panose="020B0504020202020204" pitchFamily="34" charset="0"/>
                <a:ea typeface="Roboto" panose="02000000000000000000" pitchFamily="2" charset="0"/>
              </a:rPr>
              <a:t>Kuuku Saah</a:t>
            </a:r>
          </a:p>
          <a:p>
            <a:pPr algn="ctr"/>
            <a:r>
              <a:rPr lang="en-US" sz="1400" b="1">
                <a:solidFill>
                  <a:srgbClr val="385723"/>
                </a:solidFill>
                <a:latin typeface="Neue Haas Grotesk Text Pro" panose="020B0504020202020204" pitchFamily="34" charset="0"/>
                <a:ea typeface="Roboto" panose="02000000000000000000" pitchFamily="2" charset="0"/>
              </a:rPr>
              <a:t>Ntontan RE</a:t>
            </a:r>
          </a:p>
          <a:p>
            <a:pPr algn="ctr"/>
            <a:r>
              <a:rPr lang="en-US" sz="1200">
                <a:solidFill>
                  <a:srgbClr val="385723"/>
                </a:solidFill>
                <a:latin typeface="Neue Haas Grotesk Text Pro" panose="020B0504020202020204" pitchFamily="34" charset="0"/>
                <a:ea typeface="Roboto" panose="02000000000000000000" pitchFamily="2" charset="0"/>
              </a:rPr>
              <a:t>Managing Partner</a:t>
            </a:r>
          </a:p>
        </p:txBody>
      </p:sp>
      <p:sp>
        <p:nvSpPr>
          <p:cNvPr id="10" name="TextBox 9">
            <a:extLst>
              <a:ext uri="{FF2B5EF4-FFF2-40B4-BE49-F238E27FC236}">
                <a16:creationId xmlns:a16="http://schemas.microsoft.com/office/drawing/2014/main" id="{15C71C70-16A3-0E5A-7977-6BABA2C1B06F}"/>
              </a:ext>
            </a:extLst>
          </p:cNvPr>
          <p:cNvSpPr txBox="1"/>
          <p:nvPr/>
        </p:nvSpPr>
        <p:spPr>
          <a:xfrm>
            <a:off x="9985688" y="3086437"/>
            <a:ext cx="1656733" cy="707886"/>
          </a:xfrm>
          <a:prstGeom prst="rect">
            <a:avLst/>
          </a:prstGeom>
          <a:noFill/>
        </p:spPr>
        <p:txBody>
          <a:bodyPr wrap="square" rtlCol="0">
            <a:spAutoFit/>
          </a:bodyPr>
          <a:lstStyle/>
          <a:p>
            <a:pPr algn="ctr"/>
            <a:r>
              <a:rPr lang="en-US" sz="1400" b="1">
                <a:solidFill>
                  <a:srgbClr val="596759"/>
                </a:solidFill>
                <a:latin typeface="Neue Haas Grotesk Text Pro" panose="020B0504020202020204" pitchFamily="34" charset="0"/>
                <a:ea typeface="Roboto" panose="02000000000000000000" pitchFamily="2" charset="0"/>
              </a:rPr>
              <a:t>Frank Levy</a:t>
            </a:r>
          </a:p>
          <a:p>
            <a:pPr algn="ctr"/>
            <a:r>
              <a:rPr lang="en-US" sz="1400" b="1">
                <a:solidFill>
                  <a:srgbClr val="596759"/>
                </a:solidFill>
                <a:latin typeface="Neue Haas Grotesk Text Pro" panose="020B0504020202020204" pitchFamily="34" charset="0"/>
                <a:ea typeface="Roboto" panose="02000000000000000000" pitchFamily="2" charset="0"/>
              </a:rPr>
              <a:t>Newbury Living</a:t>
            </a:r>
          </a:p>
          <a:p>
            <a:pPr algn="ctr"/>
            <a:r>
              <a:rPr lang="en-US" sz="1200">
                <a:solidFill>
                  <a:srgbClr val="596759"/>
                </a:solidFill>
                <a:latin typeface="Neue Haas Grotesk Text Pro" panose="020B0504020202020204" pitchFamily="34" charset="0"/>
                <a:ea typeface="Roboto" panose="02000000000000000000" pitchFamily="2" charset="0"/>
              </a:rPr>
              <a:t>President</a:t>
            </a:r>
          </a:p>
        </p:txBody>
      </p:sp>
      <p:sp>
        <p:nvSpPr>
          <p:cNvPr id="11" name="TextBox 10">
            <a:extLst>
              <a:ext uri="{FF2B5EF4-FFF2-40B4-BE49-F238E27FC236}">
                <a16:creationId xmlns:a16="http://schemas.microsoft.com/office/drawing/2014/main" id="{AF6EE23B-C4F2-86A1-DEAA-FE254A763351}"/>
              </a:ext>
            </a:extLst>
          </p:cNvPr>
          <p:cNvSpPr txBox="1"/>
          <p:nvPr/>
        </p:nvSpPr>
        <p:spPr>
          <a:xfrm>
            <a:off x="433837" y="5877098"/>
            <a:ext cx="1628877" cy="707886"/>
          </a:xfrm>
          <a:prstGeom prst="rect">
            <a:avLst/>
          </a:prstGeom>
          <a:noFill/>
        </p:spPr>
        <p:txBody>
          <a:bodyPr wrap="square" rtlCol="0">
            <a:spAutoFit/>
          </a:bodyPr>
          <a:lstStyle/>
          <a:p>
            <a:pPr algn="ctr"/>
            <a:r>
              <a:rPr lang="en-US" sz="1400" b="1">
                <a:solidFill>
                  <a:srgbClr val="596759"/>
                </a:solidFill>
                <a:latin typeface="Neue Haas Grotesk Text Pro" panose="020B0504020202020204" pitchFamily="34" charset="0"/>
                <a:ea typeface="Roboto" panose="02000000000000000000" pitchFamily="2" charset="0"/>
              </a:rPr>
              <a:t>Bob Rafferty</a:t>
            </a:r>
          </a:p>
          <a:p>
            <a:pPr algn="ctr"/>
            <a:r>
              <a:rPr lang="en-US" sz="1400" b="1">
                <a:solidFill>
                  <a:srgbClr val="596759"/>
                </a:solidFill>
                <a:latin typeface="Neue Haas Grotesk Text Pro" panose="020B0504020202020204" pitchFamily="34" charset="0"/>
                <a:ea typeface="Roboto" panose="02000000000000000000" pitchFamily="2" charset="0"/>
              </a:rPr>
              <a:t>Rafferty Group</a:t>
            </a:r>
          </a:p>
          <a:p>
            <a:pPr algn="ctr"/>
            <a:r>
              <a:rPr lang="en-US" sz="1200">
                <a:solidFill>
                  <a:srgbClr val="596759"/>
                </a:solidFill>
                <a:latin typeface="Neue Haas Grotesk Text Pro" panose="020B0504020202020204" pitchFamily="34" charset="0"/>
                <a:ea typeface="Roboto" panose="02000000000000000000" pitchFamily="2" charset="0"/>
              </a:rPr>
              <a:t>Principal</a:t>
            </a:r>
          </a:p>
        </p:txBody>
      </p:sp>
      <p:sp>
        <p:nvSpPr>
          <p:cNvPr id="12" name="TextBox 11">
            <a:extLst>
              <a:ext uri="{FF2B5EF4-FFF2-40B4-BE49-F238E27FC236}">
                <a16:creationId xmlns:a16="http://schemas.microsoft.com/office/drawing/2014/main" id="{330F396B-0BE4-0FFE-B7EC-315F25710C34}"/>
              </a:ext>
            </a:extLst>
          </p:cNvPr>
          <p:cNvSpPr txBox="1"/>
          <p:nvPr/>
        </p:nvSpPr>
        <p:spPr>
          <a:xfrm>
            <a:off x="3602247" y="3050402"/>
            <a:ext cx="1628876" cy="923330"/>
          </a:xfrm>
          <a:prstGeom prst="rect">
            <a:avLst/>
          </a:prstGeom>
          <a:noFill/>
        </p:spPr>
        <p:txBody>
          <a:bodyPr wrap="square" rtlCol="0">
            <a:spAutoFit/>
          </a:bodyPr>
          <a:lstStyle/>
          <a:p>
            <a:pPr algn="ctr"/>
            <a:r>
              <a:rPr lang="en-US" sz="1400" b="1">
                <a:solidFill>
                  <a:srgbClr val="385723"/>
                </a:solidFill>
                <a:latin typeface="Neue Haas Grotesk Text Pro" panose="020B0504020202020204" pitchFamily="34" charset="0"/>
                <a:ea typeface="Roboto" panose="02000000000000000000" pitchFamily="2" charset="0"/>
              </a:rPr>
              <a:t>Rocio Hermosillo</a:t>
            </a:r>
          </a:p>
          <a:p>
            <a:pPr algn="ctr"/>
            <a:r>
              <a:rPr lang="en-US" sz="1400" b="1">
                <a:solidFill>
                  <a:srgbClr val="385723"/>
                </a:solidFill>
                <a:latin typeface="Neue Haas Grotesk Text Pro" panose="020B0504020202020204" pitchFamily="34" charset="0"/>
                <a:ea typeface="Roboto" panose="02000000000000000000" pitchFamily="2" charset="0"/>
              </a:rPr>
              <a:t>Ntontan RE</a:t>
            </a:r>
          </a:p>
          <a:p>
            <a:pPr algn="ctr"/>
            <a:r>
              <a:rPr lang="en-US" sz="1200">
                <a:solidFill>
                  <a:srgbClr val="385723"/>
                </a:solidFill>
                <a:latin typeface="Neue Haas Grotesk Text Pro" panose="020B0504020202020204" pitchFamily="34" charset="0"/>
                <a:ea typeface="Roboto" panose="02000000000000000000" pitchFamily="2" charset="0"/>
              </a:rPr>
              <a:t>Partner</a:t>
            </a:r>
          </a:p>
        </p:txBody>
      </p:sp>
      <p:pic>
        <p:nvPicPr>
          <p:cNvPr id="16" name="Picture 15" descr="A person with a mustache and beard&#10;&#10;Description automatically generated">
            <a:extLst>
              <a:ext uri="{FF2B5EF4-FFF2-40B4-BE49-F238E27FC236}">
                <a16:creationId xmlns:a16="http://schemas.microsoft.com/office/drawing/2014/main" id="{07C2BC7C-D66E-C334-4F8D-D3A32667B6C8}"/>
              </a:ext>
            </a:extLst>
          </p:cNvPr>
          <p:cNvPicPr>
            <a:picLocks noChangeAspect="1"/>
          </p:cNvPicPr>
          <p:nvPr/>
        </p:nvPicPr>
        <p:blipFill>
          <a:blip r:embed="rId11" cstate="email">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6753927" y="1180079"/>
            <a:ext cx="1601763" cy="1910467"/>
          </a:xfrm>
          <a:prstGeom prst="rect">
            <a:avLst/>
          </a:prstGeom>
        </p:spPr>
      </p:pic>
      <p:sp>
        <p:nvSpPr>
          <p:cNvPr id="18" name="TextBox 17">
            <a:extLst>
              <a:ext uri="{FF2B5EF4-FFF2-40B4-BE49-F238E27FC236}">
                <a16:creationId xmlns:a16="http://schemas.microsoft.com/office/drawing/2014/main" id="{9EF181AC-EE1A-92F5-3115-E6488EA6E11B}"/>
              </a:ext>
            </a:extLst>
          </p:cNvPr>
          <p:cNvSpPr txBox="1"/>
          <p:nvPr/>
        </p:nvSpPr>
        <p:spPr>
          <a:xfrm>
            <a:off x="6595791" y="3056085"/>
            <a:ext cx="1759897" cy="707886"/>
          </a:xfrm>
          <a:prstGeom prst="rect">
            <a:avLst/>
          </a:prstGeom>
          <a:noFill/>
        </p:spPr>
        <p:txBody>
          <a:bodyPr wrap="square">
            <a:spAutoFit/>
          </a:bodyPr>
          <a:lstStyle/>
          <a:p>
            <a:pPr algn="ctr"/>
            <a:r>
              <a:rPr lang="en-US" sz="1400" b="1">
                <a:solidFill>
                  <a:srgbClr val="385723"/>
                </a:solidFill>
                <a:latin typeface="Neue Haas Grotesk Text Pro" panose="020B0504020202020204" pitchFamily="34" charset="0"/>
                <a:ea typeface="Roboto" panose="02000000000000000000" pitchFamily="2" charset="0"/>
              </a:rPr>
              <a:t>Ryan Osburn</a:t>
            </a:r>
          </a:p>
          <a:p>
            <a:pPr algn="ctr"/>
            <a:r>
              <a:rPr lang="en-US" sz="1400" b="1">
                <a:solidFill>
                  <a:srgbClr val="385723"/>
                </a:solidFill>
                <a:latin typeface="Neue Haas Grotesk Text Pro" panose="020B0504020202020204" pitchFamily="34" charset="0"/>
                <a:ea typeface="Roboto" panose="02000000000000000000" pitchFamily="2" charset="0"/>
              </a:rPr>
              <a:t>Ntontan RE</a:t>
            </a:r>
          </a:p>
          <a:p>
            <a:pPr algn="ctr"/>
            <a:r>
              <a:rPr lang="en-US" sz="1200">
                <a:solidFill>
                  <a:srgbClr val="385723"/>
                </a:solidFill>
                <a:latin typeface="Neue Haas Grotesk Text Pro" panose="020B0504020202020204" pitchFamily="34" charset="0"/>
                <a:ea typeface="Roboto" panose="02000000000000000000" pitchFamily="2" charset="0"/>
              </a:rPr>
              <a:t>Project Manager</a:t>
            </a:r>
          </a:p>
        </p:txBody>
      </p:sp>
      <p:grpSp>
        <p:nvGrpSpPr>
          <p:cNvPr id="4" name="Group 3">
            <a:extLst>
              <a:ext uri="{FF2B5EF4-FFF2-40B4-BE49-F238E27FC236}">
                <a16:creationId xmlns:a16="http://schemas.microsoft.com/office/drawing/2014/main" id="{2C892E59-618E-7D76-1EC1-C84A4A5E9460}"/>
              </a:ext>
            </a:extLst>
          </p:cNvPr>
          <p:cNvGrpSpPr/>
          <p:nvPr/>
        </p:nvGrpSpPr>
        <p:grpSpPr>
          <a:xfrm>
            <a:off x="0" y="6596390"/>
            <a:ext cx="12192000" cy="261610"/>
            <a:chOff x="0" y="6596390"/>
            <a:chExt cx="12192000" cy="261610"/>
          </a:xfrm>
        </p:grpSpPr>
        <p:sp>
          <p:nvSpPr>
            <p:cNvPr id="5" name="Rectangle 4">
              <a:extLst>
                <a:ext uri="{FF2B5EF4-FFF2-40B4-BE49-F238E27FC236}">
                  <a16:creationId xmlns:a16="http://schemas.microsoft.com/office/drawing/2014/main" id="{3C343983-A69C-1298-0974-FA07689EDC25}"/>
                </a:ext>
              </a:extLst>
            </p:cNvPr>
            <p:cNvSpPr/>
            <p:nvPr/>
          </p:nvSpPr>
          <p:spPr>
            <a:xfrm>
              <a:off x="0" y="6614984"/>
              <a:ext cx="12192000" cy="243016"/>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0C091E-1F86-40E2-E21F-68524518BA17}"/>
                </a:ext>
              </a:extLst>
            </p:cNvPr>
            <p:cNvSpPr txBox="1"/>
            <p:nvPr/>
          </p:nvSpPr>
          <p:spPr>
            <a:xfrm>
              <a:off x="8794782" y="6596390"/>
              <a:ext cx="3397218" cy="261610"/>
            </a:xfrm>
            <a:prstGeom prst="rect">
              <a:avLst/>
            </a:prstGeom>
            <a:noFill/>
          </p:spPr>
          <p:txBody>
            <a:bodyPr wrap="square" rtlCol="0">
              <a:spAutoFit/>
            </a:bodyPr>
            <a:lstStyle/>
            <a:p>
              <a:pPr algn="r"/>
              <a:r>
                <a:rPr lang="en-US" sz="1100">
                  <a:solidFill>
                    <a:schemeClr val="bg1"/>
                  </a:solidFill>
                  <a:latin typeface="Acumin Pro Condensed Medium" panose="020B0606020202020204" pitchFamily="34" charset="0"/>
                </a:rPr>
                <a:t>TOWN</a:t>
              </a:r>
              <a:r>
                <a:rPr lang="en-US" sz="1100">
                  <a:solidFill>
                    <a:schemeClr val="bg1"/>
                  </a:solidFill>
                  <a:latin typeface="Acumin Pro Condensed ExtLt" panose="020B0306020202020204" pitchFamily="34" charset="0"/>
                </a:rPr>
                <a:t>HALL</a:t>
              </a:r>
              <a:r>
                <a:rPr lang="en-US" sz="1100">
                  <a:solidFill>
                    <a:schemeClr val="bg1"/>
                  </a:solidFill>
                  <a:latin typeface="Acumin Pro Condensed Light" panose="020B0406020202020204" pitchFamily="34" charset="0"/>
                </a:rPr>
                <a:t> </a:t>
              </a:r>
              <a:r>
                <a:rPr lang="en-US" sz="1100">
                  <a:solidFill>
                    <a:schemeClr val="bg1"/>
                  </a:solidFill>
                  <a:latin typeface="Acumin Pro Condensed ExtLt" panose="020B0306020202020204" pitchFamily="34" charset="0"/>
                </a:rPr>
                <a:t>FOOD</a:t>
              </a:r>
              <a:r>
                <a:rPr lang="en-US" sz="1100">
                  <a:solidFill>
                    <a:schemeClr val="bg1"/>
                  </a:solidFill>
                  <a:latin typeface="Acumin Pro Condensed Medium" panose="020B0606020202020204" pitchFamily="34" charset="0"/>
                </a:rPr>
                <a:t>HALL </a:t>
              </a:r>
              <a:r>
                <a:rPr lang="en-US" sz="1100">
                  <a:solidFill>
                    <a:srgbClr val="FFE699"/>
                  </a:solidFill>
                  <a:latin typeface="Acumin Pro Condensed ExtLt" panose="020B0306020202020204" pitchFamily="34" charset="0"/>
                </a:rPr>
                <a:t>&amp; APARTMENTS</a:t>
              </a:r>
            </a:p>
          </p:txBody>
        </p:sp>
      </p:grpSp>
      <p:pic>
        <p:nvPicPr>
          <p:cNvPr id="17" name="Picture 16">
            <a:extLst>
              <a:ext uri="{FF2B5EF4-FFF2-40B4-BE49-F238E27FC236}">
                <a16:creationId xmlns:a16="http://schemas.microsoft.com/office/drawing/2014/main" id="{C6BB746A-CFEC-13CA-DDD0-1854E861A760}"/>
              </a:ext>
            </a:extLst>
          </p:cNvPr>
          <p:cNvPicPr>
            <a:picLocks noChangeAspect="1"/>
          </p:cNvPicPr>
          <p:nvPr/>
        </p:nvPicPr>
        <p:blipFill>
          <a:blip r:embed="rId13" cstate="email">
            <a:clrChange>
              <a:clrFrom>
                <a:srgbClr val="000000"/>
              </a:clrFrom>
              <a:clrTo>
                <a:srgbClr val="000000">
                  <a:alpha val="0"/>
                </a:srgbClr>
              </a:clrTo>
            </a:clrChange>
            <a:duotone>
              <a:prstClr val="black"/>
              <a:schemeClr val="accent4">
                <a:lumMod val="40000"/>
                <a:lumOff val="60000"/>
                <a:tint val="45000"/>
                <a:satMod val="400000"/>
              </a:schemeClr>
            </a:duotone>
            <a:extLst>
              <a:ext uri="{28A0092B-C50C-407E-A947-70E740481C1C}">
                <a14:useLocalDpi xmlns:a14="http://schemas.microsoft.com/office/drawing/2010/main"/>
              </a:ext>
            </a:extLst>
          </a:blip>
          <a:stretch>
            <a:fillRect/>
          </a:stretch>
        </p:blipFill>
        <p:spPr>
          <a:xfrm>
            <a:off x="1779959" y="640710"/>
            <a:ext cx="4828042" cy="381001"/>
          </a:xfrm>
          <a:prstGeom prst="rect">
            <a:avLst/>
          </a:prstGeom>
        </p:spPr>
      </p:pic>
      <p:pic>
        <p:nvPicPr>
          <p:cNvPr id="19" name="Picture 18">
            <a:extLst>
              <a:ext uri="{FF2B5EF4-FFF2-40B4-BE49-F238E27FC236}">
                <a16:creationId xmlns:a16="http://schemas.microsoft.com/office/drawing/2014/main" id="{C896891B-A52F-CF3D-BD95-CC7E9B10D6D3}"/>
              </a:ext>
            </a:extLst>
          </p:cNvPr>
          <p:cNvPicPr>
            <a:picLocks noChangeAspect="1"/>
          </p:cNvPicPr>
          <p:nvPr/>
        </p:nvPicPr>
        <p:blipFill>
          <a:blip r:embed="rId13" cstate="email">
            <a:clrChange>
              <a:clrFrom>
                <a:srgbClr val="000000"/>
              </a:clrFrom>
              <a:clrTo>
                <a:srgbClr val="000000">
                  <a:alpha val="0"/>
                </a:srgbClr>
              </a:clrTo>
            </a:clrChange>
            <a:duotone>
              <a:prstClr val="black"/>
              <a:schemeClr val="accent4">
                <a:lumMod val="40000"/>
                <a:lumOff val="60000"/>
                <a:tint val="45000"/>
                <a:satMod val="400000"/>
              </a:schemeClr>
            </a:duotone>
            <a:extLst>
              <a:ext uri="{28A0092B-C50C-407E-A947-70E740481C1C}">
                <a14:useLocalDpi xmlns:a14="http://schemas.microsoft.com/office/drawing/2010/main"/>
              </a:ext>
            </a:extLst>
          </a:blip>
          <a:stretch>
            <a:fillRect/>
          </a:stretch>
        </p:blipFill>
        <p:spPr>
          <a:xfrm>
            <a:off x="6822948" y="634829"/>
            <a:ext cx="4828042" cy="381001"/>
          </a:xfrm>
          <a:prstGeom prst="rect">
            <a:avLst/>
          </a:prstGeom>
        </p:spPr>
      </p:pic>
      <p:sp>
        <p:nvSpPr>
          <p:cNvPr id="21" name="TextBox 20">
            <a:extLst>
              <a:ext uri="{FF2B5EF4-FFF2-40B4-BE49-F238E27FC236}">
                <a16:creationId xmlns:a16="http://schemas.microsoft.com/office/drawing/2014/main" id="{489A6BCA-A978-4230-2364-8F641AEA0012}"/>
              </a:ext>
            </a:extLst>
          </p:cNvPr>
          <p:cNvSpPr txBox="1"/>
          <p:nvPr/>
        </p:nvSpPr>
        <p:spPr>
          <a:xfrm>
            <a:off x="3548243" y="5860283"/>
            <a:ext cx="1628877" cy="707886"/>
          </a:xfrm>
          <a:prstGeom prst="rect">
            <a:avLst/>
          </a:prstGeom>
          <a:noFill/>
        </p:spPr>
        <p:txBody>
          <a:bodyPr wrap="square" rtlCol="0">
            <a:spAutoFit/>
          </a:bodyPr>
          <a:lstStyle/>
          <a:p>
            <a:pPr algn="ctr"/>
            <a:r>
              <a:rPr lang="en-US" sz="1400" b="1">
                <a:solidFill>
                  <a:srgbClr val="596759"/>
                </a:solidFill>
                <a:latin typeface="Neue Haas Grotesk Text Pro" panose="020B0504020202020204" pitchFamily="34" charset="0"/>
                <a:ea typeface="Roboto" panose="02000000000000000000" pitchFamily="2" charset="0"/>
              </a:rPr>
              <a:t>Brent Schipper</a:t>
            </a:r>
          </a:p>
          <a:p>
            <a:pPr algn="ctr"/>
            <a:r>
              <a:rPr lang="en-US" sz="1400" b="1">
                <a:solidFill>
                  <a:srgbClr val="596759"/>
                </a:solidFill>
                <a:latin typeface="Neue Haas Grotesk Text Pro" panose="020B0504020202020204" pitchFamily="34" charset="0"/>
                <a:ea typeface="Roboto" panose="02000000000000000000" pitchFamily="2" charset="0"/>
              </a:rPr>
              <a:t>ASK Studio</a:t>
            </a:r>
          </a:p>
          <a:p>
            <a:pPr algn="ctr"/>
            <a:r>
              <a:rPr lang="en-US" sz="1200">
                <a:solidFill>
                  <a:srgbClr val="596759"/>
                </a:solidFill>
                <a:latin typeface="Neue Haas Grotesk Text Pro" panose="020B0504020202020204" pitchFamily="34" charset="0"/>
                <a:ea typeface="Roboto" panose="02000000000000000000" pitchFamily="2" charset="0"/>
              </a:rPr>
              <a:t>Architect</a:t>
            </a:r>
          </a:p>
        </p:txBody>
      </p:sp>
      <p:pic>
        <p:nvPicPr>
          <p:cNvPr id="23" name="Picture 22" descr="A person smiling for a picture&#10;&#10;Description automatically generated">
            <a:extLst>
              <a:ext uri="{FF2B5EF4-FFF2-40B4-BE49-F238E27FC236}">
                <a16:creationId xmlns:a16="http://schemas.microsoft.com/office/drawing/2014/main" id="{B8BB4A5B-D2F5-71B4-80EC-B566CA0E0614}"/>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b="-1020"/>
          <a:stretch/>
        </p:blipFill>
        <p:spPr>
          <a:xfrm>
            <a:off x="3602247" y="3947415"/>
            <a:ext cx="1628876" cy="1950611"/>
          </a:xfrm>
          <a:prstGeom prst="rect">
            <a:avLst/>
          </a:prstGeom>
        </p:spPr>
      </p:pic>
      <p:pic>
        <p:nvPicPr>
          <p:cNvPr id="25" name="Picture 24" descr="A person looking away from the camera&#10;&#10;Description automatically generated">
            <a:extLst>
              <a:ext uri="{FF2B5EF4-FFF2-40B4-BE49-F238E27FC236}">
                <a16:creationId xmlns:a16="http://schemas.microsoft.com/office/drawing/2014/main" id="{3040568E-72EB-EFC4-A207-3F84D9560B79}"/>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b="-345"/>
          <a:stretch/>
        </p:blipFill>
        <p:spPr>
          <a:xfrm>
            <a:off x="6753924" y="3986460"/>
            <a:ext cx="1601761" cy="1951711"/>
          </a:xfrm>
          <a:prstGeom prst="rect">
            <a:avLst/>
          </a:prstGeom>
        </p:spPr>
      </p:pic>
      <p:pic>
        <p:nvPicPr>
          <p:cNvPr id="27" name="Picture 26" descr="A person with curly hair&#10;&#10;Description automatically generated">
            <a:extLst>
              <a:ext uri="{FF2B5EF4-FFF2-40B4-BE49-F238E27FC236}">
                <a16:creationId xmlns:a16="http://schemas.microsoft.com/office/drawing/2014/main" id="{27FF38F3-D2B8-8304-48D8-2E8CB74DBA98}"/>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9985687" y="3980831"/>
            <a:ext cx="1628877" cy="1950611"/>
          </a:xfrm>
          <a:prstGeom prst="rect">
            <a:avLst/>
          </a:prstGeom>
        </p:spPr>
      </p:pic>
      <p:sp>
        <p:nvSpPr>
          <p:cNvPr id="29" name="TextBox 28">
            <a:extLst>
              <a:ext uri="{FF2B5EF4-FFF2-40B4-BE49-F238E27FC236}">
                <a16:creationId xmlns:a16="http://schemas.microsoft.com/office/drawing/2014/main" id="{C647A0DF-47A9-04FF-0F44-D1F2AE8A93AE}"/>
              </a:ext>
            </a:extLst>
          </p:cNvPr>
          <p:cNvSpPr txBox="1"/>
          <p:nvPr/>
        </p:nvSpPr>
        <p:spPr>
          <a:xfrm>
            <a:off x="6753924" y="5907098"/>
            <a:ext cx="1601761" cy="707886"/>
          </a:xfrm>
          <a:prstGeom prst="rect">
            <a:avLst/>
          </a:prstGeom>
          <a:noFill/>
        </p:spPr>
        <p:txBody>
          <a:bodyPr wrap="square" rtlCol="0">
            <a:spAutoFit/>
          </a:bodyPr>
          <a:lstStyle/>
          <a:p>
            <a:pPr algn="ctr"/>
            <a:r>
              <a:rPr lang="en-US" sz="1400" b="1">
                <a:solidFill>
                  <a:srgbClr val="596759"/>
                </a:solidFill>
                <a:latin typeface="Neue Haas Grotesk Text Pro" panose="020B0504020202020204" pitchFamily="34" charset="0"/>
                <a:ea typeface="Roboto" panose="02000000000000000000" pitchFamily="2" charset="0"/>
              </a:rPr>
              <a:t>Rachel Hoffman</a:t>
            </a:r>
          </a:p>
          <a:p>
            <a:pPr algn="ctr"/>
            <a:r>
              <a:rPr lang="en-US" sz="1400" b="1">
                <a:solidFill>
                  <a:srgbClr val="596759"/>
                </a:solidFill>
                <a:latin typeface="Neue Haas Grotesk Text Pro" panose="020B0504020202020204" pitchFamily="34" charset="0"/>
                <a:ea typeface="Roboto" panose="02000000000000000000" pitchFamily="2" charset="0"/>
              </a:rPr>
              <a:t>ASK Studio</a:t>
            </a:r>
          </a:p>
          <a:p>
            <a:pPr algn="ctr"/>
            <a:r>
              <a:rPr lang="en-US" sz="1200">
                <a:solidFill>
                  <a:srgbClr val="596759"/>
                </a:solidFill>
                <a:latin typeface="Neue Haas Grotesk Text Pro" panose="020B0504020202020204" pitchFamily="34" charset="0"/>
                <a:ea typeface="Roboto" panose="02000000000000000000" pitchFamily="2" charset="0"/>
              </a:rPr>
              <a:t>Interior Designer</a:t>
            </a:r>
          </a:p>
        </p:txBody>
      </p:sp>
      <p:sp>
        <p:nvSpPr>
          <p:cNvPr id="30" name="TextBox 29">
            <a:extLst>
              <a:ext uri="{FF2B5EF4-FFF2-40B4-BE49-F238E27FC236}">
                <a16:creationId xmlns:a16="http://schemas.microsoft.com/office/drawing/2014/main" id="{94FDE2B3-6E2A-4EBF-4956-4B5DB8434DED}"/>
              </a:ext>
            </a:extLst>
          </p:cNvPr>
          <p:cNvSpPr txBox="1"/>
          <p:nvPr/>
        </p:nvSpPr>
        <p:spPr>
          <a:xfrm>
            <a:off x="9676584" y="5892051"/>
            <a:ext cx="2308463" cy="707886"/>
          </a:xfrm>
          <a:prstGeom prst="rect">
            <a:avLst/>
          </a:prstGeom>
          <a:noFill/>
        </p:spPr>
        <p:txBody>
          <a:bodyPr wrap="square" rtlCol="0">
            <a:spAutoFit/>
          </a:bodyPr>
          <a:lstStyle/>
          <a:p>
            <a:pPr algn="ctr"/>
            <a:r>
              <a:rPr lang="en-US" sz="1400" b="1">
                <a:solidFill>
                  <a:srgbClr val="596759"/>
                </a:solidFill>
                <a:latin typeface="Neue Haas Grotesk Text Pro" panose="020B0504020202020204" pitchFamily="34" charset="0"/>
                <a:ea typeface="Roboto" panose="02000000000000000000" pitchFamily="2" charset="0"/>
              </a:rPr>
              <a:t>Meshallah Muhamad</a:t>
            </a:r>
          </a:p>
          <a:p>
            <a:pPr algn="ctr"/>
            <a:r>
              <a:rPr lang="en-US" sz="1400" b="1">
                <a:solidFill>
                  <a:srgbClr val="596759"/>
                </a:solidFill>
                <a:latin typeface="Neue Haas Grotesk Text Pro" panose="020B0504020202020204" pitchFamily="34" charset="0"/>
                <a:ea typeface="Roboto" panose="02000000000000000000" pitchFamily="2" charset="0"/>
              </a:rPr>
              <a:t>ASK Studio</a:t>
            </a:r>
          </a:p>
          <a:p>
            <a:pPr algn="ctr"/>
            <a:r>
              <a:rPr lang="en-US" sz="1200">
                <a:solidFill>
                  <a:srgbClr val="596759"/>
                </a:solidFill>
                <a:latin typeface="Neue Haas Grotesk Text Pro" panose="020B0504020202020204" pitchFamily="34" charset="0"/>
                <a:ea typeface="Roboto" panose="02000000000000000000" pitchFamily="2" charset="0"/>
              </a:rPr>
              <a:t>Interior Designer</a:t>
            </a:r>
          </a:p>
        </p:txBody>
      </p:sp>
    </p:spTree>
    <p:extLst>
      <p:ext uri="{BB962C8B-B14F-4D97-AF65-F5344CB8AC3E}">
        <p14:creationId xmlns:p14="http://schemas.microsoft.com/office/powerpoint/2010/main" val="157900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a:extLst>
              <a:ext uri="{FF2B5EF4-FFF2-40B4-BE49-F238E27FC236}">
                <a16:creationId xmlns:a16="http://schemas.microsoft.com/office/drawing/2014/main" id="{62189AEC-B560-3A00-7A2F-4F62D5A3002B}"/>
              </a:ext>
            </a:extLst>
          </p:cNvPr>
          <p:cNvGraphicFramePr/>
          <p:nvPr>
            <p:extLst>
              <p:ext uri="{D42A27DB-BD31-4B8C-83A1-F6EECF244321}">
                <p14:modId xmlns:p14="http://schemas.microsoft.com/office/powerpoint/2010/main" val="3965207440"/>
              </p:ext>
            </p:extLst>
          </p:nvPr>
        </p:nvGraphicFramePr>
        <p:xfrm>
          <a:off x="226017" y="1077132"/>
          <a:ext cx="11684430" cy="548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a:extLst>
              <a:ext uri="{FF2B5EF4-FFF2-40B4-BE49-F238E27FC236}">
                <a16:creationId xmlns:a16="http://schemas.microsoft.com/office/drawing/2014/main" id="{9ADF835F-B128-E653-191A-0DEE54EB401D}"/>
              </a:ext>
            </a:extLst>
          </p:cNvPr>
          <p:cNvGrpSpPr/>
          <p:nvPr/>
        </p:nvGrpSpPr>
        <p:grpSpPr>
          <a:xfrm>
            <a:off x="0" y="6596390"/>
            <a:ext cx="12192000" cy="261610"/>
            <a:chOff x="0" y="6596390"/>
            <a:chExt cx="12192000" cy="261610"/>
          </a:xfrm>
        </p:grpSpPr>
        <p:sp>
          <p:nvSpPr>
            <p:cNvPr id="3" name="Rectangle 2">
              <a:extLst>
                <a:ext uri="{FF2B5EF4-FFF2-40B4-BE49-F238E27FC236}">
                  <a16:creationId xmlns:a16="http://schemas.microsoft.com/office/drawing/2014/main" id="{F386A119-91CB-D840-9F08-DDD20AC51362}"/>
                </a:ext>
              </a:extLst>
            </p:cNvPr>
            <p:cNvSpPr/>
            <p:nvPr/>
          </p:nvSpPr>
          <p:spPr>
            <a:xfrm>
              <a:off x="0" y="6614984"/>
              <a:ext cx="12192000" cy="243016"/>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3E4DC3-104A-BB26-12FB-F4645E06BA10}"/>
                </a:ext>
              </a:extLst>
            </p:cNvPr>
            <p:cNvSpPr txBox="1"/>
            <p:nvPr/>
          </p:nvSpPr>
          <p:spPr>
            <a:xfrm>
              <a:off x="8794782" y="6596390"/>
              <a:ext cx="3397218" cy="261610"/>
            </a:xfrm>
            <a:prstGeom prst="rect">
              <a:avLst/>
            </a:prstGeom>
            <a:noFill/>
          </p:spPr>
          <p:txBody>
            <a:bodyPr wrap="square" rtlCol="0">
              <a:spAutoFit/>
            </a:bodyPr>
            <a:lstStyle/>
            <a:p>
              <a:pPr algn="r"/>
              <a:r>
                <a:rPr lang="en-US" sz="1100">
                  <a:solidFill>
                    <a:schemeClr val="bg1"/>
                  </a:solidFill>
                  <a:latin typeface="Acumin Pro Condensed Medium" panose="020B0606020202020204" pitchFamily="34" charset="0"/>
                </a:rPr>
                <a:t>TOWN</a:t>
              </a:r>
              <a:r>
                <a:rPr lang="en-US" sz="1100">
                  <a:solidFill>
                    <a:schemeClr val="bg1"/>
                  </a:solidFill>
                  <a:latin typeface="Acumin Pro Condensed ExtLt" panose="020B0306020202020204" pitchFamily="34" charset="0"/>
                </a:rPr>
                <a:t>HALL</a:t>
              </a:r>
              <a:r>
                <a:rPr lang="en-US" sz="1100">
                  <a:solidFill>
                    <a:schemeClr val="bg1"/>
                  </a:solidFill>
                  <a:latin typeface="Acumin Pro Condensed Light" panose="020B0406020202020204" pitchFamily="34" charset="0"/>
                </a:rPr>
                <a:t> </a:t>
              </a:r>
              <a:r>
                <a:rPr lang="en-US" sz="1100">
                  <a:solidFill>
                    <a:schemeClr val="bg1"/>
                  </a:solidFill>
                  <a:latin typeface="Acumin Pro Condensed ExtLt" panose="020B0306020202020204" pitchFamily="34" charset="0"/>
                </a:rPr>
                <a:t>FOOD</a:t>
              </a:r>
              <a:r>
                <a:rPr lang="en-US" sz="1100">
                  <a:solidFill>
                    <a:schemeClr val="bg1"/>
                  </a:solidFill>
                  <a:latin typeface="Acumin Pro Condensed Medium" panose="020B0606020202020204" pitchFamily="34" charset="0"/>
                </a:rPr>
                <a:t>HALL </a:t>
              </a:r>
              <a:r>
                <a:rPr lang="en-US" sz="1100">
                  <a:solidFill>
                    <a:srgbClr val="FFE699"/>
                  </a:solidFill>
                  <a:latin typeface="Acumin Pro Condensed ExtLt" panose="020B0306020202020204" pitchFamily="34" charset="0"/>
                </a:rPr>
                <a:t>&amp; APARTMENTS</a:t>
              </a:r>
            </a:p>
          </p:txBody>
        </p:sp>
      </p:grpSp>
      <p:sp>
        <p:nvSpPr>
          <p:cNvPr id="5" name="Rectangle 4">
            <a:extLst>
              <a:ext uri="{FF2B5EF4-FFF2-40B4-BE49-F238E27FC236}">
                <a16:creationId xmlns:a16="http://schemas.microsoft.com/office/drawing/2014/main" id="{CB90CF88-7CA4-7BBC-9772-36A0E06BF117}"/>
              </a:ext>
            </a:extLst>
          </p:cNvPr>
          <p:cNvSpPr/>
          <p:nvPr/>
        </p:nvSpPr>
        <p:spPr>
          <a:xfrm>
            <a:off x="0" y="244775"/>
            <a:ext cx="6846474" cy="769441"/>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LIVING BUILDING</a:t>
            </a:r>
          </a:p>
        </p:txBody>
      </p:sp>
    </p:spTree>
    <p:extLst>
      <p:ext uri="{BB962C8B-B14F-4D97-AF65-F5344CB8AC3E}">
        <p14:creationId xmlns:p14="http://schemas.microsoft.com/office/powerpoint/2010/main" val="131548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96759"/>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F5B6E93-859C-B055-3248-842B584777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35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96759"/>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C3361C8-BCA5-11D7-E13C-1CD4D62ABDD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97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8AA1C35-4EB2-D0D2-E176-52E3E83EC4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925" y="-77492"/>
            <a:ext cx="10598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156274B-760E-3944-2E4A-C8C81D335BF6}"/>
              </a:ext>
            </a:extLst>
          </p:cNvPr>
          <p:cNvSpPr/>
          <p:nvPr/>
        </p:nvSpPr>
        <p:spPr>
          <a:xfrm>
            <a:off x="0" y="244775"/>
            <a:ext cx="6096000" cy="769441"/>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GREEN SPACES</a:t>
            </a:r>
          </a:p>
        </p:txBody>
      </p:sp>
      <p:grpSp>
        <p:nvGrpSpPr>
          <p:cNvPr id="6" name="Group 5">
            <a:extLst>
              <a:ext uri="{FF2B5EF4-FFF2-40B4-BE49-F238E27FC236}">
                <a16:creationId xmlns:a16="http://schemas.microsoft.com/office/drawing/2014/main" id="{421663C4-744B-1117-8D97-1A10B1FB12D2}"/>
              </a:ext>
            </a:extLst>
          </p:cNvPr>
          <p:cNvGrpSpPr/>
          <p:nvPr/>
        </p:nvGrpSpPr>
        <p:grpSpPr>
          <a:xfrm>
            <a:off x="0" y="6596390"/>
            <a:ext cx="12192000" cy="261610"/>
            <a:chOff x="0" y="6596390"/>
            <a:chExt cx="12192000" cy="261610"/>
          </a:xfrm>
        </p:grpSpPr>
        <p:sp>
          <p:nvSpPr>
            <p:cNvPr id="7" name="Rectangle 6">
              <a:extLst>
                <a:ext uri="{FF2B5EF4-FFF2-40B4-BE49-F238E27FC236}">
                  <a16:creationId xmlns:a16="http://schemas.microsoft.com/office/drawing/2014/main" id="{25CD1384-DA33-B781-D7F9-D6B7FCBAB544}"/>
                </a:ext>
              </a:extLst>
            </p:cNvPr>
            <p:cNvSpPr/>
            <p:nvPr/>
          </p:nvSpPr>
          <p:spPr>
            <a:xfrm>
              <a:off x="0" y="6614984"/>
              <a:ext cx="12192000" cy="243016"/>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1F5E0CB-478D-9C58-2F0C-A67EF4973C22}"/>
                </a:ext>
              </a:extLst>
            </p:cNvPr>
            <p:cNvSpPr txBox="1"/>
            <p:nvPr/>
          </p:nvSpPr>
          <p:spPr>
            <a:xfrm>
              <a:off x="8794782" y="6596390"/>
              <a:ext cx="3397218" cy="261610"/>
            </a:xfrm>
            <a:prstGeom prst="rect">
              <a:avLst/>
            </a:prstGeom>
            <a:noFill/>
          </p:spPr>
          <p:txBody>
            <a:bodyPr wrap="square" rtlCol="0">
              <a:spAutoFit/>
            </a:bodyPr>
            <a:lstStyle/>
            <a:p>
              <a:pPr algn="r"/>
              <a:r>
                <a:rPr lang="en-US" sz="1100">
                  <a:solidFill>
                    <a:schemeClr val="bg1"/>
                  </a:solidFill>
                  <a:latin typeface="Acumin Pro Condensed Medium" panose="020B0606020202020204" pitchFamily="34" charset="0"/>
                </a:rPr>
                <a:t>TOWN</a:t>
              </a:r>
              <a:r>
                <a:rPr lang="en-US" sz="1100">
                  <a:solidFill>
                    <a:schemeClr val="bg1"/>
                  </a:solidFill>
                  <a:latin typeface="Acumin Pro Condensed ExtLt" panose="020B0306020202020204" pitchFamily="34" charset="0"/>
                </a:rPr>
                <a:t>HALL</a:t>
              </a:r>
              <a:r>
                <a:rPr lang="en-US" sz="1100">
                  <a:solidFill>
                    <a:schemeClr val="bg1"/>
                  </a:solidFill>
                  <a:latin typeface="Acumin Pro Condensed Light" panose="020B0406020202020204" pitchFamily="34" charset="0"/>
                </a:rPr>
                <a:t> </a:t>
              </a:r>
              <a:r>
                <a:rPr lang="en-US" sz="1100">
                  <a:solidFill>
                    <a:schemeClr val="bg1"/>
                  </a:solidFill>
                  <a:latin typeface="Acumin Pro Condensed ExtLt" panose="020B0306020202020204" pitchFamily="34" charset="0"/>
                </a:rPr>
                <a:t>FOOD</a:t>
              </a:r>
              <a:r>
                <a:rPr lang="en-US" sz="1100">
                  <a:solidFill>
                    <a:schemeClr val="bg1"/>
                  </a:solidFill>
                  <a:latin typeface="Acumin Pro Condensed Medium" panose="020B0606020202020204" pitchFamily="34" charset="0"/>
                </a:rPr>
                <a:t>HALL </a:t>
              </a:r>
              <a:r>
                <a:rPr lang="en-US" sz="1100">
                  <a:solidFill>
                    <a:srgbClr val="FFE699"/>
                  </a:solidFill>
                  <a:latin typeface="Acumin Pro Condensed ExtLt" panose="020B0306020202020204" pitchFamily="34" charset="0"/>
                </a:rPr>
                <a:t>&amp; APARTMENTS</a:t>
              </a:r>
            </a:p>
          </p:txBody>
        </p:sp>
      </p:grpSp>
    </p:spTree>
    <p:extLst>
      <p:ext uri="{BB962C8B-B14F-4D97-AF65-F5344CB8AC3E}">
        <p14:creationId xmlns:p14="http://schemas.microsoft.com/office/powerpoint/2010/main" val="341773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F06B3A-1A15-2291-C41C-0965418BEE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2478" y="1043051"/>
            <a:ext cx="9962412" cy="5582174"/>
          </a:xfrm>
          <a:prstGeom prst="rect">
            <a:avLst/>
          </a:prstGeom>
        </p:spPr>
      </p:pic>
      <p:sp>
        <p:nvSpPr>
          <p:cNvPr id="3" name="Rectangle 2">
            <a:extLst>
              <a:ext uri="{FF2B5EF4-FFF2-40B4-BE49-F238E27FC236}">
                <a16:creationId xmlns:a16="http://schemas.microsoft.com/office/drawing/2014/main" id="{2EB7E5ED-1E52-B176-BE33-68C85C5194D9}"/>
              </a:ext>
            </a:extLst>
          </p:cNvPr>
          <p:cNvSpPr/>
          <p:nvPr/>
        </p:nvSpPr>
        <p:spPr>
          <a:xfrm>
            <a:off x="0" y="244775"/>
            <a:ext cx="6096000" cy="769441"/>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Neue Haas Grotesk Text Pro" panose="020B0504020202020204" pitchFamily="34" charset="0"/>
              </a:rPr>
              <a:t>FLOOR PLAN</a:t>
            </a:r>
          </a:p>
        </p:txBody>
      </p:sp>
      <p:grpSp>
        <p:nvGrpSpPr>
          <p:cNvPr id="5" name="Group 4">
            <a:extLst>
              <a:ext uri="{FF2B5EF4-FFF2-40B4-BE49-F238E27FC236}">
                <a16:creationId xmlns:a16="http://schemas.microsoft.com/office/drawing/2014/main" id="{8A062EF7-C7FD-81D8-BE62-601435AFFBD5}"/>
              </a:ext>
            </a:extLst>
          </p:cNvPr>
          <p:cNvGrpSpPr/>
          <p:nvPr/>
        </p:nvGrpSpPr>
        <p:grpSpPr>
          <a:xfrm>
            <a:off x="0" y="6596390"/>
            <a:ext cx="12192000" cy="261610"/>
            <a:chOff x="0" y="6596390"/>
            <a:chExt cx="12192000" cy="261610"/>
          </a:xfrm>
        </p:grpSpPr>
        <p:sp>
          <p:nvSpPr>
            <p:cNvPr id="6" name="Rectangle 5">
              <a:extLst>
                <a:ext uri="{FF2B5EF4-FFF2-40B4-BE49-F238E27FC236}">
                  <a16:creationId xmlns:a16="http://schemas.microsoft.com/office/drawing/2014/main" id="{E35B7D2D-DA96-4714-5BE1-B1670C6B1654}"/>
                </a:ext>
              </a:extLst>
            </p:cNvPr>
            <p:cNvSpPr/>
            <p:nvPr/>
          </p:nvSpPr>
          <p:spPr>
            <a:xfrm>
              <a:off x="0" y="6614984"/>
              <a:ext cx="12192000" cy="243016"/>
            </a:xfrm>
            <a:prstGeom prst="rect">
              <a:avLst/>
            </a:prstGeom>
            <a:solidFill>
              <a:srgbClr val="5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9FD6F32-9200-A021-5EC3-9DB410E89F10}"/>
                </a:ext>
              </a:extLst>
            </p:cNvPr>
            <p:cNvSpPr txBox="1"/>
            <p:nvPr/>
          </p:nvSpPr>
          <p:spPr>
            <a:xfrm>
              <a:off x="8794782" y="6596390"/>
              <a:ext cx="3397218" cy="261610"/>
            </a:xfrm>
            <a:prstGeom prst="rect">
              <a:avLst/>
            </a:prstGeom>
            <a:noFill/>
          </p:spPr>
          <p:txBody>
            <a:bodyPr wrap="square" rtlCol="0">
              <a:spAutoFit/>
            </a:bodyPr>
            <a:lstStyle/>
            <a:p>
              <a:pPr algn="r"/>
              <a:r>
                <a:rPr lang="en-US" sz="1100">
                  <a:solidFill>
                    <a:schemeClr val="bg1"/>
                  </a:solidFill>
                  <a:latin typeface="Acumin Pro Condensed Medium" panose="020B0606020202020204" pitchFamily="34" charset="0"/>
                </a:rPr>
                <a:t>TOWN</a:t>
              </a:r>
              <a:r>
                <a:rPr lang="en-US" sz="1100">
                  <a:solidFill>
                    <a:schemeClr val="bg1"/>
                  </a:solidFill>
                  <a:latin typeface="Acumin Pro Condensed ExtLt" panose="020B0306020202020204" pitchFamily="34" charset="0"/>
                </a:rPr>
                <a:t>HALL</a:t>
              </a:r>
              <a:r>
                <a:rPr lang="en-US" sz="1100">
                  <a:solidFill>
                    <a:schemeClr val="bg1"/>
                  </a:solidFill>
                  <a:latin typeface="Acumin Pro Condensed Light" panose="020B0406020202020204" pitchFamily="34" charset="0"/>
                </a:rPr>
                <a:t> </a:t>
              </a:r>
              <a:r>
                <a:rPr lang="en-US" sz="1100">
                  <a:solidFill>
                    <a:schemeClr val="bg1"/>
                  </a:solidFill>
                  <a:latin typeface="Acumin Pro Condensed ExtLt" panose="020B0306020202020204" pitchFamily="34" charset="0"/>
                </a:rPr>
                <a:t>FOOD</a:t>
              </a:r>
              <a:r>
                <a:rPr lang="en-US" sz="1100">
                  <a:solidFill>
                    <a:schemeClr val="bg1"/>
                  </a:solidFill>
                  <a:latin typeface="Acumin Pro Condensed Medium" panose="020B0606020202020204" pitchFamily="34" charset="0"/>
                </a:rPr>
                <a:t>HALL </a:t>
              </a:r>
              <a:r>
                <a:rPr lang="en-US" sz="1100">
                  <a:solidFill>
                    <a:srgbClr val="FFE699"/>
                  </a:solidFill>
                  <a:latin typeface="Acumin Pro Condensed ExtLt" panose="020B0306020202020204" pitchFamily="34" charset="0"/>
                </a:rPr>
                <a:t>&amp; APARTMENTS</a:t>
              </a:r>
            </a:p>
          </p:txBody>
        </p:sp>
      </p:grpSp>
    </p:spTree>
    <p:extLst>
      <p:ext uri="{BB962C8B-B14F-4D97-AF65-F5344CB8AC3E}">
        <p14:creationId xmlns:p14="http://schemas.microsoft.com/office/powerpoint/2010/main" val="30434973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TotalTime>
  <Words>791</Words>
  <Application>Microsoft Office PowerPoint</Application>
  <PresentationFormat>Widescreen</PresentationFormat>
  <Paragraphs>176</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Acumin Pro Condensed ExtLt</vt:lpstr>
      <vt:lpstr>Acumin Pro Condensed Light</vt:lpstr>
      <vt:lpstr>Acumin Pro Condensed Medium</vt:lpstr>
      <vt:lpstr>Acumin Pro SemiCondensed ExtLt</vt:lpstr>
      <vt:lpstr>Acumin Pro SemiCondensed Light</vt:lpstr>
      <vt:lpstr>Arial</vt:lpstr>
      <vt:lpstr>Calibri</vt:lpstr>
      <vt:lpstr>Calibri Light</vt:lpstr>
      <vt:lpstr>Neue Haas Grotesk Text Pro</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Osburn, Ryan B</dc:creator>
  <cp:lastModifiedBy>Sammi Hakeem</cp:lastModifiedBy>
  <cp:revision>3</cp:revision>
  <cp:lastPrinted>2023-09-04T19:38:41Z</cp:lastPrinted>
  <dcterms:created xsi:type="dcterms:W3CDTF">2023-08-14T18:13:15Z</dcterms:created>
  <dcterms:modified xsi:type="dcterms:W3CDTF">2025-01-02T22:00:50Z</dcterms:modified>
</cp:coreProperties>
</file>