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4"/>
    <p:sldMasterId id="2147483733" r:id="rId5"/>
    <p:sldMasterId id="2147483660" r:id="rId6"/>
    <p:sldMasterId id="2147483672" r:id="rId7"/>
    <p:sldMasterId id="2147483684" r:id="rId8"/>
    <p:sldMasterId id="2147483696" r:id="rId9"/>
    <p:sldMasterId id="2147483709" r:id="rId10"/>
  </p:sldMasterIdLst>
  <p:notesMasterIdLst>
    <p:notesMasterId r:id="rId50"/>
  </p:notesMasterIdLst>
  <p:sldIdLst>
    <p:sldId id="307" r:id="rId11"/>
    <p:sldId id="360" r:id="rId12"/>
    <p:sldId id="394" r:id="rId13"/>
    <p:sldId id="395" r:id="rId14"/>
    <p:sldId id="350" r:id="rId15"/>
    <p:sldId id="382" r:id="rId16"/>
    <p:sldId id="361" r:id="rId17"/>
    <p:sldId id="366" r:id="rId18"/>
    <p:sldId id="396" r:id="rId19"/>
    <p:sldId id="365" r:id="rId20"/>
    <p:sldId id="379" r:id="rId21"/>
    <p:sldId id="380" r:id="rId22"/>
    <p:sldId id="364" r:id="rId23"/>
    <p:sldId id="367" r:id="rId24"/>
    <p:sldId id="368" r:id="rId25"/>
    <p:sldId id="369" r:id="rId26"/>
    <p:sldId id="370" r:id="rId27"/>
    <p:sldId id="371" r:id="rId28"/>
    <p:sldId id="372" r:id="rId29"/>
    <p:sldId id="373" r:id="rId30"/>
    <p:sldId id="399" r:id="rId31"/>
    <p:sldId id="374" r:id="rId32"/>
    <p:sldId id="398" r:id="rId33"/>
    <p:sldId id="400" r:id="rId34"/>
    <p:sldId id="358" r:id="rId35"/>
    <p:sldId id="381" r:id="rId36"/>
    <p:sldId id="359" r:id="rId37"/>
    <p:sldId id="383" r:id="rId38"/>
    <p:sldId id="384" r:id="rId39"/>
    <p:sldId id="385" r:id="rId40"/>
    <p:sldId id="387" r:id="rId41"/>
    <p:sldId id="388" r:id="rId42"/>
    <p:sldId id="397" r:id="rId43"/>
    <p:sldId id="354" r:id="rId44"/>
    <p:sldId id="356" r:id="rId45"/>
    <p:sldId id="375" r:id="rId46"/>
    <p:sldId id="386" r:id="rId47"/>
    <p:sldId id="376" r:id="rId48"/>
    <p:sldId id="332"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A35"/>
    <a:srgbClr val="B9AC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B74D77-22B2-4C4F-A275-5126D58104EA}" v="8" dt="2024-05-22T16:11:19.855"/>
    <p1510:client id="{BB542FF0-0597-4425-9A9F-05A0BEBB9C36}" v="271" dt="2024-05-22T13:59:49.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diagrams/_rels/data1.xml.rels><?xml version="1.0" encoding="UTF-8" standalone="yes"?>
<Relationships xmlns="http://schemas.openxmlformats.org/package/2006/relationships"><Relationship Id="rId3" Type="http://schemas.openxmlformats.org/officeDocument/2006/relationships/hyperlink" Target="mailto:carol.wells@iowafinance.com" TargetMode="External"/><Relationship Id="rId2" Type="http://schemas.openxmlformats.org/officeDocument/2006/relationships/hyperlink" Target="mailto:rita.eble@iowafinance.com" TargetMode="External"/><Relationship Id="rId1" Type="http://schemas.openxmlformats.org/officeDocument/2006/relationships/hyperlink" Target="mailto:justin.Knudson@iowafinance.com" TargetMode="External"/><Relationship Id="rId6" Type="http://schemas.openxmlformats.org/officeDocument/2006/relationships/hyperlink" Target="mailto:Samantha.askland@iowafinance.com" TargetMode="External"/><Relationship Id="rId5" Type="http://schemas.openxmlformats.org/officeDocument/2006/relationships/hyperlink" Target="mailto:Jacob.levang@IowaEDA.com" TargetMode="External"/><Relationship Id="rId4" Type="http://schemas.openxmlformats.org/officeDocument/2006/relationships/hyperlink" Target="mailto:beth.brinks@IowaEDA.com" TargetMode="External"/></Relationships>
</file>

<file path=ppt/diagrams/_rels/data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hyperlink" Target="mailto:carol.wells@iowafinance.com" TargetMode="External"/><Relationship Id="rId2" Type="http://schemas.openxmlformats.org/officeDocument/2006/relationships/hyperlink" Target="mailto:rita.eble@iowafinance.com" TargetMode="External"/><Relationship Id="rId1" Type="http://schemas.openxmlformats.org/officeDocument/2006/relationships/hyperlink" Target="mailto:justin.Knudson@iowafinance.com" TargetMode="External"/><Relationship Id="rId6" Type="http://schemas.openxmlformats.org/officeDocument/2006/relationships/hyperlink" Target="mailto:Samantha.askland@iowafinance.com" TargetMode="External"/><Relationship Id="rId5" Type="http://schemas.openxmlformats.org/officeDocument/2006/relationships/hyperlink" Target="mailto:Jacob.levang@IowaEDA.com" TargetMode="External"/><Relationship Id="rId4" Type="http://schemas.openxmlformats.org/officeDocument/2006/relationships/hyperlink" Target="mailto:beth.brinks@IowaEDA.com" TargetMode="External"/></Relationships>
</file>

<file path=ppt/diagrams/_rels/drawing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79F0E9-A936-48CB-A5C0-458F3E44E1BD}" type="doc">
      <dgm:prSet loTypeId="urn:microsoft.com/office/officeart/2005/8/layout/list1" loCatId="list" qsTypeId="urn:microsoft.com/office/officeart/2005/8/quickstyle/simple5" qsCatId="simple" csTypeId="urn:microsoft.com/office/officeart/2005/8/colors/accent6_1" csCatId="accent6" phldr="1"/>
      <dgm:spPr/>
      <dgm:t>
        <a:bodyPr/>
        <a:lstStyle/>
        <a:p>
          <a:endParaRPr lang="en-US"/>
        </a:p>
      </dgm:t>
    </dgm:pt>
    <dgm:pt modelId="{5209E356-0F78-4B7E-ABC8-4192E4DB652F}">
      <dgm:prSet custT="1"/>
      <dgm:spPr/>
      <dgm:t>
        <a:bodyPr/>
        <a:lstStyle/>
        <a:p>
          <a:pPr algn="l"/>
          <a:r>
            <a:rPr lang="en-US" sz="1100" b="0">
              <a:solidFill>
                <a:schemeClr val="tx1"/>
              </a:solidFill>
              <a:effectLst/>
            </a:rPr>
            <a:t>Justin Knudson, Federal Team Lead:  </a:t>
          </a:r>
          <a:r>
            <a:rPr lang="en-US" sz="1100" b="0">
              <a:solidFill>
                <a:schemeClr val="tx1"/>
              </a:solidFill>
              <a:effectLst/>
              <a:hlinkClick xmlns:r="http://schemas.openxmlformats.org/officeDocument/2006/relationships" r:id="rId1"/>
            </a:rPr>
            <a:t>justin.Knudson@iowafinance.com</a:t>
          </a:r>
          <a:r>
            <a:rPr lang="en-US" sz="1100" b="0">
              <a:solidFill>
                <a:schemeClr val="tx1"/>
              </a:solidFill>
              <a:effectLst/>
            </a:rPr>
            <a:t> </a:t>
          </a:r>
        </a:p>
      </dgm:t>
    </dgm:pt>
    <dgm:pt modelId="{9DF6B97C-1F1A-4D2F-A6BE-766A46D39A76}" type="parTrans" cxnId="{F928FFF9-806F-4D55-87F1-33EA0062A20E}">
      <dgm:prSet/>
      <dgm:spPr/>
      <dgm:t>
        <a:bodyPr/>
        <a:lstStyle/>
        <a:p>
          <a:endParaRPr lang="en-US"/>
        </a:p>
      </dgm:t>
    </dgm:pt>
    <dgm:pt modelId="{6D2BF336-977B-441F-9282-C4120D73A4EC}" type="sibTrans" cxnId="{F928FFF9-806F-4D55-87F1-33EA0062A20E}">
      <dgm:prSet/>
      <dgm:spPr/>
      <dgm:t>
        <a:bodyPr/>
        <a:lstStyle/>
        <a:p>
          <a:endParaRPr lang="en-US"/>
        </a:p>
      </dgm:t>
    </dgm:pt>
    <dgm:pt modelId="{06A3CC71-8D7C-4BA0-A66B-5F6B7FEA7CDB}">
      <dgm:prSet/>
      <dgm:spPr/>
      <dgm:t>
        <a:bodyPr/>
        <a:lstStyle/>
        <a:p>
          <a:r>
            <a:rPr lang="en-US"/>
            <a:t>Rita Eble, HOME Program Manager:  </a:t>
          </a:r>
          <a:r>
            <a:rPr lang="en-US">
              <a:hlinkClick xmlns:r="http://schemas.openxmlformats.org/officeDocument/2006/relationships" r:id="rId2"/>
            </a:rPr>
            <a:t>rita.eble@iowafinance.com</a:t>
          </a:r>
          <a:r>
            <a:rPr lang="en-US"/>
            <a:t>   </a:t>
          </a:r>
        </a:p>
      </dgm:t>
    </dgm:pt>
    <dgm:pt modelId="{FF6EBFFE-20D9-497A-9CB5-B65833EB5283}" type="parTrans" cxnId="{51F45F31-43B8-4D80-B8CB-83743C8DB03E}">
      <dgm:prSet/>
      <dgm:spPr/>
      <dgm:t>
        <a:bodyPr/>
        <a:lstStyle/>
        <a:p>
          <a:endParaRPr lang="en-US"/>
        </a:p>
      </dgm:t>
    </dgm:pt>
    <dgm:pt modelId="{6F7FBA0F-B266-47C4-9FB1-42C34DCDAF39}" type="sibTrans" cxnId="{51F45F31-43B8-4D80-B8CB-83743C8DB03E}">
      <dgm:prSet/>
      <dgm:spPr/>
      <dgm:t>
        <a:bodyPr/>
        <a:lstStyle/>
        <a:p>
          <a:endParaRPr lang="en-US"/>
        </a:p>
      </dgm:t>
    </dgm:pt>
    <dgm:pt modelId="{775C653B-4D88-4C9C-8D9E-D7D542F26256}">
      <dgm:prSet/>
      <dgm:spPr/>
      <dgm:t>
        <a:bodyPr/>
        <a:lstStyle/>
        <a:p>
          <a:r>
            <a:rPr lang="en-US"/>
            <a:t>Carol Wells, Housing Specialist:  </a:t>
          </a:r>
          <a:r>
            <a:rPr lang="en-US">
              <a:hlinkClick xmlns:r="http://schemas.openxmlformats.org/officeDocument/2006/relationships" r:id="rId3"/>
            </a:rPr>
            <a:t>carol.wells@iowafinance.com</a:t>
          </a:r>
          <a:r>
            <a:rPr lang="en-US"/>
            <a:t>  </a:t>
          </a:r>
        </a:p>
      </dgm:t>
    </dgm:pt>
    <dgm:pt modelId="{C4496D71-1038-421E-A016-6829506612DB}" type="parTrans" cxnId="{E6BE5A5F-9591-45B4-B9DA-7E778327EBD0}">
      <dgm:prSet/>
      <dgm:spPr/>
      <dgm:t>
        <a:bodyPr/>
        <a:lstStyle/>
        <a:p>
          <a:endParaRPr lang="en-US"/>
        </a:p>
      </dgm:t>
    </dgm:pt>
    <dgm:pt modelId="{C7252588-656C-4458-9258-7358DD9E2757}" type="sibTrans" cxnId="{E6BE5A5F-9591-45B4-B9DA-7E778327EBD0}">
      <dgm:prSet/>
      <dgm:spPr/>
      <dgm:t>
        <a:bodyPr/>
        <a:lstStyle/>
        <a:p>
          <a:endParaRPr lang="en-US"/>
        </a:p>
      </dgm:t>
    </dgm:pt>
    <dgm:pt modelId="{3E2748DB-D60D-4B6E-B754-71B6E7B06C3A}">
      <dgm:prSet/>
      <dgm:spPr/>
      <dgm:t>
        <a:bodyPr/>
        <a:lstStyle/>
        <a:p>
          <a:r>
            <a:rPr lang="en-US"/>
            <a:t>Beth Brinks: </a:t>
          </a:r>
          <a:r>
            <a:rPr lang="en-US">
              <a:hlinkClick xmlns:r="http://schemas.openxmlformats.org/officeDocument/2006/relationships" r:id="rId4"/>
            </a:rPr>
            <a:t>beth.brinks@IowaEDA.com</a:t>
          </a:r>
          <a:r>
            <a:rPr lang="en-US"/>
            <a:t>   </a:t>
          </a:r>
        </a:p>
      </dgm:t>
    </dgm:pt>
    <dgm:pt modelId="{7A64FC88-01BF-4FAC-856C-E23F3855E726}" type="parTrans" cxnId="{D1EEE8D2-EAB6-4BF0-977D-D3A829D2DB11}">
      <dgm:prSet/>
      <dgm:spPr/>
      <dgm:t>
        <a:bodyPr/>
        <a:lstStyle/>
        <a:p>
          <a:endParaRPr lang="en-US"/>
        </a:p>
      </dgm:t>
    </dgm:pt>
    <dgm:pt modelId="{2153FFD6-06C9-4846-A8D0-04EEF9FABAE9}" type="sibTrans" cxnId="{D1EEE8D2-EAB6-4BF0-977D-D3A829D2DB11}">
      <dgm:prSet/>
      <dgm:spPr/>
      <dgm:t>
        <a:bodyPr/>
        <a:lstStyle/>
        <a:p>
          <a:endParaRPr lang="en-US"/>
        </a:p>
      </dgm:t>
    </dgm:pt>
    <dgm:pt modelId="{98207FD4-3795-4E45-A272-65CA087306A2}">
      <dgm:prSet/>
      <dgm:spPr/>
      <dgm:t>
        <a:bodyPr/>
        <a:lstStyle/>
        <a:p>
          <a:r>
            <a:rPr lang="en-US"/>
            <a:t>Jacob Levang, CDBG Project Manager:  </a:t>
          </a:r>
          <a:r>
            <a:rPr lang="en-US">
              <a:hlinkClick xmlns:r="http://schemas.openxmlformats.org/officeDocument/2006/relationships" r:id="rId5"/>
            </a:rPr>
            <a:t>Jacob.levang@IowaEDA.com</a:t>
          </a:r>
          <a:r>
            <a:rPr lang="en-US"/>
            <a:t>   </a:t>
          </a:r>
        </a:p>
      </dgm:t>
    </dgm:pt>
    <dgm:pt modelId="{5DBB039C-18ED-42F5-B5C3-D0CB9F5575B1}" type="parTrans" cxnId="{0981ED6A-4F2B-48EE-874B-9C7E30A3B521}">
      <dgm:prSet/>
      <dgm:spPr/>
      <dgm:t>
        <a:bodyPr/>
        <a:lstStyle/>
        <a:p>
          <a:endParaRPr lang="en-US"/>
        </a:p>
      </dgm:t>
    </dgm:pt>
    <dgm:pt modelId="{D1E18547-0794-4D9A-8D27-CEB986AA3A5B}" type="sibTrans" cxnId="{0981ED6A-4F2B-48EE-874B-9C7E30A3B521}">
      <dgm:prSet/>
      <dgm:spPr/>
      <dgm:t>
        <a:bodyPr/>
        <a:lstStyle/>
        <a:p>
          <a:endParaRPr lang="en-US"/>
        </a:p>
      </dgm:t>
    </dgm:pt>
    <dgm:pt modelId="{03B6EC8F-2E96-4737-9C9E-CE1F76DCB212}">
      <dgm:prSet/>
      <dgm:spPr/>
      <dgm:t>
        <a:bodyPr/>
        <a:lstStyle/>
        <a:p>
          <a:r>
            <a:rPr lang="en-US"/>
            <a:t>Samantha Askland, Underwriter: </a:t>
          </a:r>
          <a:r>
            <a:rPr lang="en-US">
              <a:hlinkClick xmlns:r="http://schemas.openxmlformats.org/officeDocument/2006/relationships" r:id="rId6"/>
            </a:rPr>
            <a:t>Samantha.askland@iowafinance.com</a:t>
          </a:r>
          <a:r>
            <a:rPr lang="en-US"/>
            <a:t>  </a:t>
          </a:r>
        </a:p>
      </dgm:t>
    </dgm:pt>
    <dgm:pt modelId="{3D18B832-D139-435B-A619-8C63966C542C}" type="parTrans" cxnId="{97BB0B05-4412-4FBD-BA9F-709CE361AA4D}">
      <dgm:prSet/>
      <dgm:spPr/>
      <dgm:t>
        <a:bodyPr/>
        <a:lstStyle/>
        <a:p>
          <a:endParaRPr lang="en-US"/>
        </a:p>
      </dgm:t>
    </dgm:pt>
    <dgm:pt modelId="{8A9F030A-B50D-4BB0-84D3-B8CC72DD8F55}" type="sibTrans" cxnId="{97BB0B05-4412-4FBD-BA9F-709CE361AA4D}">
      <dgm:prSet/>
      <dgm:spPr/>
      <dgm:t>
        <a:bodyPr/>
        <a:lstStyle/>
        <a:p>
          <a:endParaRPr lang="en-US"/>
        </a:p>
      </dgm:t>
    </dgm:pt>
    <dgm:pt modelId="{5363815E-D19A-479D-BDE5-9B8CC912AB37}" type="pres">
      <dgm:prSet presAssocID="{F979F0E9-A936-48CB-A5C0-458F3E44E1BD}" presName="linear" presStyleCnt="0">
        <dgm:presLayoutVars>
          <dgm:dir/>
          <dgm:animLvl val="lvl"/>
          <dgm:resizeHandles val="exact"/>
        </dgm:presLayoutVars>
      </dgm:prSet>
      <dgm:spPr/>
    </dgm:pt>
    <dgm:pt modelId="{EED61E94-922F-4861-B46B-3B5E2FEC38E7}" type="pres">
      <dgm:prSet presAssocID="{5209E356-0F78-4B7E-ABC8-4192E4DB652F}" presName="parentLin" presStyleCnt="0"/>
      <dgm:spPr/>
    </dgm:pt>
    <dgm:pt modelId="{6C775127-0D9E-429F-AC36-EC90861018AC}" type="pres">
      <dgm:prSet presAssocID="{5209E356-0F78-4B7E-ABC8-4192E4DB652F}" presName="parentLeftMargin" presStyleLbl="node1" presStyleIdx="0" presStyleCnt="6"/>
      <dgm:spPr/>
    </dgm:pt>
    <dgm:pt modelId="{EE75D823-71BE-40D1-ADDE-CDD372007B24}" type="pres">
      <dgm:prSet presAssocID="{5209E356-0F78-4B7E-ABC8-4192E4DB652F}" presName="parentText" presStyleLbl="node1" presStyleIdx="0" presStyleCnt="6">
        <dgm:presLayoutVars>
          <dgm:chMax val="0"/>
          <dgm:bulletEnabled val="1"/>
        </dgm:presLayoutVars>
      </dgm:prSet>
      <dgm:spPr/>
    </dgm:pt>
    <dgm:pt modelId="{1131D4D1-7226-4E7C-AB2B-4787EA71584A}" type="pres">
      <dgm:prSet presAssocID="{5209E356-0F78-4B7E-ABC8-4192E4DB652F}" presName="negativeSpace" presStyleCnt="0"/>
      <dgm:spPr/>
    </dgm:pt>
    <dgm:pt modelId="{098E0C47-93AC-43C0-8061-DA89CB513EB6}" type="pres">
      <dgm:prSet presAssocID="{5209E356-0F78-4B7E-ABC8-4192E4DB652F}" presName="childText" presStyleLbl="conFgAcc1" presStyleIdx="0" presStyleCnt="6" custLinFactNeighborY="46606">
        <dgm:presLayoutVars>
          <dgm:bulletEnabled val="1"/>
        </dgm:presLayoutVars>
      </dgm:prSet>
      <dgm:spPr>
        <a:solidFill>
          <a:srgbClr val="737A35">
            <a:alpha val="90000"/>
          </a:srgbClr>
        </a:solidFill>
      </dgm:spPr>
    </dgm:pt>
    <dgm:pt modelId="{2AD971D9-3EAB-4E06-927F-DB680965BA3F}" type="pres">
      <dgm:prSet presAssocID="{6D2BF336-977B-441F-9282-C4120D73A4EC}" presName="spaceBetweenRectangles" presStyleCnt="0"/>
      <dgm:spPr/>
    </dgm:pt>
    <dgm:pt modelId="{4AAD7A2D-7269-494F-88D3-4B13C4249EA5}" type="pres">
      <dgm:prSet presAssocID="{06A3CC71-8D7C-4BA0-A66B-5F6B7FEA7CDB}" presName="parentLin" presStyleCnt="0"/>
      <dgm:spPr/>
    </dgm:pt>
    <dgm:pt modelId="{DC37F9F6-DFD3-41A3-BEF9-9CB6774F18CC}" type="pres">
      <dgm:prSet presAssocID="{06A3CC71-8D7C-4BA0-A66B-5F6B7FEA7CDB}" presName="parentLeftMargin" presStyleLbl="node1" presStyleIdx="0" presStyleCnt="6"/>
      <dgm:spPr/>
    </dgm:pt>
    <dgm:pt modelId="{86DFD7B2-2352-4E9F-A247-68A998322852}" type="pres">
      <dgm:prSet presAssocID="{06A3CC71-8D7C-4BA0-A66B-5F6B7FEA7CDB}" presName="parentText" presStyleLbl="node1" presStyleIdx="1" presStyleCnt="6">
        <dgm:presLayoutVars>
          <dgm:chMax val="0"/>
          <dgm:bulletEnabled val="1"/>
        </dgm:presLayoutVars>
      </dgm:prSet>
      <dgm:spPr/>
    </dgm:pt>
    <dgm:pt modelId="{7F3CF1A6-BECD-4E0C-9F9E-CA54B664F7FB}" type="pres">
      <dgm:prSet presAssocID="{06A3CC71-8D7C-4BA0-A66B-5F6B7FEA7CDB}" presName="negativeSpace" presStyleCnt="0"/>
      <dgm:spPr/>
    </dgm:pt>
    <dgm:pt modelId="{E7BECE12-09C2-41E0-A8A9-9D9343696946}" type="pres">
      <dgm:prSet presAssocID="{06A3CC71-8D7C-4BA0-A66B-5F6B7FEA7CDB}" presName="childText" presStyleLbl="conFgAcc1" presStyleIdx="1" presStyleCnt="6">
        <dgm:presLayoutVars>
          <dgm:bulletEnabled val="1"/>
        </dgm:presLayoutVars>
      </dgm:prSet>
      <dgm:spPr>
        <a:solidFill>
          <a:srgbClr val="737A35">
            <a:alpha val="90000"/>
          </a:srgbClr>
        </a:solidFill>
      </dgm:spPr>
    </dgm:pt>
    <dgm:pt modelId="{FB9F7F09-7A37-45E8-B663-A8EAE0336D0D}" type="pres">
      <dgm:prSet presAssocID="{6F7FBA0F-B266-47C4-9FB1-42C34DCDAF39}" presName="spaceBetweenRectangles" presStyleCnt="0"/>
      <dgm:spPr/>
    </dgm:pt>
    <dgm:pt modelId="{F780631B-8599-4E9E-8374-33D107D64BE8}" type="pres">
      <dgm:prSet presAssocID="{775C653B-4D88-4C9C-8D9E-D7D542F26256}" presName="parentLin" presStyleCnt="0"/>
      <dgm:spPr/>
    </dgm:pt>
    <dgm:pt modelId="{2FB26CBB-F7BF-42A2-BC36-712A305768B8}" type="pres">
      <dgm:prSet presAssocID="{775C653B-4D88-4C9C-8D9E-D7D542F26256}" presName="parentLeftMargin" presStyleLbl="node1" presStyleIdx="1" presStyleCnt="6"/>
      <dgm:spPr/>
    </dgm:pt>
    <dgm:pt modelId="{F95457C8-8E8C-4D02-A7DC-E23BF0FE83BE}" type="pres">
      <dgm:prSet presAssocID="{775C653B-4D88-4C9C-8D9E-D7D542F26256}" presName="parentText" presStyleLbl="node1" presStyleIdx="2" presStyleCnt="6">
        <dgm:presLayoutVars>
          <dgm:chMax val="0"/>
          <dgm:bulletEnabled val="1"/>
        </dgm:presLayoutVars>
      </dgm:prSet>
      <dgm:spPr/>
    </dgm:pt>
    <dgm:pt modelId="{D966BBEF-5577-4737-AB4F-9B39CEF3F135}" type="pres">
      <dgm:prSet presAssocID="{775C653B-4D88-4C9C-8D9E-D7D542F26256}" presName="negativeSpace" presStyleCnt="0"/>
      <dgm:spPr/>
    </dgm:pt>
    <dgm:pt modelId="{82885CD8-AB44-4834-A514-95A2AC997442}" type="pres">
      <dgm:prSet presAssocID="{775C653B-4D88-4C9C-8D9E-D7D542F26256}" presName="childText" presStyleLbl="conFgAcc1" presStyleIdx="2" presStyleCnt="6">
        <dgm:presLayoutVars>
          <dgm:bulletEnabled val="1"/>
        </dgm:presLayoutVars>
      </dgm:prSet>
      <dgm:spPr>
        <a:solidFill>
          <a:srgbClr val="737A35">
            <a:alpha val="90000"/>
          </a:srgbClr>
        </a:solidFill>
      </dgm:spPr>
    </dgm:pt>
    <dgm:pt modelId="{6A4C0E32-3ACA-4E54-8CDE-A56A093D1C0B}" type="pres">
      <dgm:prSet presAssocID="{C7252588-656C-4458-9258-7358DD9E2757}" presName="spaceBetweenRectangles" presStyleCnt="0"/>
      <dgm:spPr/>
    </dgm:pt>
    <dgm:pt modelId="{157A71AD-96E1-4231-A6EA-C7FD84EFA87F}" type="pres">
      <dgm:prSet presAssocID="{3E2748DB-D60D-4B6E-B754-71B6E7B06C3A}" presName="parentLin" presStyleCnt="0"/>
      <dgm:spPr/>
    </dgm:pt>
    <dgm:pt modelId="{D6C1B99F-2AB8-49D3-AC77-EB46BD56678B}" type="pres">
      <dgm:prSet presAssocID="{3E2748DB-D60D-4B6E-B754-71B6E7B06C3A}" presName="parentLeftMargin" presStyleLbl="node1" presStyleIdx="2" presStyleCnt="6"/>
      <dgm:spPr/>
    </dgm:pt>
    <dgm:pt modelId="{F6CEB3DC-A451-474D-AFBA-4AEC9E9C908A}" type="pres">
      <dgm:prSet presAssocID="{3E2748DB-D60D-4B6E-B754-71B6E7B06C3A}" presName="parentText" presStyleLbl="node1" presStyleIdx="3" presStyleCnt="6">
        <dgm:presLayoutVars>
          <dgm:chMax val="0"/>
          <dgm:bulletEnabled val="1"/>
        </dgm:presLayoutVars>
      </dgm:prSet>
      <dgm:spPr/>
    </dgm:pt>
    <dgm:pt modelId="{F10695D9-4625-47F5-9265-4F90CD6F2540}" type="pres">
      <dgm:prSet presAssocID="{3E2748DB-D60D-4B6E-B754-71B6E7B06C3A}" presName="negativeSpace" presStyleCnt="0"/>
      <dgm:spPr/>
    </dgm:pt>
    <dgm:pt modelId="{6FFC7081-6963-45B6-A1EF-3336DB5C0CE6}" type="pres">
      <dgm:prSet presAssocID="{3E2748DB-D60D-4B6E-B754-71B6E7B06C3A}" presName="childText" presStyleLbl="conFgAcc1" presStyleIdx="3" presStyleCnt="6" custLinFactNeighborY="46606">
        <dgm:presLayoutVars>
          <dgm:bulletEnabled val="1"/>
        </dgm:presLayoutVars>
      </dgm:prSet>
      <dgm:spPr>
        <a:solidFill>
          <a:srgbClr val="737A35">
            <a:alpha val="90000"/>
          </a:srgbClr>
        </a:solidFill>
      </dgm:spPr>
    </dgm:pt>
    <dgm:pt modelId="{15A5B986-4495-4A0A-9EBC-CC013A024ED2}" type="pres">
      <dgm:prSet presAssocID="{2153FFD6-06C9-4846-A8D0-04EEF9FABAE9}" presName="spaceBetweenRectangles" presStyleCnt="0"/>
      <dgm:spPr/>
    </dgm:pt>
    <dgm:pt modelId="{45C079A2-4288-4768-B8BE-224296C4AA4F}" type="pres">
      <dgm:prSet presAssocID="{98207FD4-3795-4E45-A272-65CA087306A2}" presName="parentLin" presStyleCnt="0"/>
      <dgm:spPr/>
    </dgm:pt>
    <dgm:pt modelId="{C36D2444-304D-4AFB-98F2-481BA9B575FC}" type="pres">
      <dgm:prSet presAssocID="{98207FD4-3795-4E45-A272-65CA087306A2}" presName="parentLeftMargin" presStyleLbl="node1" presStyleIdx="3" presStyleCnt="6"/>
      <dgm:spPr/>
    </dgm:pt>
    <dgm:pt modelId="{54DA7CA9-8D28-4BCF-A65B-2B1EDFD154C6}" type="pres">
      <dgm:prSet presAssocID="{98207FD4-3795-4E45-A272-65CA087306A2}" presName="parentText" presStyleLbl="node1" presStyleIdx="4" presStyleCnt="6">
        <dgm:presLayoutVars>
          <dgm:chMax val="0"/>
          <dgm:bulletEnabled val="1"/>
        </dgm:presLayoutVars>
      </dgm:prSet>
      <dgm:spPr/>
    </dgm:pt>
    <dgm:pt modelId="{FDA72363-17D7-41C4-9680-063777AE826D}" type="pres">
      <dgm:prSet presAssocID="{98207FD4-3795-4E45-A272-65CA087306A2}" presName="negativeSpace" presStyleCnt="0"/>
      <dgm:spPr/>
    </dgm:pt>
    <dgm:pt modelId="{ABE14246-4C86-49B1-98A5-21A47C689348}" type="pres">
      <dgm:prSet presAssocID="{98207FD4-3795-4E45-A272-65CA087306A2}" presName="childText" presStyleLbl="conFgAcc1" presStyleIdx="4" presStyleCnt="6">
        <dgm:presLayoutVars>
          <dgm:bulletEnabled val="1"/>
        </dgm:presLayoutVars>
      </dgm:prSet>
      <dgm:spPr>
        <a:solidFill>
          <a:srgbClr val="737A35">
            <a:alpha val="90000"/>
          </a:srgbClr>
        </a:solidFill>
      </dgm:spPr>
    </dgm:pt>
    <dgm:pt modelId="{9800ABF5-79E3-4EBC-BA27-BECC8DFC4F25}" type="pres">
      <dgm:prSet presAssocID="{D1E18547-0794-4D9A-8D27-CEB986AA3A5B}" presName="spaceBetweenRectangles" presStyleCnt="0"/>
      <dgm:spPr/>
    </dgm:pt>
    <dgm:pt modelId="{5D932C9F-23AC-4AD4-905A-6C627F0A7A5F}" type="pres">
      <dgm:prSet presAssocID="{03B6EC8F-2E96-4737-9C9E-CE1F76DCB212}" presName="parentLin" presStyleCnt="0"/>
      <dgm:spPr/>
    </dgm:pt>
    <dgm:pt modelId="{C23E6DB1-93B1-4032-9895-0A920F77021C}" type="pres">
      <dgm:prSet presAssocID="{03B6EC8F-2E96-4737-9C9E-CE1F76DCB212}" presName="parentLeftMargin" presStyleLbl="node1" presStyleIdx="4" presStyleCnt="6"/>
      <dgm:spPr/>
    </dgm:pt>
    <dgm:pt modelId="{2D466486-3A00-445C-9733-71420C9C63B8}" type="pres">
      <dgm:prSet presAssocID="{03B6EC8F-2E96-4737-9C9E-CE1F76DCB212}" presName="parentText" presStyleLbl="node1" presStyleIdx="5" presStyleCnt="6">
        <dgm:presLayoutVars>
          <dgm:chMax val="0"/>
          <dgm:bulletEnabled val="1"/>
        </dgm:presLayoutVars>
      </dgm:prSet>
      <dgm:spPr/>
    </dgm:pt>
    <dgm:pt modelId="{D7F3876E-6B88-4247-9FC7-6BB642372BE6}" type="pres">
      <dgm:prSet presAssocID="{03B6EC8F-2E96-4737-9C9E-CE1F76DCB212}" presName="negativeSpace" presStyleCnt="0"/>
      <dgm:spPr/>
    </dgm:pt>
    <dgm:pt modelId="{302C2B39-D2FA-4E2F-A77A-72411E7BE46A}" type="pres">
      <dgm:prSet presAssocID="{03B6EC8F-2E96-4737-9C9E-CE1F76DCB212}" presName="childText" presStyleLbl="conFgAcc1" presStyleIdx="5" presStyleCnt="6">
        <dgm:presLayoutVars>
          <dgm:bulletEnabled val="1"/>
        </dgm:presLayoutVars>
      </dgm:prSet>
      <dgm:spPr>
        <a:solidFill>
          <a:srgbClr val="737A35">
            <a:alpha val="90000"/>
          </a:srgbClr>
        </a:solidFill>
      </dgm:spPr>
    </dgm:pt>
  </dgm:ptLst>
  <dgm:cxnLst>
    <dgm:cxn modelId="{97BB0B05-4412-4FBD-BA9F-709CE361AA4D}" srcId="{F979F0E9-A936-48CB-A5C0-458F3E44E1BD}" destId="{03B6EC8F-2E96-4737-9C9E-CE1F76DCB212}" srcOrd="5" destOrd="0" parTransId="{3D18B832-D139-435B-A619-8C63966C542C}" sibTransId="{8A9F030A-B50D-4BB0-84D3-B8CC72DD8F55}"/>
    <dgm:cxn modelId="{47790720-31B9-46A4-AE41-BB08049A2F5F}" type="presOf" srcId="{775C653B-4D88-4C9C-8D9E-D7D542F26256}" destId="{F95457C8-8E8C-4D02-A7DC-E23BF0FE83BE}" srcOrd="1" destOrd="0" presId="urn:microsoft.com/office/officeart/2005/8/layout/list1"/>
    <dgm:cxn modelId="{51F45F31-43B8-4D80-B8CB-83743C8DB03E}" srcId="{F979F0E9-A936-48CB-A5C0-458F3E44E1BD}" destId="{06A3CC71-8D7C-4BA0-A66B-5F6B7FEA7CDB}" srcOrd="1" destOrd="0" parTransId="{FF6EBFFE-20D9-497A-9CB5-B65833EB5283}" sibTransId="{6F7FBA0F-B266-47C4-9FB1-42C34DCDAF39}"/>
    <dgm:cxn modelId="{E6BE5A5F-9591-45B4-B9DA-7E778327EBD0}" srcId="{F979F0E9-A936-48CB-A5C0-458F3E44E1BD}" destId="{775C653B-4D88-4C9C-8D9E-D7D542F26256}" srcOrd="2" destOrd="0" parTransId="{C4496D71-1038-421E-A016-6829506612DB}" sibTransId="{C7252588-656C-4458-9258-7358DD9E2757}"/>
    <dgm:cxn modelId="{AFED7D66-67F0-4F5A-9AC6-21CD9EA6A5F1}" type="presOf" srcId="{06A3CC71-8D7C-4BA0-A66B-5F6B7FEA7CDB}" destId="{DC37F9F6-DFD3-41A3-BEF9-9CB6774F18CC}" srcOrd="0" destOrd="0" presId="urn:microsoft.com/office/officeart/2005/8/layout/list1"/>
    <dgm:cxn modelId="{0981ED6A-4F2B-48EE-874B-9C7E30A3B521}" srcId="{F979F0E9-A936-48CB-A5C0-458F3E44E1BD}" destId="{98207FD4-3795-4E45-A272-65CA087306A2}" srcOrd="4" destOrd="0" parTransId="{5DBB039C-18ED-42F5-B5C3-D0CB9F5575B1}" sibTransId="{D1E18547-0794-4D9A-8D27-CEB986AA3A5B}"/>
    <dgm:cxn modelId="{2EC17C6C-25B2-40C1-BAD1-F4FD4FE23B86}" type="presOf" srcId="{98207FD4-3795-4E45-A272-65CA087306A2}" destId="{C36D2444-304D-4AFB-98F2-481BA9B575FC}" srcOrd="0" destOrd="0" presId="urn:microsoft.com/office/officeart/2005/8/layout/list1"/>
    <dgm:cxn modelId="{AE2E6474-A51D-4DF7-B8D4-1DCD705038AD}" type="presOf" srcId="{3E2748DB-D60D-4B6E-B754-71B6E7B06C3A}" destId="{F6CEB3DC-A451-474D-AFBA-4AEC9E9C908A}" srcOrd="1" destOrd="0" presId="urn:microsoft.com/office/officeart/2005/8/layout/list1"/>
    <dgm:cxn modelId="{4624A281-BEE5-47C8-AD2C-F84A905A94EF}" type="presOf" srcId="{03B6EC8F-2E96-4737-9C9E-CE1F76DCB212}" destId="{C23E6DB1-93B1-4032-9895-0A920F77021C}" srcOrd="0" destOrd="0" presId="urn:microsoft.com/office/officeart/2005/8/layout/list1"/>
    <dgm:cxn modelId="{6670C085-A7AF-45F0-BA12-EB67F8EE90CB}" type="presOf" srcId="{06A3CC71-8D7C-4BA0-A66B-5F6B7FEA7CDB}" destId="{86DFD7B2-2352-4E9F-A247-68A998322852}" srcOrd="1" destOrd="0" presId="urn:microsoft.com/office/officeart/2005/8/layout/list1"/>
    <dgm:cxn modelId="{47D6BD93-878E-42DF-BDEB-68628926A45C}" type="presOf" srcId="{3E2748DB-D60D-4B6E-B754-71B6E7B06C3A}" destId="{D6C1B99F-2AB8-49D3-AC77-EB46BD56678B}" srcOrd="0" destOrd="0" presId="urn:microsoft.com/office/officeart/2005/8/layout/list1"/>
    <dgm:cxn modelId="{E0E4A9A7-8F7C-4948-A28B-DCEA56A45462}" type="presOf" srcId="{98207FD4-3795-4E45-A272-65CA087306A2}" destId="{54DA7CA9-8D28-4BCF-A65B-2B1EDFD154C6}" srcOrd="1" destOrd="0" presId="urn:microsoft.com/office/officeart/2005/8/layout/list1"/>
    <dgm:cxn modelId="{7A1C8CBC-CAEE-4AFE-A205-1926F7EE2680}" type="presOf" srcId="{775C653B-4D88-4C9C-8D9E-D7D542F26256}" destId="{2FB26CBB-F7BF-42A2-BC36-712A305768B8}" srcOrd="0" destOrd="0" presId="urn:microsoft.com/office/officeart/2005/8/layout/list1"/>
    <dgm:cxn modelId="{96F355BD-FDA5-4818-AB09-2FCF0B39EDFD}" type="presOf" srcId="{03B6EC8F-2E96-4737-9C9E-CE1F76DCB212}" destId="{2D466486-3A00-445C-9733-71420C9C63B8}" srcOrd="1" destOrd="0" presId="urn:microsoft.com/office/officeart/2005/8/layout/list1"/>
    <dgm:cxn modelId="{D1EEE8D2-EAB6-4BF0-977D-D3A829D2DB11}" srcId="{F979F0E9-A936-48CB-A5C0-458F3E44E1BD}" destId="{3E2748DB-D60D-4B6E-B754-71B6E7B06C3A}" srcOrd="3" destOrd="0" parTransId="{7A64FC88-01BF-4FAC-856C-E23F3855E726}" sibTransId="{2153FFD6-06C9-4846-A8D0-04EEF9FABAE9}"/>
    <dgm:cxn modelId="{121F4AE2-E84F-4003-B658-86C50F2CEF0D}" type="presOf" srcId="{5209E356-0F78-4B7E-ABC8-4192E4DB652F}" destId="{EE75D823-71BE-40D1-ADDE-CDD372007B24}" srcOrd="1" destOrd="0" presId="urn:microsoft.com/office/officeart/2005/8/layout/list1"/>
    <dgm:cxn modelId="{041578F5-15C5-43F6-AC7A-673C7861AF2E}" type="presOf" srcId="{5209E356-0F78-4B7E-ABC8-4192E4DB652F}" destId="{6C775127-0D9E-429F-AC36-EC90861018AC}" srcOrd="0" destOrd="0" presId="urn:microsoft.com/office/officeart/2005/8/layout/list1"/>
    <dgm:cxn modelId="{F928FFF9-806F-4D55-87F1-33EA0062A20E}" srcId="{F979F0E9-A936-48CB-A5C0-458F3E44E1BD}" destId="{5209E356-0F78-4B7E-ABC8-4192E4DB652F}" srcOrd="0" destOrd="0" parTransId="{9DF6B97C-1F1A-4D2F-A6BE-766A46D39A76}" sibTransId="{6D2BF336-977B-441F-9282-C4120D73A4EC}"/>
    <dgm:cxn modelId="{605905FD-4871-4466-A733-6D05F7FEBE4B}" type="presOf" srcId="{F979F0E9-A936-48CB-A5C0-458F3E44E1BD}" destId="{5363815E-D19A-479D-BDE5-9B8CC912AB37}" srcOrd="0" destOrd="0" presId="urn:microsoft.com/office/officeart/2005/8/layout/list1"/>
    <dgm:cxn modelId="{91893067-1EC8-4B36-A812-0F0A13E845BD}" type="presParOf" srcId="{5363815E-D19A-479D-BDE5-9B8CC912AB37}" destId="{EED61E94-922F-4861-B46B-3B5E2FEC38E7}" srcOrd="0" destOrd="0" presId="urn:microsoft.com/office/officeart/2005/8/layout/list1"/>
    <dgm:cxn modelId="{AD0E54B7-089C-4D6B-A9E4-8F36C31CC139}" type="presParOf" srcId="{EED61E94-922F-4861-B46B-3B5E2FEC38E7}" destId="{6C775127-0D9E-429F-AC36-EC90861018AC}" srcOrd="0" destOrd="0" presId="urn:microsoft.com/office/officeart/2005/8/layout/list1"/>
    <dgm:cxn modelId="{3AFAC98F-2C44-4A73-B514-2A9F1C0FDF8F}" type="presParOf" srcId="{EED61E94-922F-4861-B46B-3B5E2FEC38E7}" destId="{EE75D823-71BE-40D1-ADDE-CDD372007B24}" srcOrd="1" destOrd="0" presId="urn:microsoft.com/office/officeart/2005/8/layout/list1"/>
    <dgm:cxn modelId="{397A1278-EFEE-4A9B-8DDB-B54DD5A8A8A6}" type="presParOf" srcId="{5363815E-D19A-479D-BDE5-9B8CC912AB37}" destId="{1131D4D1-7226-4E7C-AB2B-4787EA71584A}" srcOrd="1" destOrd="0" presId="urn:microsoft.com/office/officeart/2005/8/layout/list1"/>
    <dgm:cxn modelId="{0CBC13B5-17AC-472F-AF6D-313B89632200}" type="presParOf" srcId="{5363815E-D19A-479D-BDE5-9B8CC912AB37}" destId="{098E0C47-93AC-43C0-8061-DA89CB513EB6}" srcOrd="2" destOrd="0" presId="urn:microsoft.com/office/officeart/2005/8/layout/list1"/>
    <dgm:cxn modelId="{9C799004-F86C-4ED3-8C92-F2C661C11D06}" type="presParOf" srcId="{5363815E-D19A-479D-BDE5-9B8CC912AB37}" destId="{2AD971D9-3EAB-4E06-927F-DB680965BA3F}" srcOrd="3" destOrd="0" presId="urn:microsoft.com/office/officeart/2005/8/layout/list1"/>
    <dgm:cxn modelId="{4CA342E4-9E73-4A71-805C-1255ED5AB1BB}" type="presParOf" srcId="{5363815E-D19A-479D-BDE5-9B8CC912AB37}" destId="{4AAD7A2D-7269-494F-88D3-4B13C4249EA5}" srcOrd="4" destOrd="0" presId="urn:microsoft.com/office/officeart/2005/8/layout/list1"/>
    <dgm:cxn modelId="{0331AD87-13EF-4D65-B8EC-00775FEBD614}" type="presParOf" srcId="{4AAD7A2D-7269-494F-88D3-4B13C4249EA5}" destId="{DC37F9F6-DFD3-41A3-BEF9-9CB6774F18CC}" srcOrd="0" destOrd="0" presId="urn:microsoft.com/office/officeart/2005/8/layout/list1"/>
    <dgm:cxn modelId="{45140ADC-ED7A-4033-9EDF-0AB20168D6CB}" type="presParOf" srcId="{4AAD7A2D-7269-494F-88D3-4B13C4249EA5}" destId="{86DFD7B2-2352-4E9F-A247-68A998322852}" srcOrd="1" destOrd="0" presId="urn:microsoft.com/office/officeart/2005/8/layout/list1"/>
    <dgm:cxn modelId="{698E4945-0D29-4E3B-A590-063A701C860B}" type="presParOf" srcId="{5363815E-D19A-479D-BDE5-9B8CC912AB37}" destId="{7F3CF1A6-BECD-4E0C-9F9E-CA54B664F7FB}" srcOrd="5" destOrd="0" presId="urn:microsoft.com/office/officeart/2005/8/layout/list1"/>
    <dgm:cxn modelId="{42D10B8B-726F-49B0-BCE9-12952639593B}" type="presParOf" srcId="{5363815E-D19A-479D-BDE5-9B8CC912AB37}" destId="{E7BECE12-09C2-41E0-A8A9-9D9343696946}" srcOrd="6" destOrd="0" presId="urn:microsoft.com/office/officeart/2005/8/layout/list1"/>
    <dgm:cxn modelId="{9835604F-A256-4235-B96F-097338D0BE48}" type="presParOf" srcId="{5363815E-D19A-479D-BDE5-9B8CC912AB37}" destId="{FB9F7F09-7A37-45E8-B663-A8EAE0336D0D}" srcOrd="7" destOrd="0" presId="urn:microsoft.com/office/officeart/2005/8/layout/list1"/>
    <dgm:cxn modelId="{15983701-5A02-4BD5-ABD2-A00D605E1687}" type="presParOf" srcId="{5363815E-D19A-479D-BDE5-9B8CC912AB37}" destId="{F780631B-8599-4E9E-8374-33D107D64BE8}" srcOrd="8" destOrd="0" presId="urn:microsoft.com/office/officeart/2005/8/layout/list1"/>
    <dgm:cxn modelId="{2CF591D4-E62A-4715-B45C-D92AB91A6D75}" type="presParOf" srcId="{F780631B-8599-4E9E-8374-33D107D64BE8}" destId="{2FB26CBB-F7BF-42A2-BC36-712A305768B8}" srcOrd="0" destOrd="0" presId="urn:microsoft.com/office/officeart/2005/8/layout/list1"/>
    <dgm:cxn modelId="{CD78F93E-8FC2-4287-A303-94D207175BC8}" type="presParOf" srcId="{F780631B-8599-4E9E-8374-33D107D64BE8}" destId="{F95457C8-8E8C-4D02-A7DC-E23BF0FE83BE}" srcOrd="1" destOrd="0" presId="urn:microsoft.com/office/officeart/2005/8/layout/list1"/>
    <dgm:cxn modelId="{A70A4AD8-A312-4CCE-8F59-9C31FD0A08BA}" type="presParOf" srcId="{5363815E-D19A-479D-BDE5-9B8CC912AB37}" destId="{D966BBEF-5577-4737-AB4F-9B39CEF3F135}" srcOrd="9" destOrd="0" presId="urn:microsoft.com/office/officeart/2005/8/layout/list1"/>
    <dgm:cxn modelId="{6220E73A-0A2E-40A3-962E-4907D233ADBB}" type="presParOf" srcId="{5363815E-D19A-479D-BDE5-9B8CC912AB37}" destId="{82885CD8-AB44-4834-A514-95A2AC997442}" srcOrd="10" destOrd="0" presId="urn:microsoft.com/office/officeart/2005/8/layout/list1"/>
    <dgm:cxn modelId="{47B8FB88-99C4-4804-9F64-71D6E2D86740}" type="presParOf" srcId="{5363815E-D19A-479D-BDE5-9B8CC912AB37}" destId="{6A4C0E32-3ACA-4E54-8CDE-A56A093D1C0B}" srcOrd="11" destOrd="0" presId="urn:microsoft.com/office/officeart/2005/8/layout/list1"/>
    <dgm:cxn modelId="{09B93F12-176F-4594-8A71-B2C15EE48129}" type="presParOf" srcId="{5363815E-D19A-479D-BDE5-9B8CC912AB37}" destId="{157A71AD-96E1-4231-A6EA-C7FD84EFA87F}" srcOrd="12" destOrd="0" presId="urn:microsoft.com/office/officeart/2005/8/layout/list1"/>
    <dgm:cxn modelId="{1BF609F8-AD58-4DD9-84BE-91D748FA2FDE}" type="presParOf" srcId="{157A71AD-96E1-4231-A6EA-C7FD84EFA87F}" destId="{D6C1B99F-2AB8-49D3-AC77-EB46BD56678B}" srcOrd="0" destOrd="0" presId="urn:microsoft.com/office/officeart/2005/8/layout/list1"/>
    <dgm:cxn modelId="{526F39E0-A85F-4606-9478-D30B12E9A545}" type="presParOf" srcId="{157A71AD-96E1-4231-A6EA-C7FD84EFA87F}" destId="{F6CEB3DC-A451-474D-AFBA-4AEC9E9C908A}" srcOrd="1" destOrd="0" presId="urn:microsoft.com/office/officeart/2005/8/layout/list1"/>
    <dgm:cxn modelId="{853964DE-9A82-4383-991A-E855417C33FB}" type="presParOf" srcId="{5363815E-D19A-479D-BDE5-9B8CC912AB37}" destId="{F10695D9-4625-47F5-9265-4F90CD6F2540}" srcOrd="13" destOrd="0" presId="urn:microsoft.com/office/officeart/2005/8/layout/list1"/>
    <dgm:cxn modelId="{B18ECBCA-384A-4684-AF6D-F2F73103AC52}" type="presParOf" srcId="{5363815E-D19A-479D-BDE5-9B8CC912AB37}" destId="{6FFC7081-6963-45B6-A1EF-3336DB5C0CE6}" srcOrd="14" destOrd="0" presId="urn:microsoft.com/office/officeart/2005/8/layout/list1"/>
    <dgm:cxn modelId="{F4F974F6-1A71-4DE5-8746-D523817B6DDC}" type="presParOf" srcId="{5363815E-D19A-479D-BDE5-9B8CC912AB37}" destId="{15A5B986-4495-4A0A-9EBC-CC013A024ED2}" srcOrd="15" destOrd="0" presId="urn:microsoft.com/office/officeart/2005/8/layout/list1"/>
    <dgm:cxn modelId="{52056DEB-6309-4D28-905B-E2FAFAA8ED0A}" type="presParOf" srcId="{5363815E-D19A-479D-BDE5-9B8CC912AB37}" destId="{45C079A2-4288-4768-B8BE-224296C4AA4F}" srcOrd="16" destOrd="0" presId="urn:microsoft.com/office/officeart/2005/8/layout/list1"/>
    <dgm:cxn modelId="{D7128F6A-B508-4FE9-8522-72C1F20B002E}" type="presParOf" srcId="{45C079A2-4288-4768-B8BE-224296C4AA4F}" destId="{C36D2444-304D-4AFB-98F2-481BA9B575FC}" srcOrd="0" destOrd="0" presId="urn:microsoft.com/office/officeart/2005/8/layout/list1"/>
    <dgm:cxn modelId="{8D4C361C-B949-4266-AD2A-27A381D68C8D}" type="presParOf" srcId="{45C079A2-4288-4768-B8BE-224296C4AA4F}" destId="{54DA7CA9-8D28-4BCF-A65B-2B1EDFD154C6}" srcOrd="1" destOrd="0" presId="urn:microsoft.com/office/officeart/2005/8/layout/list1"/>
    <dgm:cxn modelId="{C1ED40ED-316E-49E5-A9A0-2899E73839A8}" type="presParOf" srcId="{5363815E-D19A-479D-BDE5-9B8CC912AB37}" destId="{FDA72363-17D7-41C4-9680-063777AE826D}" srcOrd="17" destOrd="0" presId="urn:microsoft.com/office/officeart/2005/8/layout/list1"/>
    <dgm:cxn modelId="{D60BF688-67AB-4785-AAE3-553935EC7BBB}" type="presParOf" srcId="{5363815E-D19A-479D-BDE5-9B8CC912AB37}" destId="{ABE14246-4C86-49B1-98A5-21A47C689348}" srcOrd="18" destOrd="0" presId="urn:microsoft.com/office/officeart/2005/8/layout/list1"/>
    <dgm:cxn modelId="{A72551B6-4954-4757-8FD0-F685B902B460}" type="presParOf" srcId="{5363815E-D19A-479D-BDE5-9B8CC912AB37}" destId="{9800ABF5-79E3-4EBC-BA27-BECC8DFC4F25}" srcOrd="19" destOrd="0" presId="urn:microsoft.com/office/officeart/2005/8/layout/list1"/>
    <dgm:cxn modelId="{3A39ECB7-E843-4CAF-8F78-5C491ECD31D9}" type="presParOf" srcId="{5363815E-D19A-479D-BDE5-9B8CC912AB37}" destId="{5D932C9F-23AC-4AD4-905A-6C627F0A7A5F}" srcOrd="20" destOrd="0" presId="urn:microsoft.com/office/officeart/2005/8/layout/list1"/>
    <dgm:cxn modelId="{5FB8ECAC-6402-4F64-B089-C74A205E1129}" type="presParOf" srcId="{5D932C9F-23AC-4AD4-905A-6C627F0A7A5F}" destId="{C23E6DB1-93B1-4032-9895-0A920F77021C}" srcOrd="0" destOrd="0" presId="urn:microsoft.com/office/officeart/2005/8/layout/list1"/>
    <dgm:cxn modelId="{35C20730-9AAB-4E3C-BE74-8C811B685A14}" type="presParOf" srcId="{5D932C9F-23AC-4AD4-905A-6C627F0A7A5F}" destId="{2D466486-3A00-445C-9733-71420C9C63B8}" srcOrd="1" destOrd="0" presId="urn:microsoft.com/office/officeart/2005/8/layout/list1"/>
    <dgm:cxn modelId="{6A380CEB-1ACE-4B55-8CBC-20167D95EB7E}" type="presParOf" srcId="{5363815E-D19A-479D-BDE5-9B8CC912AB37}" destId="{D7F3876E-6B88-4247-9FC7-6BB642372BE6}" srcOrd="21" destOrd="0" presId="urn:microsoft.com/office/officeart/2005/8/layout/list1"/>
    <dgm:cxn modelId="{79492F40-BE6A-4A58-8DD9-A36D131C4C3A}" type="presParOf" srcId="{5363815E-D19A-479D-BDE5-9B8CC912AB37}" destId="{302C2B39-D2FA-4E2F-A77A-72411E7BE46A}"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3E8BDFB-4CB9-48E6-895B-86527978DB3A}" type="doc">
      <dgm:prSet loTypeId="urn:microsoft.com/office/officeart/2005/8/layout/chevron2" loCatId="process" qsTypeId="urn:microsoft.com/office/officeart/2005/8/quickstyle/3d2" qsCatId="3D" csTypeId="urn:microsoft.com/office/officeart/2005/8/colors/accent6_2" csCatId="accent6" phldr="1"/>
      <dgm:spPr/>
      <dgm:t>
        <a:bodyPr/>
        <a:lstStyle/>
        <a:p>
          <a:endParaRPr lang="en-US"/>
        </a:p>
      </dgm:t>
    </dgm:pt>
    <dgm:pt modelId="{54098224-CF9E-481A-B308-E26313655907}">
      <dgm:prSet phldrT="[Text]" custT="1"/>
      <dgm:spPr>
        <a:gradFill rotWithShape="0">
          <a:gsLst>
            <a:gs pos="0">
              <a:srgbClr val="B9AC1D"/>
            </a:gs>
            <a:gs pos="50000">
              <a:srgbClr val="737A35"/>
            </a:gs>
            <a:gs pos="100000">
              <a:srgbClr val="737A35"/>
            </a:gs>
          </a:gsLst>
        </a:gradFill>
      </dgm:spPr>
      <dgm:t>
        <a:bodyPr/>
        <a:lstStyle/>
        <a:p>
          <a:r>
            <a:rPr lang="en-US" sz="1400"/>
            <a:t>May 22, 2024</a:t>
          </a:r>
        </a:p>
      </dgm:t>
    </dgm:pt>
    <dgm:pt modelId="{B465FE95-9D00-436F-9DE1-E8767196BF19}" type="parTrans" cxnId="{7C4E8114-CC09-4E0F-851C-E7D2C471B575}">
      <dgm:prSet/>
      <dgm:spPr/>
      <dgm:t>
        <a:bodyPr/>
        <a:lstStyle/>
        <a:p>
          <a:endParaRPr lang="en-US"/>
        </a:p>
      </dgm:t>
    </dgm:pt>
    <dgm:pt modelId="{AAF65A90-FFAF-43F9-9DD2-F74A8A154464}" type="sibTrans" cxnId="{7C4E8114-CC09-4E0F-851C-E7D2C471B575}">
      <dgm:prSet/>
      <dgm:spPr/>
      <dgm:t>
        <a:bodyPr/>
        <a:lstStyle/>
        <a:p>
          <a:endParaRPr lang="en-US"/>
        </a:p>
      </dgm:t>
    </dgm:pt>
    <dgm:pt modelId="{1B156C38-1358-4DCF-9EED-E56F3B8A3D7E}">
      <dgm:prSet phldrT="[Text]" custT="1">
        <dgm:style>
          <a:lnRef idx="2">
            <a:schemeClr val="accent6"/>
          </a:lnRef>
          <a:fillRef idx="1">
            <a:schemeClr val="lt1"/>
          </a:fillRef>
          <a:effectRef idx="0">
            <a:schemeClr val="accent6"/>
          </a:effectRef>
          <a:fontRef idx="minor">
            <a:schemeClr val="dk1"/>
          </a:fontRef>
        </dgm:style>
      </dgm:prSet>
      <dgm:spPr>
        <a:ln>
          <a:solidFill>
            <a:srgbClr val="737A35"/>
          </a:solidFill>
        </a:ln>
        <a:effectLst>
          <a:outerShdw blurRad="63500" sx="102000" sy="102000" algn="ctr" rotWithShape="0">
            <a:prstClr val="black">
              <a:alpha val="40000"/>
            </a:prstClr>
          </a:outerShdw>
        </a:effectLst>
        <a:scene3d>
          <a:camera prst="orthographicFront"/>
          <a:lightRig rig="threePt" dir="t">
            <a:rot lat="0" lon="0" rev="7500000"/>
          </a:lightRig>
        </a:scene3d>
        <a:sp3d extrusionH="190500">
          <a:bevelT prst="relaxedInset"/>
        </a:sp3d>
      </dgm:spPr>
      <dgm:t>
        <a:bodyPr/>
        <a:lstStyle/>
        <a:p>
          <a:pPr>
            <a:buFontTx/>
            <a:buBlip>
              <a:blip xmlns:r="http://schemas.openxmlformats.org/officeDocument/2006/relationships" r:embed="rId1">
                <a:extLst>
                  <a:ext uri="{96DAC541-7B7A-43D3-8B79-37D633B846F1}">
                    <asvg:svgBlip xmlns:asvg="http://schemas.microsoft.com/office/drawing/2016/SVG/main" r:embed="rId2"/>
                  </a:ext>
                </a:extLst>
              </a:blip>
            </a:buBlip>
          </a:pPr>
          <a:r>
            <a:rPr kumimoji="0" lang="en-US" sz="1400" b="1" i="0" u="none" strike="noStrike" cap="none" spc="0" normalizeH="0" baseline="0" noProof="0">
              <a:ln/>
              <a:effectLst/>
              <a:uLnTx/>
              <a:uFillTx/>
              <a:latin typeface="+mn-lt"/>
              <a:ea typeface="+mn-ea"/>
              <a:cs typeface="+mn-cs"/>
            </a:rPr>
            <a:t>MANDATORY</a:t>
          </a:r>
          <a:r>
            <a:rPr kumimoji="0" lang="en-US" sz="1400" b="0" i="0" u="none" strike="noStrike" cap="none" spc="0" normalizeH="0" baseline="0" noProof="0">
              <a:ln/>
              <a:effectLst/>
              <a:uLnTx/>
              <a:uFillTx/>
              <a:latin typeface="+mn-lt"/>
              <a:ea typeface="+mn-ea"/>
              <a:cs typeface="+mn-cs"/>
            </a:rPr>
            <a:t>. NHTF </a:t>
          </a:r>
          <a:r>
            <a:rPr kumimoji="0" lang="en-US" sz="1400" b="0" i="0" u="none" strike="noStrike" cap="none" spc="0" normalizeH="0" baseline="0" noProof="0">
              <a:ln/>
              <a:effectLst/>
              <a:uLnTx/>
              <a:uFillTx/>
              <a:latin typeface="Calibri"/>
              <a:ea typeface="+mn-ea"/>
              <a:cs typeface="+mn-cs"/>
            </a:rPr>
            <a:t>Applicant Webinar for anyone wishing to submit an application(at least one representative from the Applicant Organization MUST view the Webinar in order to be eligible to apply for NHTF funds.) </a:t>
          </a:r>
          <a:endParaRPr lang="en-US" sz="1400"/>
        </a:p>
      </dgm:t>
    </dgm:pt>
    <dgm:pt modelId="{E03A5666-D4B8-4447-9BFE-0E438B44FBE7}" type="parTrans" cxnId="{40BE8F4E-EB95-4414-AC5E-CA6167F0EBD5}">
      <dgm:prSet/>
      <dgm:spPr/>
      <dgm:t>
        <a:bodyPr/>
        <a:lstStyle/>
        <a:p>
          <a:endParaRPr lang="en-US"/>
        </a:p>
      </dgm:t>
    </dgm:pt>
    <dgm:pt modelId="{D12FEFD9-9BC0-459A-9941-2E0D940E9972}" type="sibTrans" cxnId="{40BE8F4E-EB95-4414-AC5E-CA6167F0EBD5}">
      <dgm:prSet/>
      <dgm:spPr/>
      <dgm:t>
        <a:bodyPr/>
        <a:lstStyle/>
        <a:p>
          <a:endParaRPr lang="en-US"/>
        </a:p>
      </dgm:t>
    </dgm:pt>
    <dgm:pt modelId="{B6E8596E-032C-42E7-AEAE-77FD6D9475B7}">
      <dgm:prSet phldrT="[Text]" custT="1"/>
      <dgm:spPr>
        <a:gradFill rotWithShape="0">
          <a:gsLst>
            <a:gs pos="0">
              <a:srgbClr val="B9AC1D"/>
            </a:gs>
            <a:gs pos="50000">
              <a:srgbClr val="737A35"/>
            </a:gs>
            <a:gs pos="100000">
              <a:srgbClr val="737A35"/>
            </a:gs>
          </a:gsLst>
        </a:gradFill>
      </dgm:spPr>
      <dgm:t>
        <a:bodyPr/>
        <a:lstStyle/>
        <a:p>
          <a:r>
            <a:rPr lang="en-US" sz="1400"/>
            <a:t>July 10, 2024</a:t>
          </a:r>
        </a:p>
      </dgm:t>
    </dgm:pt>
    <dgm:pt modelId="{E702F3B9-399B-4C4C-B1CE-A3C8CCE629EC}" type="parTrans" cxnId="{F74E3804-5D16-4D8C-A31B-A1F91DE85682}">
      <dgm:prSet/>
      <dgm:spPr/>
      <dgm:t>
        <a:bodyPr/>
        <a:lstStyle/>
        <a:p>
          <a:endParaRPr lang="en-US"/>
        </a:p>
      </dgm:t>
    </dgm:pt>
    <dgm:pt modelId="{D7C3C743-C541-4F48-86DD-8CDB5DE7A03C}" type="sibTrans" cxnId="{F74E3804-5D16-4D8C-A31B-A1F91DE85682}">
      <dgm:prSet/>
      <dgm:spPr/>
      <dgm:t>
        <a:bodyPr/>
        <a:lstStyle/>
        <a:p>
          <a:endParaRPr lang="en-US"/>
        </a:p>
      </dgm:t>
    </dgm:pt>
    <dgm:pt modelId="{2EC28505-0477-4F8D-8268-9ED23E2E23AA}">
      <dgm:prSet phldrT="[Text]" custT="1">
        <dgm:style>
          <a:lnRef idx="2">
            <a:schemeClr val="accent4"/>
          </a:lnRef>
          <a:fillRef idx="1">
            <a:schemeClr val="lt1"/>
          </a:fillRef>
          <a:effectRef idx="0">
            <a:schemeClr val="accent4"/>
          </a:effectRef>
          <a:fontRef idx="minor">
            <a:schemeClr val="dk1"/>
          </a:fontRef>
        </dgm:style>
      </dgm:prSet>
      <dgm:spPr>
        <a:ln>
          <a:solidFill>
            <a:srgbClr val="737A35"/>
          </a:solidFill>
        </a:ln>
        <a:effectLst>
          <a:outerShdw blurRad="63500" sx="102000" sy="102000" algn="ctr" rotWithShape="0">
            <a:prstClr val="black">
              <a:alpha val="40000"/>
            </a:prstClr>
          </a:outerShdw>
          <a:softEdge rad="31750"/>
        </a:effectLst>
        <a:scene3d>
          <a:camera prst="orthographicFront"/>
          <a:lightRig rig="threePt" dir="t">
            <a:rot lat="0" lon="0" rev="7500000"/>
          </a:lightRig>
        </a:scene3d>
        <a:sp3d extrusionH="190500">
          <a:bevelT prst="relaxedInset"/>
        </a:sp3d>
      </dgm:spPr>
      <dgm:t>
        <a:bodyPr/>
        <a:lstStyle/>
        <a:p>
          <a:pPr>
            <a:buFontTx/>
            <a:buBlip>
              <a:blip xmlns:r="http://schemas.openxmlformats.org/officeDocument/2006/relationships" r:embed="rId1">
                <a:extLst>
                  <a:ext uri="{96DAC541-7B7A-43D3-8B79-37D633B846F1}">
                    <asvg:svgBlip xmlns:asvg="http://schemas.microsoft.com/office/drawing/2016/SVG/main" r:embed="rId2"/>
                  </a:ext>
                </a:extLst>
              </a:blip>
            </a:buBlip>
          </a:pPr>
          <a:r>
            <a:rPr kumimoji="0" lang="en-US" sz="1800" b="0" i="0" u="none" strike="noStrike" cap="none" spc="0" normalizeH="0" baseline="0" noProof="0">
              <a:ln/>
              <a:effectLst/>
              <a:uLnTx/>
              <a:uFillTx/>
              <a:latin typeface="Calibri"/>
              <a:ea typeface="+mn-ea"/>
              <a:cs typeface="+mn-cs"/>
            </a:rPr>
            <a:t>NHTF applications due to IFA by 4:00 p.m</a:t>
          </a:r>
          <a:r>
            <a:rPr kumimoji="0" lang="en-US" sz="1400" b="0" i="0" u="none" strike="noStrike" cap="none" spc="0" normalizeH="0" baseline="0" noProof="0">
              <a:ln/>
              <a:effectLst/>
              <a:uLnTx/>
              <a:uFillTx/>
              <a:latin typeface="Calibri"/>
              <a:ea typeface="+mn-ea"/>
              <a:cs typeface="+mn-cs"/>
            </a:rPr>
            <a:t>.</a:t>
          </a:r>
          <a:endParaRPr lang="en-US" sz="1400"/>
        </a:p>
      </dgm:t>
    </dgm:pt>
    <dgm:pt modelId="{4B6CEF3C-9346-402E-8860-DDB81C55D3D6}" type="parTrans" cxnId="{F83E8383-F734-4299-AE87-8771FF425BEE}">
      <dgm:prSet/>
      <dgm:spPr/>
      <dgm:t>
        <a:bodyPr/>
        <a:lstStyle/>
        <a:p>
          <a:endParaRPr lang="en-US"/>
        </a:p>
      </dgm:t>
    </dgm:pt>
    <dgm:pt modelId="{6E4BABE1-12A4-4889-B826-4097A2048A43}" type="sibTrans" cxnId="{F83E8383-F734-4299-AE87-8771FF425BEE}">
      <dgm:prSet/>
      <dgm:spPr/>
      <dgm:t>
        <a:bodyPr/>
        <a:lstStyle/>
        <a:p>
          <a:endParaRPr lang="en-US"/>
        </a:p>
      </dgm:t>
    </dgm:pt>
    <dgm:pt modelId="{E538C7D9-5E62-43CE-BA6B-C1625DDE4632}">
      <dgm:prSet phldrT="[Text]" custT="1"/>
      <dgm:spPr>
        <a:gradFill rotWithShape="0">
          <a:gsLst>
            <a:gs pos="0">
              <a:srgbClr val="B9AC1D"/>
            </a:gs>
            <a:gs pos="50000">
              <a:srgbClr val="737A35"/>
            </a:gs>
            <a:gs pos="100000">
              <a:srgbClr val="737A35"/>
            </a:gs>
          </a:gsLst>
        </a:gradFill>
      </dgm:spPr>
      <dgm:t>
        <a:bodyPr/>
        <a:lstStyle/>
        <a:p>
          <a:r>
            <a:rPr lang="en-US" sz="1400"/>
            <a:t>July 17, 2024</a:t>
          </a:r>
        </a:p>
      </dgm:t>
    </dgm:pt>
    <dgm:pt modelId="{8A872983-68F8-47A4-AE52-9BC07CD5AAFD}" type="parTrans" cxnId="{40D902C5-349D-4BB3-AAAB-BCD731D64567}">
      <dgm:prSet/>
      <dgm:spPr/>
      <dgm:t>
        <a:bodyPr/>
        <a:lstStyle/>
        <a:p>
          <a:endParaRPr lang="en-US"/>
        </a:p>
      </dgm:t>
    </dgm:pt>
    <dgm:pt modelId="{65CB7DA9-6007-41CA-8A90-1D507B2499F4}" type="sibTrans" cxnId="{40D902C5-349D-4BB3-AAAB-BCD731D64567}">
      <dgm:prSet/>
      <dgm:spPr/>
      <dgm:t>
        <a:bodyPr/>
        <a:lstStyle/>
        <a:p>
          <a:endParaRPr lang="en-US"/>
        </a:p>
      </dgm:t>
    </dgm:pt>
    <dgm:pt modelId="{C15993FC-8343-4288-91DF-146B4D7972DA}">
      <dgm:prSet phldrT="[Text]" custT="1">
        <dgm:style>
          <a:lnRef idx="2">
            <a:schemeClr val="accent4"/>
          </a:lnRef>
          <a:fillRef idx="1">
            <a:schemeClr val="lt1"/>
          </a:fillRef>
          <a:effectRef idx="0">
            <a:schemeClr val="accent4"/>
          </a:effectRef>
          <a:fontRef idx="minor">
            <a:schemeClr val="dk1"/>
          </a:fontRef>
        </dgm:style>
      </dgm:prSet>
      <dgm:spPr>
        <a:ln>
          <a:solidFill>
            <a:srgbClr val="737A35"/>
          </a:solidFill>
        </a:ln>
        <a:effectLst>
          <a:outerShdw blurRad="63500" sx="102000" sy="102000" algn="ctr" rotWithShape="0">
            <a:prstClr val="black">
              <a:alpha val="40000"/>
            </a:prstClr>
          </a:outerShdw>
          <a:softEdge rad="31750"/>
        </a:effectLst>
        <a:scene3d>
          <a:camera prst="orthographicFront"/>
          <a:lightRig rig="threePt" dir="t">
            <a:rot lat="0" lon="0" rev="7500000"/>
          </a:lightRig>
        </a:scene3d>
        <a:sp3d extrusionH="190500">
          <a:bevelT prst="relaxedInset"/>
        </a:sp3d>
      </dgm:spPr>
      <dgm:t>
        <a:bodyPr/>
        <a:lstStyle/>
        <a:p>
          <a:pPr>
            <a:buFontTx/>
            <a:buBlip>
              <a:blip xmlns:r="http://schemas.openxmlformats.org/officeDocument/2006/relationships" r:embed="rId1">
                <a:extLst>
                  <a:ext uri="{96DAC541-7B7A-43D3-8B79-37D633B846F1}">
                    <asvg:svgBlip xmlns:asvg="http://schemas.microsoft.com/office/drawing/2016/SVG/main" r:embed="rId2"/>
                  </a:ext>
                </a:extLst>
              </a:blip>
            </a:buBlip>
          </a:pPr>
          <a:r>
            <a:rPr kumimoji="0" lang="en-US" sz="1800" b="0" i="0" u="none" strike="noStrike" cap="none" spc="0" normalizeH="0" baseline="0" noProof="0">
              <a:ln/>
              <a:effectLst/>
              <a:uLnTx/>
              <a:uFillTx/>
              <a:latin typeface="Calibri"/>
              <a:ea typeface="+mn-ea"/>
              <a:cs typeface="+mn-cs"/>
            </a:rPr>
            <a:t>Deficiency Notice sent to Applicant organization. </a:t>
          </a:r>
          <a:endParaRPr lang="en-US" sz="1800"/>
        </a:p>
      </dgm:t>
    </dgm:pt>
    <dgm:pt modelId="{6F4552C6-4326-40D3-AE5B-9AAC4A5CB082}" type="parTrans" cxnId="{4A843AA5-5B74-4C8B-AD2C-0C2103AA709E}">
      <dgm:prSet/>
      <dgm:spPr/>
      <dgm:t>
        <a:bodyPr/>
        <a:lstStyle/>
        <a:p>
          <a:endParaRPr lang="en-US"/>
        </a:p>
      </dgm:t>
    </dgm:pt>
    <dgm:pt modelId="{66DFD381-6893-4DDB-A47F-16C4DEF56A21}" type="sibTrans" cxnId="{4A843AA5-5B74-4C8B-AD2C-0C2103AA709E}">
      <dgm:prSet/>
      <dgm:spPr/>
      <dgm:t>
        <a:bodyPr/>
        <a:lstStyle/>
        <a:p>
          <a:endParaRPr lang="en-US"/>
        </a:p>
      </dgm:t>
    </dgm:pt>
    <dgm:pt modelId="{610E1DFC-F8B9-48B1-B0E5-90A85D15D198}">
      <dgm:prSet custT="1"/>
      <dgm:spPr>
        <a:gradFill rotWithShape="0">
          <a:gsLst>
            <a:gs pos="0">
              <a:srgbClr val="B9AC1D"/>
            </a:gs>
            <a:gs pos="50000">
              <a:srgbClr val="737A35"/>
            </a:gs>
            <a:gs pos="100000">
              <a:srgbClr val="737A35"/>
            </a:gs>
          </a:gsLst>
        </a:gradFill>
      </dgm:spPr>
      <dgm:t>
        <a:bodyPr/>
        <a:lstStyle/>
        <a:p>
          <a:r>
            <a:rPr lang="en-US" sz="1400"/>
            <a:t>May 24, 2024</a:t>
          </a:r>
        </a:p>
      </dgm:t>
    </dgm:pt>
    <dgm:pt modelId="{29CB7497-A9C6-4662-A8A2-7AF0C1F728C6}" type="parTrans" cxnId="{0282954D-0312-47EF-AEF0-741232E174BB}">
      <dgm:prSet/>
      <dgm:spPr/>
      <dgm:t>
        <a:bodyPr/>
        <a:lstStyle/>
        <a:p>
          <a:endParaRPr lang="en-US"/>
        </a:p>
      </dgm:t>
    </dgm:pt>
    <dgm:pt modelId="{8A88D114-39CE-4326-984E-DD0D7BAB3EB3}" type="sibTrans" cxnId="{0282954D-0312-47EF-AEF0-741232E174BB}">
      <dgm:prSet/>
      <dgm:spPr/>
      <dgm:t>
        <a:bodyPr/>
        <a:lstStyle/>
        <a:p>
          <a:endParaRPr lang="en-US"/>
        </a:p>
      </dgm:t>
    </dgm:pt>
    <dgm:pt modelId="{35D894F4-48AA-4C43-A50D-F7580C164F59}">
      <dgm:prSet custT="1"/>
      <dgm:spPr>
        <a:gradFill rotWithShape="0">
          <a:gsLst>
            <a:gs pos="0">
              <a:srgbClr val="B9AC1D"/>
            </a:gs>
            <a:gs pos="50000">
              <a:srgbClr val="737A35"/>
            </a:gs>
            <a:gs pos="100000">
              <a:srgbClr val="737A35"/>
            </a:gs>
          </a:gsLst>
        </a:gradFill>
      </dgm:spPr>
      <dgm:t>
        <a:bodyPr/>
        <a:lstStyle/>
        <a:p>
          <a:r>
            <a:rPr lang="en-US" sz="1400"/>
            <a:t>July 26, 2024</a:t>
          </a:r>
        </a:p>
      </dgm:t>
    </dgm:pt>
    <dgm:pt modelId="{74424E7A-E347-48C9-8D67-BA13D45E93AE}" type="parTrans" cxnId="{1CBCF6D4-FDAC-49D8-BFCF-E29B902D1B45}">
      <dgm:prSet/>
      <dgm:spPr/>
      <dgm:t>
        <a:bodyPr/>
        <a:lstStyle/>
        <a:p>
          <a:endParaRPr lang="en-US"/>
        </a:p>
      </dgm:t>
    </dgm:pt>
    <dgm:pt modelId="{9103545F-2857-40DC-BF63-2A9CC499112E}" type="sibTrans" cxnId="{1CBCF6D4-FDAC-49D8-BFCF-E29B902D1B45}">
      <dgm:prSet/>
      <dgm:spPr/>
      <dgm:t>
        <a:bodyPr/>
        <a:lstStyle/>
        <a:p>
          <a:endParaRPr lang="en-US"/>
        </a:p>
      </dgm:t>
    </dgm:pt>
    <dgm:pt modelId="{3F79E010-3E3B-459B-90BC-A4CC8814D38A}">
      <dgm:prSet custT="1"/>
      <dgm:spPr>
        <a:gradFill rotWithShape="0">
          <a:gsLst>
            <a:gs pos="0">
              <a:srgbClr val="B9AC1D"/>
            </a:gs>
            <a:gs pos="50000">
              <a:srgbClr val="737A35"/>
            </a:gs>
            <a:gs pos="100000">
              <a:srgbClr val="737A35"/>
            </a:gs>
          </a:gsLst>
        </a:gradFill>
      </dgm:spPr>
      <dgm:t>
        <a:bodyPr/>
        <a:lstStyle/>
        <a:p>
          <a:r>
            <a:rPr lang="en-US" sz="1400" dirty="0"/>
            <a:t>September 4, 2024</a:t>
          </a:r>
        </a:p>
      </dgm:t>
    </dgm:pt>
    <dgm:pt modelId="{674C423D-C95B-4FD1-A375-FAE8135CC56A}" type="parTrans" cxnId="{3DC8F54A-4F55-41AC-9249-C6AF1F4B45C4}">
      <dgm:prSet/>
      <dgm:spPr/>
      <dgm:t>
        <a:bodyPr/>
        <a:lstStyle/>
        <a:p>
          <a:endParaRPr lang="en-US"/>
        </a:p>
      </dgm:t>
    </dgm:pt>
    <dgm:pt modelId="{2EEB7EE4-FD33-4962-A670-459B2037D678}" type="sibTrans" cxnId="{3DC8F54A-4F55-41AC-9249-C6AF1F4B45C4}">
      <dgm:prSet/>
      <dgm:spPr/>
      <dgm:t>
        <a:bodyPr/>
        <a:lstStyle/>
        <a:p>
          <a:endParaRPr lang="en-US"/>
        </a:p>
      </dgm:t>
    </dgm:pt>
    <dgm:pt modelId="{58F2D445-7A87-4329-8D47-04B80082C28E}">
      <dgm:prSet>
        <dgm:style>
          <a:lnRef idx="2">
            <a:schemeClr val="accent4"/>
          </a:lnRef>
          <a:fillRef idx="1">
            <a:schemeClr val="lt1"/>
          </a:fillRef>
          <a:effectRef idx="0">
            <a:schemeClr val="accent4"/>
          </a:effectRef>
          <a:fontRef idx="minor">
            <a:schemeClr val="dk1"/>
          </a:fontRef>
        </dgm:style>
      </dgm:prSet>
      <dgm:spPr>
        <a:ln>
          <a:solidFill>
            <a:srgbClr val="737A35"/>
          </a:solidFill>
        </a:ln>
        <a:effectLst>
          <a:outerShdw blurRad="63500" sx="102000" sy="102000" algn="ctr" rotWithShape="0">
            <a:prstClr val="black">
              <a:alpha val="40000"/>
            </a:prstClr>
          </a:outerShdw>
          <a:softEdge rad="31750"/>
        </a:effectLst>
        <a:scene3d>
          <a:camera prst="orthographicFront"/>
          <a:lightRig rig="threePt" dir="t">
            <a:rot lat="0" lon="0" rev="7500000"/>
          </a:lightRig>
        </a:scene3d>
        <a:sp3d extrusionH="190500">
          <a:bevelT prst="relaxedInset"/>
        </a:sp3d>
      </dgm:spPr>
      <dgm:t>
        <a:bodyPr/>
        <a:lstStyle/>
        <a:p>
          <a:pPr>
            <a:buFontTx/>
            <a:buBlip>
              <a:blip xmlns:r="http://schemas.openxmlformats.org/officeDocument/2006/relationships" r:embed="rId1">
                <a:extLst>
                  <a:ext uri="{96DAC541-7B7A-43D3-8B79-37D633B846F1}">
                    <asvg:svgBlip xmlns:asvg="http://schemas.microsoft.com/office/drawing/2016/SVG/main" r:embed="rId2"/>
                  </a:ext>
                </a:extLst>
              </a:blip>
            </a:buBlip>
          </a:pPr>
          <a:r>
            <a:rPr kumimoji="0" lang="en-US" b="0" i="0" u="none" strike="noStrike" cap="none" spc="0" normalizeH="0" baseline="0" noProof="0">
              <a:ln/>
              <a:effectLst/>
              <a:uLnTx/>
              <a:uFillTx/>
              <a:latin typeface="Calibri"/>
              <a:ea typeface="+mn-ea"/>
              <a:cs typeface="+mn-cs"/>
            </a:rPr>
            <a:t>NHTF applications will be available on IFA's HOME Program web page. </a:t>
          </a:r>
          <a:endParaRPr lang="en-US"/>
        </a:p>
      </dgm:t>
    </dgm:pt>
    <dgm:pt modelId="{6DAC6D57-415E-430F-837E-3ACC72AAB05B}" type="parTrans" cxnId="{8003B8F1-767C-4F11-B3FB-AFDE139D8131}">
      <dgm:prSet/>
      <dgm:spPr/>
      <dgm:t>
        <a:bodyPr/>
        <a:lstStyle/>
        <a:p>
          <a:endParaRPr lang="en-US"/>
        </a:p>
      </dgm:t>
    </dgm:pt>
    <dgm:pt modelId="{107648A1-BB74-4DD8-9266-AF4FF1F22AE9}" type="sibTrans" cxnId="{8003B8F1-767C-4F11-B3FB-AFDE139D8131}">
      <dgm:prSet/>
      <dgm:spPr/>
      <dgm:t>
        <a:bodyPr/>
        <a:lstStyle/>
        <a:p>
          <a:endParaRPr lang="en-US"/>
        </a:p>
      </dgm:t>
    </dgm:pt>
    <dgm:pt modelId="{27FCD3E5-179E-4599-9EFF-44313AD64AA1}">
      <dgm:prSet>
        <dgm:style>
          <a:lnRef idx="2">
            <a:schemeClr val="accent4"/>
          </a:lnRef>
          <a:fillRef idx="1">
            <a:schemeClr val="lt1"/>
          </a:fillRef>
          <a:effectRef idx="0">
            <a:schemeClr val="accent4"/>
          </a:effectRef>
          <a:fontRef idx="minor">
            <a:schemeClr val="dk1"/>
          </a:fontRef>
        </dgm:style>
      </dgm:prSet>
      <dgm:spPr>
        <a:ln>
          <a:solidFill>
            <a:srgbClr val="737A35"/>
          </a:solidFill>
        </a:ln>
        <a:effectLst>
          <a:outerShdw blurRad="63500" sx="102000" sy="102000" algn="ctr" rotWithShape="0">
            <a:prstClr val="black">
              <a:alpha val="40000"/>
            </a:prstClr>
          </a:outerShdw>
          <a:softEdge rad="31750"/>
        </a:effectLst>
        <a:scene3d>
          <a:camera prst="orthographicFront"/>
          <a:lightRig rig="threePt" dir="t">
            <a:rot lat="0" lon="0" rev="7500000"/>
          </a:lightRig>
        </a:scene3d>
        <a:sp3d extrusionH="190500">
          <a:bevelT prst="relaxedInset"/>
        </a:sp3d>
      </dgm:spPr>
      <dgm:t>
        <a:bodyPr/>
        <a:lstStyle/>
        <a:p>
          <a:endParaRPr lang="en-US"/>
        </a:p>
      </dgm:t>
    </dgm:pt>
    <dgm:pt modelId="{4FB30236-EF15-4869-A474-EFE091E70E11}" type="parTrans" cxnId="{D3264475-04D0-4BB9-BFB3-6D4FA793183E}">
      <dgm:prSet/>
      <dgm:spPr/>
      <dgm:t>
        <a:bodyPr/>
        <a:lstStyle/>
        <a:p>
          <a:endParaRPr lang="en-US"/>
        </a:p>
      </dgm:t>
    </dgm:pt>
    <dgm:pt modelId="{1E65B1A1-8046-4120-BB4F-F8166FD55DB8}" type="sibTrans" cxnId="{D3264475-04D0-4BB9-BFB3-6D4FA793183E}">
      <dgm:prSet/>
      <dgm:spPr/>
      <dgm:t>
        <a:bodyPr/>
        <a:lstStyle/>
        <a:p>
          <a:endParaRPr lang="en-US"/>
        </a:p>
      </dgm:t>
    </dgm:pt>
    <dgm:pt modelId="{64B625BE-480A-4B95-8E61-9B682E4AD29E}">
      <dgm:prSet>
        <dgm:style>
          <a:lnRef idx="2">
            <a:schemeClr val="accent4"/>
          </a:lnRef>
          <a:fillRef idx="1">
            <a:schemeClr val="lt1"/>
          </a:fillRef>
          <a:effectRef idx="0">
            <a:schemeClr val="accent4"/>
          </a:effectRef>
          <a:fontRef idx="minor">
            <a:schemeClr val="dk1"/>
          </a:fontRef>
        </dgm:style>
      </dgm:prSet>
      <dgm:spPr>
        <a:ln>
          <a:solidFill>
            <a:srgbClr val="737A35"/>
          </a:solidFill>
        </a:ln>
        <a:effectLst>
          <a:outerShdw blurRad="63500" sx="102000" sy="102000" algn="ctr" rotWithShape="0">
            <a:prstClr val="black">
              <a:alpha val="40000"/>
            </a:prstClr>
          </a:outerShdw>
          <a:softEdge rad="31750"/>
        </a:effectLst>
        <a:scene3d>
          <a:camera prst="orthographicFront"/>
          <a:lightRig rig="threePt" dir="t">
            <a:rot lat="0" lon="0" rev="7500000"/>
          </a:lightRig>
        </a:scene3d>
        <a:sp3d extrusionH="190500">
          <a:bevelT prst="relaxedInset"/>
        </a:sp3d>
      </dgm:spPr>
      <dgm:t>
        <a:bodyPr/>
        <a:lstStyle/>
        <a:p>
          <a:pPr>
            <a:buFontTx/>
            <a:buBlip>
              <a:blip xmlns:r="http://schemas.openxmlformats.org/officeDocument/2006/relationships" r:embed="rId1">
                <a:extLst>
                  <a:ext uri="{96DAC541-7B7A-43D3-8B79-37D633B846F1}">
                    <asvg:svgBlip xmlns:asvg="http://schemas.microsoft.com/office/drawing/2016/SVG/main" r:embed="rId2"/>
                  </a:ext>
                </a:extLst>
              </a:blip>
            </a:buBlip>
          </a:pPr>
          <a:r>
            <a:rPr kumimoji="0" lang="en-US" b="0" i="0" u="none" strike="noStrike" cap="none" spc="0" normalizeH="0" baseline="0" noProof="0">
              <a:ln/>
              <a:effectLst/>
              <a:uLnTx/>
              <a:uFillTx/>
              <a:latin typeface="Calibri"/>
              <a:ea typeface="+mn-ea"/>
              <a:cs typeface="+mn-cs"/>
            </a:rPr>
            <a:t>Response to Deficiency Notice due to IFA.</a:t>
          </a:r>
          <a:endParaRPr lang="en-US"/>
        </a:p>
      </dgm:t>
    </dgm:pt>
    <dgm:pt modelId="{6366D820-7F4A-4ED6-9ED7-67BB0016D94F}" type="parTrans" cxnId="{BE17DCF9-DFE9-456F-BDFA-57CEAB0627AA}">
      <dgm:prSet/>
      <dgm:spPr/>
      <dgm:t>
        <a:bodyPr/>
        <a:lstStyle/>
        <a:p>
          <a:endParaRPr lang="en-US"/>
        </a:p>
      </dgm:t>
    </dgm:pt>
    <dgm:pt modelId="{06ECCFE0-6205-4038-AA90-63479353B6C2}" type="sibTrans" cxnId="{BE17DCF9-DFE9-456F-BDFA-57CEAB0627AA}">
      <dgm:prSet/>
      <dgm:spPr/>
      <dgm:t>
        <a:bodyPr/>
        <a:lstStyle/>
        <a:p>
          <a:endParaRPr lang="en-US"/>
        </a:p>
      </dgm:t>
    </dgm:pt>
    <dgm:pt modelId="{1063EC96-0A71-4B2A-914A-F262D23A2285}">
      <dgm:prSet>
        <dgm:style>
          <a:lnRef idx="2">
            <a:schemeClr val="accent4"/>
          </a:lnRef>
          <a:fillRef idx="1">
            <a:schemeClr val="lt1"/>
          </a:fillRef>
          <a:effectRef idx="0">
            <a:schemeClr val="accent4"/>
          </a:effectRef>
          <a:fontRef idx="minor">
            <a:schemeClr val="dk1"/>
          </a:fontRef>
        </dgm:style>
      </dgm:prSet>
      <dgm:spPr>
        <a:ln>
          <a:solidFill>
            <a:srgbClr val="737A35"/>
          </a:solidFill>
        </a:ln>
        <a:effectLst>
          <a:outerShdw blurRad="63500" sx="102000" sy="102000" algn="ctr" rotWithShape="0">
            <a:prstClr val="black">
              <a:alpha val="40000"/>
            </a:prstClr>
          </a:outerShdw>
          <a:softEdge rad="31750"/>
        </a:effectLst>
        <a:scene3d>
          <a:camera prst="orthographicFront"/>
          <a:lightRig rig="threePt" dir="t">
            <a:rot lat="0" lon="0" rev="7500000"/>
          </a:lightRig>
        </a:scene3d>
        <a:sp3d extrusionH="190500">
          <a:bevelT prst="relaxedInset"/>
        </a:sp3d>
      </dgm:spPr>
      <dgm:t>
        <a:bodyPr/>
        <a:lstStyle/>
        <a:p>
          <a:pPr>
            <a:buFontTx/>
            <a:buBlip>
              <a:blip xmlns:r="http://schemas.openxmlformats.org/officeDocument/2006/relationships" r:embed="rId1">
                <a:extLst>
                  <a:ext uri="{96DAC541-7B7A-43D3-8B79-37D633B846F1}">
                    <asvg:svgBlip xmlns:asvg="http://schemas.microsoft.com/office/drawing/2016/SVG/main" r:embed="rId2"/>
                  </a:ext>
                </a:extLst>
              </a:blip>
            </a:buBlip>
          </a:pPr>
          <a:r>
            <a:rPr kumimoji="0" lang="en-US" b="0" i="0" u="none" strike="noStrike" cap="none" spc="0" normalizeH="0" baseline="0" noProof="0">
              <a:ln/>
              <a:effectLst/>
              <a:uLnTx/>
              <a:uFillTx/>
              <a:latin typeface="Calibri"/>
              <a:ea typeface="+mn-ea"/>
              <a:cs typeface="+mn-cs"/>
            </a:rPr>
            <a:t>Presentation of award recommendations to IFA Board of Directors.</a:t>
          </a:r>
          <a:endParaRPr lang="en-US"/>
        </a:p>
      </dgm:t>
    </dgm:pt>
    <dgm:pt modelId="{EDF2DB0B-8A46-4EA8-95E9-9702F9ED42B5}" type="parTrans" cxnId="{FBE22D93-F88D-4AC6-8271-42F861F11A8C}">
      <dgm:prSet/>
      <dgm:spPr/>
      <dgm:t>
        <a:bodyPr/>
        <a:lstStyle/>
        <a:p>
          <a:endParaRPr lang="en-US"/>
        </a:p>
      </dgm:t>
    </dgm:pt>
    <dgm:pt modelId="{ACCDBDBC-EB4F-4E17-B2AF-F5819D510002}" type="sibTrans" cxnId="{FBE22D93-F88D-4AC6-8271-42F861F11A8C}">
      <dgm:prSet/>
      <dgm:spPr/>
      <dgm:t>
        <a:bodyPr/>
        <a:lstStyle/>
        <a:p>
          <a:endParaRPr lang="en-US"/>
        </a:p>
      </dgm:t>
    </dgm:pt>
    <dgm:pt modelId="{72B1979F-512D-4677-BF04-1B6D717052B8}" type="pres">
      <dgm:prSet presAssocID="{F3E8BDFB-4CB9-48E6-895B-86527978DB3A}" presName="linearFlow" presStyleCnt="0">
        <dgm:presLayoutVars>
          <dgm:dir/>
          <dgm:animLvl val="lvl"/>
          <dgm:resizeHandles val="exact"/>
        </dgm:presLayoutVars>
      </dgm:prSet>
      <dgm:spPr/>
    </dgm:pt>
    <dgm:pt modelId="{56640980-5CEB-43C2-8C80-8A604519ADF1}" type="pres">
      <dgm:prSet presAssocID="{54098224-CF9E-481A-B308-E26313655907}" presName="composite" presStyleCnt="0"/>
      <dgm:spPr/>
    </dgm:pt>
    <dgm:pt modelId="{0FDE74F1-FB00-43DF-90E6-E084073A63F6}" type="pres">
      <dgm:prSet presAssocID="{54098224-CF9E-481A-B308-E26313655907}" presName="parentText" presStyleLbl="alignNode1" presStyleIdx="0" presStyleCnt="6">
        <dgm:presLayoutVars>
          <dgm:chMax val="1"/>
          <dgm:bulletEnabled val="1"/>
        </dgm:presLayoutVars>
      </dgm:prSet>
      <dgm:spPr>
        <a:prstGeom prst="homePlate">
          <a:avLst/>
        </a:prstGeom>
      </dgm:spPr>
    </dgm:pt>
    <dgm:pt modelId="{E380662F-6AC5-4D6C-A883-50A6AC571B1F}" type="pres">
      <dgm:prSet presAssocID="{54098224-CF9E-481A-B308-E26313655907}" presName="descendantText" presStyleLbl="alignAcc1" presStyleIdx="0" presStyleCnt="6">
        <dgm:presLayoutVars>
          <dgm:bulletEnabled val="1"/>
        </dgm:presLayoutVars>
      </dgm:prSet>
      <dgm:spPr/>
    </dgm:pt>
    <dgm:pt modelId="{BE000191-8AE7-485E-92C9-2CDFCB1052B6}" type="pres">
      <dgm:prSet presAssocID="{AAF65A90-FFAF-43F9-9DD2-F74A8A154464}" presName="sp" presStyleCnt="0"/>
      <dgm:spPr/>
    </dgm:pt>
    <dgm:pt modelId="{FA312CFC-3AD0-488E-839C-5BB3B7D4C792}" type="pres">
      <dgm:prSet presAssocID="{610E1DFC-F8B9-48B1-B0E5-90A85D15D198}" presName="composite" presStyleCnt="0"/>
      <dgm:spPr/>
    </dgm:pt>
    <dgm:pt modelId="{C40564D9-1D73-42A4-95B4-0F8DC1F3A2AE}" type="pres">
      <dgm:prSet presAssocID="{610E1DFC-F8B9-48B1-B0E5-90A85D15D198}" presName="parentText" presStyleLbl="alignNode1" presStyleIdx="1" presStyleCnt="6">
        <dgm:presLayoutVars>
          <dgm:chMax val="1"/>
          <dgm:bulletEnabled val="1"/>
        </dgm:presLayoutVars>
      </dgm:prSet>
      <dgm:spPr>
        <a:prstGeom prst="homePlate">
          <a:avLst/>
        </a:prstGeom>
      </dgm:spPr>
    </dgm:pt>
    <dgm:pt modelId="{D1F33370-FA9E-4911-8487-E51B2D7DF2BD}" type="pres">
      <dgm:prSet presAssocID="{610E1DFC-F8B9-48B1-B0E5-90A85D15D198}" presName="descendantText" presStyleLbl="alignAcc1" presStyleIdx="1" presStyleCnt="6">
        <dgm:presLayoutVars>
          <dgm:bulletEnabled val="1"/>
        </dgm:presLayoutVars>
      </dgm:prSet>
      <dgm:spPr/>
    </dgm:pt>
    <dgm:pt modelId="{BC2D6716-35DD-454C-B12A-B2B570C1D53D}" type="pres">
      <dgm:prSet presAssocID="{8A88D114-39CE-4326-984E-DD0D7BAB3EB3}" presName="sp" presStyleCnt="0"/>
      <dgm:spPr/>
    </dgm:pt>
    <dgm:pt modelId="{4F9E1780-19AA-4C60-B30F-8D7971DA5A3B}" type="pres">
      <dgm:prSet presAssocID="{B6E8596E-032C-42E7-AEAE-77FD6D9475B7}" presName="composite" presStyleCnt="0"/>
      <dgm:spPr/>
    </dgm:pt>
    <dgm:pt modelId="{A8AEA9A8-262E-41C7-87CD-C0B29156495D}" type="pres">
      <dgm:prSet presAssocID="{B6E8596E-032C-42E7-AEAE-77FD6D9475B7}" presName="parentText" presStyleLbl="alignNode1" presStyleIdx="2" presStyleCnt="6">
        <dgm:presLayoutVars>
          <dgm:chMax val="1"/>
          <dgm:bulletEnabled val="1"/>
        </dgm:presLayoutVars>
      </dgm:prSet>
      <dgm:spPr>
        <a:prstGeom prst="homePlate">
          <a:avLst/>
        </a:prstGeom>
      </dgm:spPr>
    </dgm:pt>
    <dgm:pt modelId="{0CF8D278-1018-48B0-A63E-F021D05F23DB}" type="pres">
      <dgm:prSet presAssocID="{B6E8596E-032C-42E7-AEAE-77FD6D9475B7}" presName="descendantText" presStyleLbl="alignAcc1" presStyleIdx="2" presStyleCnt="6">
        <dgm:presLayoutVars>
          <dgm:bulletEnabled val="1"/>
        </dgm:presLayoutVars>
      </dgm:prSet>
      <dgm:spPr/>
    </dgm:pt>
    <dgm:pt modelId="{391E71D4-1A6C-4D69-A5C4-853F60539FDE}" type="pres">
      <dgm:prSet presAssocID="{D7C3C743-C541-4F48-86DD-8CDB5DE7A03C}" presName="sp" presStyleCnt="0"/>
      <dgm:spPr/>
    </dgm:pt>
    <dgm:pt modelId="{0D559C8F-0BDE-4ACB-BCEA-4FFEE7AE0560}" type="pres">
      <dgm:prSet presAssocID="{E538C7D9-5E62-43CE-BA6B-C1625DDE4632}" presName="composite" presStyleCnt="0"/>
      <dgm:spPr/>
    </dgm:pt>
    <dgm:pt modelId="{AD66674E-73CB-4FC3-B9AC-7362FAF8BCDC}" type="pres">
      <dgm:prSet presAssocID="{E538C7D9-5E62-43CE-BA6B-C1625DDE4632}" presName="parentText" presStyleLbl="alignNode1" presStyleIdx="3" presStyleCnt="6">
        <dgm:presLayoutVars>
          <dgm:chMax val="1"/>
          <dgm:bulletEnabled val="1"/>
        </dgm:presLayoutVars>
      </dgm:prSet>
      <dgm:spPr>
        <a:prstGeom prst="homePlate">
          <a:avLst/>
        </a:prstGeom>
      </dgm:spPr>
    </dgm:pt>
    <dgm:pt modelId="{056451B6-FE7A-454C-84DE-7F146C418A8F}" type="pres">
      <dgm:prSet presAssocID="{E538C7D9-5E62-43CE-BA6B-C1625DDE4632}" presName="descendantText" presStyleLbl="alignAcc1" presStyleIdx="3" presStyleCnt="6">
        <dgm:presLayoutVars>
          <dgm:bulletEnabled val="1"/>
        </dgm:presLayoutVars>
      </dgm:prSet>
      <dgm:spPr/>
    </dgm:pt>
    <dgm:pt modelId="{10F84033-4DED-44F4-9162-35E5B1A9020B}" type="pres">
      <dgm:prSet presAssocID="{65CB7DA9-6007-41CA-8A90-1D507B2499F4}" presName="sp" presStyleCnt="0"/>
      <dgm:spPr/>
    </dgm:pt>
    <dgm:pt modelId="{68FEC5E5-3629-4935-945D-6CBDBE44A934}" type="pres">
      <dgm:prSet presAssocID="{35D894F4-48AA-4C43-A50D-F7580C164F59}" presName="composite" presStyleCnt="0"/>
      <dgm:spPr/>
    </dgm:pt>
    <dgm:pt modelId="{3814AD41-1741-45E6-8E19-1F9A8A0A41EB}" type="pres">
      <dgm:prSet presAssocID="{35D894F4-48AA-4C43-A50D-F7580C164F59}" presName="parentText" presStyleLbl="alignNode1" presStyleIdx="4" presStyleCnt="6">
        <dgm:presLayoutVars>
          <dgm:chMax val="1"/>
          <dgm:bulletEnabled val="1"/>
        </dgm:presLayoutVars>
      </dgm:prSet>
      <dgm:spPr>
        <a:prstGeom prst="homePlate">
          <a:avLst/>
        </a:prstGeom>
      </dgm:spPr>
    </dgm:pt>
    <dgm:pt modelId="{2414D9D5-20D5-44F2-AE7E-CF5D0F50801B}" type="pres">
      <dgm:prSet presAssocID="{35D894F4-48AA-4C43-A50D-F7580C164F59}" presName="descendantText" presStyleLbl="alignAcc1" presStyleIdx="4" presStyleCnt="6" custLinFactNeighborX="0" custLinFactNeighborY="3621">
        <dgm:presLayoutVars>
          <dgm:bulletEnabled val="1"/>
        </dgm:presLayoutVars>
      </dgm:prSet>
      <dgm:spPr/>
    </dgm:pt>
    <dgm:pt modelId="{AE9F3ECE-B8D8-4A2A-B952-FBCC3CDA8379}" type="pres">
      <dgm:prSet presAssocID="{9103545F-2857-40DC-BF63-2A9CC499112E}" presName="sp" presStyleCnt="0"/>
      <dgm:spPr/>
    </dgm:pt>
    <dgm:pt modelId="{CD45DF69-0CB7-43B4-8784-23AA3CC4EAF1}" type="pres">
      <dgm:prSet presAssocID="{3F79E010-3E3B-459B-90BC-A4CC8814D38A}" presName="composite" presStyleCnt="0"/>
      <dgm:spPr/>
    </dgm:pt>
    <dgm:pt modelId="{DB11E258-0E29-45A1-9E48-8ED016ED5A7A}" type="pres">
      <dgm:prSet presAssocID="{3F79E010-3E3B-459B-90BC-A4CC8814D38A}" presName="parentText" presStyleLbl="alignNode1" presStyleIdx="5" presStyleCnt="6">
        <dgm:presLayoutVars>
          <dgm:chMax val="1"/>
          <dgm:bulletEnabled val="1"/>
        </dgm:presLayoutVars>
      </dgm:prSet>
      <dgm:spPr>
        <a:prstGeom prst="homePlate">
          <a:avLst/>
        </a:prstGeom>
      </dgm:spPr>
    </dgm:pt>
    <dgm:pt modelId="{ED913D61-940C-4C99-9221-5BA8AFC2C5D9}" type="pres">
      <dgm:prSet presAssocID="{3F79E010-3E3B-459B-90BC-A4CC8814D38A}" presName="descendantText" presStyleLbl="alignAcc1" presStyleIdx="5" presStyleCnt="6">
        <dgm:presLayoutVars>
          <dgm:bulletEnabled val="1"/>
        </dgm:presLayoutVars>
      </dgm:prSet>
      <dgm:spPr/>
    </dgm:pt>
  </dgm:ptLst>
  <dgm:cxnLst>
    <dgm:cxn modelId="{F74E3804-5D16-4D8C-A31B-A1F91DE85682}" srcId="{F3E8BDFB-4CB9-48E6-895B-86527978DB3A}" destId="{B6E8596E-032C-42E7-AEAE-77FD6D9475B7}" srcOrd="2" destOrd="0" parTransId="{E702F3B9-399B-4C4C-B1CE-A3C8CCE629EC}" sibTransId="{D7C3C743-C541-4F48-86DD-8CDB5DE7A03C}"/>
    <dgm:cxn modelId="{7C4E8114-CC09-4E0F-851C-E7D2C471B575}" srcId="{F3E8BDFB-4CB9-48E6-895B-86527978DB3A}" destId="{54098224-CF9E-481A-B308-E26313655907}" srcOrd="0" destOrd="0" parTransId="{B465FE95-9D00-436F-9DE1-E8767196BF19}" sibTransId="{AAF65A90-FFAF-43F9-9DD2-F74A8A154464}"/>
    <dgm:cxn modelId="{3AC9E117-AD85-4901-A915-059F0EEC8B7B}" type="presOf" srcId="{2EC28505-0477-4F8D-8268-9ED23E2E23AA}" destId="{0CF8D278-1018-48B0-A63E-F021D05F23DB}" srcOrd="0" destOrd="0" presId="urn:microsoft.com/office/officeart/2005/8/layout/chevron2"/>
    <dgm:cxn modelId="{5E4EB31D-6272-4AC4-B213-32AD5FCCEB1C}" type="presOf" srcId="{610E1DFC-F8B9-48B1-B0E5-90A85D15D198}" destId="{C40564D9-1D73-42A4-95B4-0F8DC1F3A2AE}" srcOrd="0" destOrd="0" presId="urn:microsoft.com/office/officeart/2005/8/layout/chevron2"/>
    <dgm:cxn modelId="{97A9E632-B7B8-4D2F-87DA-2E54A079EA59}" type="presOf" srcId="{E538C7D9-5E62-43CE-BA6B-C1625DDE4632}" destId="{AD66674E-73CB-4FC3-B9AC-7362FAF8BCDC}" srcOrd="0" destOrd="0" presId="urn:microsoft.com/office/officeart/2005/8/layout/chevron2"/>
    <dgm:cxn modelId="{C3D6FE35-B622-46DD-9B58-39E14842ABDE}" type="presOf" srcId="{64B625BE-480A-4B95-8E61-9B682E4AD29E}" destId="{2414D9D5-20D5-44F2-AE7E-CF5D0F50801B}" srcOrd="0" destOrd="0" presId="urn:microsoft.com/office/officeart/2005/8/layout/chevron2"/>
    <dgm:cxn modelId="{83E79D36-6071-4413-9BB4-4C3479FAC076}" type="presOf" srcId="{27FCD3E5-179E-4599-9EFF-44313AD64AA1}" destId="{D1F33370-FA9E-4911-8487-E51B2D7DF2BD}" srcOrd="0" destOrd="1" presId="urn:microsoft.com/office/officeart/2005/8/layout/chevron2"/>
    <dgm:cxn modelId="{3DC8F54A-4F55-41AC-9249-C6AF1F4B45C4}" srcId="{F3E8BDFB-4CB9-48E6-895B-86527978DB3A}" destId="{3F79E010-3E3B-459B-90BC-A4CC8814D38A}" srcOrd="5" destOrd="0" parTransId="{674C423D-C95B-4FD1-A375-FAE8135CC56A}" sibTransId="{2EEB7EE4-FD33-4962-A670-459B2037D678}"/>
    <dgm:cxn modelId="{0282954D-0312-47EF-AEF0-741232E174BB}" srcId="{F3E8BDFB-4CB9-48E6-895B-86527978DB3A}" destId="{610E1DFC-F8B9-48B1-B0E5-90A85D15D198}" srcOrd="1" destOrd="0" parTransId="{29CB7497-A9C6-4662-A8A2-7AF0C1F728C6}" sibTransId="{8A88D114-39CE-4326-984E-DD0D7BAB3EB3}"/>
    <dgm:cxn modelId="{B5392F4E-E190-4470-A5F8-B47BC07FE105}" type="presOf" srcId="{35D894F4-48AA-4C43-A50D-F7580C164F59}" destId="{3814AD41-1741-45E6-8E19-1F9A8A0A41EB}" srcOrd="0" destOrd="0" presId="urn:microsoft.com/office/officeart/2005/8/layout/chevron2"/>
    <dgm:cxn modelId="{40BE8F4E-EB95-4414-AC5E-CA6167F0EBD5}" srcId="{54098224-CF9E-481A-B308-E26313655907}" destId="{1B156C38-1358-4DCF-9EED-E56F3B8A3D7E}" srcOrd="0" destOrd="0" parTransId="{E03A5666-D4B8-4447-9BFE-0E438B44FBE7}" sibTransId="{D12FEFD9-9BC0-459A-9941-2E0D940E9972}"/>
    <dgm:cxn modelId="{D3264475-04D0-4BB9-BFB3-6D4FA793183E}" srcId="{610E1DFC-F8B9-48B1-B0E5-90A85D15D198}" destId="{27FCD3E5-179E-4599-9EFF-44313AD64AA1}" srcOrd="1" destOrd="0" parTransId="{4FB30236-EF15-4869-A474-EFE091E70E11}" sibTransId="{1E65B1A1-8046-4120-BB4F-F8166FD55DB8}"/>
    <dgm:cxn modelId="{20268756-202D-4A3E-90C6-491C5EEBF34E}" type="presOf" srcId="{1B156C38-1358-4DCF-9EED-E56F3B8A3D7E}" destId="{E380662F-6AC5-4D6C-A883-50A6AC571B1F}" srcOrd="0" destOrd="0" presId="urn:microsoft.com/office/officeart/2005/8/layout/chevron2"/>
    <dgm:cxn modelId="{F05AD678-C61E-405A-B6E1-3DF0C2052DB6}" type="presOf" srcId="{3F79E010-3E3B-459B-90BC-A4CC8814D38A}" destId="{DB11E258-0E29-45A1-9E48-8ED016ED5A7A}" srcOrd="0" destOrd="0" presId="urn:microsoft.com/office/officeart/2005/8/layout/chevron2"/>
    <dgm:cxn modelId="{37EB6781-F793-4321-BE30-66503F25E630}" type="presOf" srcId="{B6E8596E-032C-42E7-AEAE-77FD6D9475B7}" destId="{A8AEA9A8-262E-41C7-87CD-C0B29156495D}" srcOrd="0" destOrd="0" presId="urn:microsoft.com/office/officeart/2005/8/layout/chevron2"/>
    <dgm:cxn modelId="{F83E8383-F734-4299-AE87-8771FF425BEE}" srcId="{B6E8596E-032C-42E7-AEAE-77FD6D9475B7}" destId="{2EC28505-0477-4F8D-8268-9ED23E2E23AA}" srcOrd="0" destOrd="0" parTransId="{4B6CEF3C-9346-402E-8860-DDB81C55D3D6}" sibTransId="{6E4BABE1-12A4-4889-B826-4097A2048A43}"/>
    <dgm:cxn modelId="{4A09368E-7D29-4F38-A026-3E4568F24A8C}" type="presOf" srcId="{C15993FC-8343-4288-91DF-146B4D7972DA}" destId="{056451B6-FE7A-454C-84DE-7F146C418A8F}" srcOrd="0" destOrd="0" presId="urn:microsoft.com/office/officeart/2005/8/layout/chevron2"/>
    <dgm:cxn modelId="{FBE22D93-F88D-4AC6-8271-42F861F11A8C}" srcId="{3F79E010-3E3B-459B-90BC-A4CC8814D38A}" destId="{1063EC96-0A71-4B2A-914A-F262D23A2285}" srcOrd="0" destOrd="0" parTransId="{EDF2DB0B-8A46-4EA8-95E9-9702F9ED42B5}" sibTransId="{ACCDBDBC-EB4F-4E17-B2AF-F5819D510002}"/>
    <dgm:cxn modelId="{4A843AA5-5B74-4C8B-AD2C-0C2103AA709E}" srcId="{E538C7D9-5E62-43CE-BA6B-C1625DDE4632}" destId="{C15993FC-8343-4288-91DF-146B4D7972DA}" srcOrd="0" destOrd="0" parTransId="{6F4552C6-4326-40D3-AE5B-9AAC4A5CB082}" sibTransId="{66DFD381-6893-4DDB-A47F-16C4DEF56A21}"/>
    <dgm:cxn modelId="{C0D3E2B4-82CA-44B0-83DB-AD71A11D3045}" type="presOf" srcId="{1063EC96-0A71-4B2A-914A-F262D23A2285}" destId="{ED913D61-940C-4C99-9221-5BA8AFC2C5D9}" srcOrd="0" destOrd="0" presId="urn:microsoft.com/office/officeart/2005/8/layout/chevron2"/>
    <dgm:cxn modelId="{AB8D79B9-B558-4912-AE9C-D81E5D44BA0D}" type="presOf" srcId="{F3E8BDFB-4CB9-48E6-895B-86527978DB3A}" destId="{72B1979F-512D-4677-BF04-1B6D717052B8}" srcOrd="0" destOrd="0" presId="urn:microsoft.com/office/officeart/2005/8/layout/chevron2"/>
    <dgm:cxn modelId="{40D902C5-349D-4BB3-AAAB-BCD731D64567}" srcId="{F3E8BDFB-4CB9-48E6-895B-86527978DB3A}" destId="{E538C7D9-5E62-43CE-BA6B-C1625DDE4632}" srcOrd="3" destOrd="0" parTransId="{8A872983-68F8-47A4-AE52-9BC07CD5AAFD}" sibTransId="{65CB7DA9-6007-41CA-8A90-1D507B2499F4}"/>
    <dgm:cxn modelId="{1CBCF6D4-FDAC-49D8-BFCF-E29B902D1B45}" srcId="{F3E8BDFB-4CB9-48E6-895B-86527978DB3A}" destId="{35D894F4-48AA-4C43-A50D-F7580C164F59}" srcOrd="4" destOrd="0" parTransId="{74424E7A-E347-48C9-8D67-BA13D45E93AE}" sibTransId="{9103545F-2857-40DC-BF63-2A9CC499112E}"/>
    <dgm:cxn modelId="{A0269BDA-0DAC-406B-9C5F-C611603FAE44}" type="presOf" srcId="{58F2D445-7A87-4329-8D47-04B80082C28E}" destId="{D1F33370-FA9E-4911-8487-E51B2D7DF2BD}" srcOrd="0" destOrd="0" presId="urn:microsoft.com/office/officeart/2005/8/layout/chevron2"/>
    <dgm:cxn modelId="{8003B8F1-767C-4F11-B3FB-AFDE139D8131}" srcId="{610E1DFC-F8B9-48B1-B0E5-90A85D15D198}" destId="{58F2D445-7A87-4329-8D47-04B80082C28E}" srcOrd="0" destOrd="0" parTransId="{6DAC6D57-415E-430F-837E-3ACC72AAB05B}" sibTransId="{107648A1-BB74-4DD8-9266-AF4FF1F22AE9}"/>
    <dgm:cxn modelId="{A1BEF0F3-FDEB-435F-823F-4C58551CF1E4}" type="presOf" srcId="{54098224-CF9E-481A-B308-E26313655907}" destId="{0FDE74F1-FB00-43DF-90E6-E084073A63F6}" srcOrd="0" destOrd="0" presId="urn:microsoft.com/office/officeart/2005/8/layout/chevron2"/>
    <dgm:cxn modelId="{BE17DCF9-DFE9-456F-BDFA-57CEAB0627AA}" srcId="{35D894F4-48AA-4C43-A50D-F7580C164F59}" destId="{64B625BE-480A-4B95-8E61-9B682E4AD29E}" srcOrd="0" destOrd="0" parTransId="{6366D820-7F4A-4ED6-9ED7-67BB0016D94F}" sibTransId="{06ECCFE0-6205-4038-AA90-63479353B6C2}"/>
    <dgm:cxn modelId="{0627D47A-C0EC-4DA2-84C2-E31A624CF5F2}" type="presParOf" srcId="{72B1979F-512D-4677-BF04-1B6D717052B8}" destId="{56640980-5CEB-43C2-8C80-8A604519ADF1}" srcOrd="0" destOrd="0" presId="urn:microsoft.com/office/officeart/2005/8/layout/chevron2"/>
    <dgm:cxn modelId="{B48053DA-87DF-4567-A078-C89D56067D62}" type="presParOf" srcId="{56640980-5CEB-43C2-8C80-8A604519ADF1}" destId="{0FDE74F1-FB00-43DF-90E6-E084073A63F6}" srcOrd="0" destOrd="0" presId="urn:microsoft.com/office/officeart/2005/8/layout/chevron2"/>
    <dgm:cxn modelId="{EEE5D9BD-445A-465F-8056-EA81306F743A}" type="presParOf" srcId="{56640980-5CEB-43C2-8C80-8A604519ADF1}" destId="{E380662F-6AC5-4D6C-A883-50A6AC571B1F}" srcOrd="1" destOrd="0" presId="urn:microsoft.com/office/officeart/2005/8/layout/chevron2"/>
    <dgm:cxn modelId="{0163AEFB-181E-444D-A295-B4F0E28F05A9}" type="presParOf" srcId="{72B1979F-512D-4677-BF04-1B6D717052B8}" destId="{BE000191-8AE7-485E-92C9-2CDFCB1052B6}" srcOrd="1" destOrd="0" presId="urn:microsoft.com/office/officeart/2005/8/layout/chevron2"/>
    <dgm:cxn modelId="{B0667573-6B34-4AB0-A55F-2B4C173109DF}" type="presParOf" srcId="{72B1979F-512D-4677-BF04-1B6D717052B8}" destId="{FA312CFC-3AD0-488E-839C-5BB3B7D4C792}" srcOrd="2" destOrd="0" presId="urn:microsoft.com/office/officeart/2005/8/layout/chevron2"/>
    <dgm:cxn modelId="{E689B11B-657A-49FB-8E4D-5136FDDC2CAC}" type="presParOf" srcId="{FA312CFC-3AD0-488E-839C-5BB3B7D4C792}" destId="{C40564D9-1D73-42A4-95B4-0F8DC1F3A2AE}" srcOrd="0" destOrd="0" presId="urn:microsoft.com/office/officeart/2005/8/layout/chevron2"/>
    <dgm:cxn modelId="{0B7C1E1D-4705-47B1-80FD-DF412CD201AE}" type="presParOf" srcId="{FA312CFC-3AD0-488E-839C-5BB3B7D4C792}" destId="{D1F33370-FA9E-4911-8487-E51B2D7DF2BD}" srcOrd="1" destOrd="0" presId="urn:microsoft.com/office/officeart/2005/8/layout/chevron2"/>
    <dgm:cxn modelId="{BB0A9A31-7F8F-4682-AC88-B85263A98082}" type="presParOf" srcId="{72B1979F-512D-4677-BF04-1B6D717052B8}" destId="{BC2D6716-35DD-454C-B12A-B2B570C1D53D}" srcOrd="3" destOrd="0" presId="urn:microsoft.com/office/officeart/2005/8/layout/chevron2"/>
    <dgm:cxn modelId="{82C4CF8E-6843-418A-8B62-47686D015625}" type="presParOf" srcId="{72B1979F-512D-4677-BF04-1B6D717052B8}" destId="{4F9E1780-19AA-4C60-B30F-8D7971DA5A3B}" srcOrd="4" destOrd="0" presId="urn:microsoft.com/office/officeart/2005/8/layout/chevron2"/>
    <dgm:cxn modelId="{59DBAFDE-1D02-44AA-B8E6-884B75A8BA6D}" type="presParOf" srcId="{4F9E1780-19AA-4C60-B30F-8D7971DA5A3B}" destId="{A8AEA9A8-262E-41C7-87CD-C0B29156495D}" srcOrd="0" destOrd="0" presId="urn:microsoft.com/office/officeart/2005/8/layout/chevron2"/>
    <dgm:cxn modelId="{E66187F3-6B16-485B-85FB-D2CFDC5D9AF7}" type="presParOf" srcId="{4F9E1780-19AA-4C60-B30F-8D7971DA5A3B}" destId="{0CF8D278-1018-48B0-A63E-F021D05F23DB}" srcOrd="1" destOrd="0" presId="urn:microsoft.com/office/officeart/2005/8/layout/chevron2"/>
    <dgm:cxn modelId="{5E1855D3-D583-4766-8721-F81CAF454227}" type="presParOf" srcId="{72B1979F-512D-4677-BF04-1B6D717052B8}" destId="{391E71D4-1A6C-4D69-A5C4-853F60539FDE}" srcOrd="5" destOrd="0" presId="urn:microsoft.com/office/officeart/2005/8/layout/chevron2"/>
    <dgm:cxn modelId="{55ED80B5-2B5D-44C0-8CEE-07CB2B6657FC}" type="presParOf" srcId="{72B1979F-512D-4677-BF04-1B6D717052B8}" destId="{0D559C8F-0BDE-4ACB-BCEA-4FFEE7AE0560}" srcOrd="6" destOrd="0" presId="urn:microsoft.com/office/officeart/2005/8/layout/chevron2"/>
    <dgm:cxn modelId="{C3541FBB-EA18-4567-A27D-E94D9511C5BA}" type="presParOf" srcId="{0D559C8F-0BDE-4ACB-BCEA-4FFEE7AE0560}" destId="{AD66674E-73CB-4FC3-B9AC-7362FAF8BCDC}" srcOrd="0" destOrd="0" presId="urn:microsoft.com/office/officeart/2005/8/layout/chevron2"/>
    <dgm:cxn modelId="{60695B32-2E6B-40A9-9726-7FBE01D035BC}" type="presParOf" srcId="{0D559C8F-0BDE-4ACB-BCEA-4FFEE7AE0560}" destId="{056451B6-FE7A-454C-84DE-7F146C418A8F}" srcOrd="1" destOrd="0" presId="urn:microsoft.com/office/officeart/2005/8/layout/chevron2"/>
    <dgm:cxn modelId="{D0DEDE7E-4CCF-44F3-B75B-DC9FA0CC65BC}" type="presParOf" srcId="{72B1979F-512D-4677-BF04-1B6D717052B8}" destId="{10F84033-4DED-44F4-9162-35E5B1A9020B}" srcOrd="7" destOrd="0" presId="urn:microsoft.com/office/officeart/2005/8/layout/chevron2"/>
    <dgm:cxn modelId="{0A2A86D0-81D1-438F-B1F7-2596A1FFC878}" type="presParOf" srcId="{72B1979F-512D-4677-BF04-1B6D717052B8}" destId="{68FEC5E5-3629-4935-945D-6CBDBE44A934}" srcOrd="8" destOrd="0" presId="urn:microsoft.com/office/officeart/2005/8/layout/chevron2"/>
    <dgm:cxn modelId="{D95D17D8-1A50-46EA-96CD-D442EB1A9430}" type="presParOf" srcId="{68FEC5E5-3629-4935-945D-6CBDBE44A934}" destId="{3814AD41-1741-45E6-8E19-1F9A8A0A41EB}" srcOrd="0" destOrd="0" presId="urn:microsoft.com/office/officeart/2005/8/layout/chevron2"/>
    <dgm:cxn modelId="{69E8D309-DEFB-4644-BFB6-088FC373F8DF}" type="presParOf" srcId="{68FEC5E5-3629-4935-945D-6CBDBE44A934}" destId="{2414D9D5-20D5-44F2-AE7E-CF5D0F50801B}" srcOrd="1" destOrd="0" presId="urn:microsoft.com/office/officeart/2005/8/layout/chevron2"/>
    <dgm:cxn modelId="{29F97CA1-44DF-4605-96A5-ECBACE0F243F}" type="presParOf" srcId="{72B1979F-512D-4677-BF04-1B6D717052B8}" destId="{AE9F3ECE-B8D8-4A2A-B952-FBCC3CDA8379}" srcOrd="9" destOrd="0" presId="urn:microsoft.com/office/officeart/2005/8/layout/chevron2"/>
    <dgm:cxn modelId="{8E6639F5-5B13-45AE-A2CB-A8E08996B17B}" type="presParOf" srcId="{72B1979F-512D-4677-BF04-1B6D717052B8}" destId="{CD45DF69-0CB7-43B4-8784-23AA3CC4EAF1}" srcOrd="10" destOrd="0" presId="urn:microsoft.com/office/officeart/2005/8/layout/chevron2"/>
    <dgm:cxn modelId="{CCFBF4D4-E63E-4AFB-8A9C-D0A4428FC22C}" type="presParOf" srcId="{CD45DF69-0CB7-43B4-8784-23AA3CC4EAF1}" destId="{DB11E258-0E29-45A1-9E48-8ED016ED5A7A}" srcOrd="0" destOrd="0" presId="urn:microsoft.com/office/officeart/2005/8/layout/chevron2"/>
    <dgm:cxn modelId="{BD429D69-2CDE-4699-BD30-76937620EF07}" type="presParOf" srcId="{CD45DF69-0CB7-43B4-8784-23AA3CC4EAF1}" destId="{ED913D61-940C-4C99-9221-5BA8AFC2C5D9}" srcOrd="1" destOrd="0" presId="urn:microsoft.com/office/officeart/2005/8/layout/chevron2"/>
  </dgm:cxnLst>
  <dgm:bg>
    <a:noFill/>
    <a:effectLst>
      <a:glow rad="101600">
        <a:srgbClr val="B9AC1D">
          <a:alpha val="40000"/>
        </a:srgbClr>
      </a:glow>
      <a:softEdge rad="31750"/>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E0C47-93AC-43C0-8061-DA89CB513EB6}">
      <dsp:nvSpPr>
        <dsp:cNvPr id="0" name=""/>
        <dsp:cNvSpPr/>
      </dsp:nvSpPr>
      <dsp:spPr>
        <a:xfrm>
          <a:off x="0" y="952858"/>
          <a:ext cx="10150679" cy="428400"/>
        </a:xfrm>
        <a:prstGeom prst="rect">
          <a:avLst/>
        </a:prstGeom>
        <a:solidFill>
          <a:srgbClr val="737A35">
            <a:alpha val="90000"/>
          </a:srgb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E75D823-71BE-40D1-ADDE-CDD372007B24}">
      <dsp:nvSpPr>
        <dsp:cNvPr id="0" name=""/>
        <dsp:cNvSpPr/>
      </dsp:nvSpPr>
      <dsp:spPr>
        <a:xfrm>
          <a:off x="507534" y="659154"/>
          <a:ext cx="7105476" cy="50184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8570" tIns="0" rIns="268570" bIns="0" numCol="1" spcCol="1270" anchor="ctr" anchorCtr="0">
          <a:noAutofit/>
        </a:bodyPr>
        <a:lstStyle/>
        <a:p>
          <a:pPr marL="0" lvl="0" indent="0" algn="l" defTabSz="488950">
            <a:lnSpc>
              <a:spcPct val="90000"/>
            </a:lnSpc>
            <a:spcBef>
              <a:spcPct val="0"/>
            </a:spcBef>
            <a:spcAft>
              <a:spcPct val="35000"/>
            </a:spcAft>
            <a:buNone/>
          </a:pPr>
          <a:r>
            <a:rPr lang="en-US" sz="1100" b="0" kern="1200">
              <a:solidFill>
                <a:schemeClr val="tx1"/>
              </a:solidFill>
              <a:effectLst/>
            </a:rPr>
            <a:t>Justin Knudson, Federal Team Lead:  </a:t>
          </a:r>
          <a:r>
            <a:rPr lang="en-US" sz="1100" b="0" kern="1200">
              <a:solidFill>
                <a:schemeClr val="tx1"/>
              </a:solidFill>
              <a:effectLst/>
              <a:hlinkClick xmlns:r="http://schemas.openxmlformats.org/officeDocument/2006/relationships" r:id="rId1"/>
            </a:rPr>
            <a:t>justin.Knudson@iowafinance.com</a:t>
          </a:r>
          <a:r>
            <a:rPr lang="en-US" sz="1100" b="0" kern="1200">
              <a:solidFill>
                <a:schemeClr val="tx1"/>
              </a:solidFill>
              <a:effectLst/>
            </a:rPr>
            <a:t> </a:t>
          </a:r>
        </a:p>
      </dsp:txBody>
      <dsp:txXfrm>
        <a:off x="532032" y="683652"/>
        <a:ext cx="7056480" cy="452844"/>
      </dsp:txXfrm>
    </dsp:sp>
    <dsp:sp modelId="{E7BECE12-09C2-41E0-A8A9-9D9343696946}">
      <dsp:nvSpPr>
        <dsp:cNvPr id="0" name=""/>
        <dsp:cNvSpPr/>
      </dsp:nvSpPr>
      <dsp:spPr>
        <a:xfrm>
          <a:off x="0" y="1681194"/>
          <a:ext cx="10150679" cy="428400"/>
        </a:xfrm>
        <a:prstGeom prst="rect">
          <a:avLst/>
        </a:prstGeom>
        <a:solidFill>
          <a:srgbClr val="737A35">
            <a:alpha val="90000"/>
          </a:srgb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6DFD7B2-2352-4E9F-A247-68A998322852}">
      <dsp:nvSpPr>
        <dsp:cNvPr id="0" name=""/>
        <dsp:cNvSpPr/>
      </dsp:nvSpPr>
      <dsp:spPr>
        <a:xfrm>
          <a:off x="507534" y="1430274"/>
          <a:ext cx="7105476" cy="50184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8570" tIns="0" rIns="268570" bIns="0" numCol="1" spcCol="1270" anchor="ctr" anchorCtr="0">
          <a:noAutofit/>
        </a:bodyPr>
        <a:lstStyle/>
        <a:p>
          <a:pPr marL="0" lvl="0" indent="0" algn="l" defTabSz="755650">
            <a:lnSpc>
              <a:spcPct val="90000"/>
            </a:lnSpc>
            <a:spcBef>
              <a:spcPct val="0"/>
            </a:spcBef>
            <a:spcAft>
              <a:spcPct val="35000"/>
            </a:spcAft>
            <a:buNone/>
          </a:pPr>
          <a:r>
            <a:rPr lang="en-US" sz="1700" kern="1200"/>
            <a:t>Rita Eble, HOME Program Manager:  </a:t>
          </a:r>
          <a:r>
            <a:rPr lang="en-US" sz="1700" kern="1200">
              <a:hlinkClick xmlns:r="http://schemas.openxmlformats.org/officeDocument/2006/relationships" r:id="rId2"/>
            </a:rPr>
            <a:t>rita.eble@iowafinance.com</a:t>
          </a:r>
          <a:r>
            <a:rPr lang="en-US" sz="1700" kern="1200"/>
            <a:t>   </a:t>
          </a:r>
        </a:p>
      </dsp:txBody>
      <dsp:txXfrm>
        <a:off x="532032" y="1454772"/>
        <a:ext cx="7056480" cy="452844"/>
      </dsp:txXfrm>
    </dsp:sp>
    <dsp:sp modelId="{82885CD8-AB44-4834-A514-95A2AC997442}">
      <dsp:nvSpPr>
        <dsp:cNvPr id="0" name=""/>
        <dsp:cNvSpPr/>
      </dsp:nvSpPr>
      <dsp:spPr>
        <a:xfrm>
          <a:off x="0" y="2452314"/>
          <a:ext cx="10150679" cy="428400"/>
        </a:xfrm>
        <a:prstGeom prst="rect">
          <a:avLst/>
        </a:prstGeom>
        <a:solidFill>
          <a:srgbClr val="737A35">
            <a:alpha val="90000"/>
          </a:srgb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95457C8-8E8C-4D02-A7DC-E23BF0FE83BE}">
      <dsp:nvSpPr>
        <dsp:cNvPr id="0" name=""/>
        <dsp:cNvSpPr/>
      </dsp:nvSpPr>
      <dsp:spPr>
        <a:xfrm>
          <a:off x="507534" y="2201394"/>
          <a:ext cx="7105476" cy="50184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8570" tIns="0" rIns="268570" bIns="0" numCol="1" spcCol="1270" anchor="ctr" anchorCtr="0">
          <a:noAutofit/>
        </a:bodyPr>
        <a:lstStyle/>
        <a:p>
          <a:pPr marL="0" lvl="0" indent="0" algn="l" defTabSz="755650">
            <a:lnSpc>
              <a:spcPct val="90000"/>
            </a:lnSpc>
            <a:spcBef>
              <a:spcPct val="0"/>
            </a:spcBef>
            <a:spcAft>
              <a:spcPct val="35000"/>
            </a:spcAft>
            <a:buNone/>
          </a:pPr>
          <a:r>
            <a:rPr lang="en-US" sz="1700" kern="1200"/>
            <a:t>Carol Wells, Housing Specialist:  </a:t>
          </a:r>
          <a:r>
            <a:rPr lang="en-US" sz="1700" kern="1200">
              <a:hlinkClick xmlns:r="http://schemas.openxmlformats.org/officeDocument/2006/relationships" r:id="rId3"/>
            </a:rPr>
            <a:t>carol.wells@iowafinance.com</a:t>
          </a:r>
          <a:r>
            <a:rPr lang="en-US" sz="1700" kern="1200"/>
            <a:t>  </a:t>
          </a:r>
        </a:p>
      </dsp:txBody>
      <dsp:txXfrm>
        <a:off x="532032" y="2225892"/>
        <a:ext cx="7056480" cy="452844"/>
      </dsp:txXfrm>
    </dsp:sp>
    <dsp:sp modelId="{6FFC7081-6963-45B6-A1EF-3336DB5C0CE6}">
      <dsp:nvSpPr>
        <dsp:cNvPr id="0" name=""/>
        <dsp:cNvSpPr/>
      </dsp:nvSpPr>
      <dsp:spPr>
        <a:xfrm>
          <a:off x="0" y="3266218"/>
          <a:ext cx="10150679" cy="428400"/>
        </a:xfrm>
        <a:prstGeom prst="rect">
          <a:avLst/>
        </a:prstGeom>
        <a:solidFill>
          <a:srgbClr val="737A35">
            <a:alpha val="90000"/>
          </a:srgb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6CEB3DC-A451-474D-AFBA-4AEC9E9C908A}">
      <dsp:nvSpPr>
        <dsp:cNvPr id="0" name=""/>
        <dsp:cNvSpPr/>
      </dsp:nvSpPr>
      <dsp:spPr>
        <a:xfrm>
          <a:off x="507534" y="2972514"/>
          <a:ext cx="7105476" cy="50184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8570" tIns="0" rIns="268570" bIns="0" numCol="1" spcCol="1270" anchor="ctr" anchorCtr="0">
          <a:noAutofit/>
        </a:bodyPr>
        <a:lstStyle/>
        <a:p>
          <a:pPr marL="0" lvl="0" indent="0" algn="l" defTabSz="755650">
            <a:lnSpc>
              <a:spcPct val="90000"/>
            </a:lnSpc>
            <a:spcBef>
              <a:spcPct val="0"/>
            </a:spcBef>
            <a:spcAft>
              <a:spcPct val="35000"/>
            </a:spcAft>
            <a:buNone/>
          </a:pPr>
          <a:r>
            <a:rPr lang="en-US" sz="1700" kern="1200"/>
            <a:t>Beth Brinks: </a:t>
          </a:r>
          <a:r>
            <a:rPr lang="en-US" sz="1700" kern="1200">
              <a:hlinkClick xmlns:r="http://schemas.openxmlformats.org/officeDocument/2006/relationships" r:id="rId4"/>
            </a:rPr>
            <a:t>beth.brinks@IowaEDA.com</a:t>
          </a:r>
          <a:r>
            <a:rPr lang="en-US" sz="1700" kern="1200"/>
            <a:t>   </a:t>
          </a:r>
        </a:p>
      </dsp:txBody>
      <dsp:txXfrm>
        <a:off x="532032" y="2997012"/>
        <a:ext cx="7056480" cy="452844"/>
      </dsp:txXfrm>
    </dsp:sp>
    <dsp:sp modelId="{ABE14246-4C86-49B1-98A5-21A47C689348}">
      <dsp:nvSpPr>
        <dsp:cNvPr id="0" name=""/>
        <dsp:cNvSpPr/>
      </dsp:nvSpPr>
      <dsp:spPr>
        <a:xfrm>
          <a:off x="0" y="3994554"/>
          <a:ext cx="10150679" cy="428400"/>
        </a:xfrm>
        <a:prstGeom prst="rect">
          <a:avLst/>
        </a:prstGeom>
        <a:solidFill>
          <a:srgbClr val="737A35">
            <a:alpha val="90000"/>
          </a:srgb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4DA7CA9-8D28-4BCF-A65B-2B1EDFD154C6}">
      <dsp:nvSpPr>
        <dsp:cNvPr id="0" name=""/>
        <dsp:cNvSpPr/>
      </dsp:nvSpPr>
      <dsp:spPr>
        <a:xfrm>
          <a:off x="507534" y="3743634"/>
          <a:ext cx="7105476" cy="50184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8570" tIns="0" rIns="268570" bIns="0" numCol="1" spcCol="1270" anchor="ctr" anchorCtr="0">
          <a:noAutofit/>
        </a:bodyPr>
        <a:lstStyle/>
        <a:p>
          <a:pPr marL="0" lvl="0" indent="0" algn="l" defTabSz="755650">
            <a:lnSpc>
              <a:spcPct val="90000"/>
            </a:lnSpc>
            <a:spcBef>
              <a:spcPct val="0"/>
            </a:spcBef>
            <a:spcAft>
              <a:spcPct val="35000"/>
            </a:spcAft>
            <a:buNone/>
          </a:pPr>
          <a:r>
            <a:rPr lang="en-US" sz="1700" kern="1200"/>
            <a:t>Jacob Levang, CDBG Project Manager:  </a:t>
          </a:r>
          <a:r>
            <a:rPr lang="en-US" sz="1700" kern="1200">
              <a:hlinkClick xmlns:r="http://schemas.openxmlformats.org/officeDocument/2006/relationships" r:id="rId5"/>
            </a:rPr>
            <a:t>Jacob.levang@IowaEDA.com</a:t>
          </a:r>
          <a:r>
            <a:rPr lang="en-US" sz="1700" kern="1200"/>
            <a:t>   </a:t>
          </a:r>
        </a:p>
      </dsp:txBody>
      <dsp:txXfrm>
        <a:off x="532032" y="3768132"/>
        <a:ext cx="7056480" cy="452844"/>
      </dsp:txXfrm>
    </dsp:sp>
    <dsp:sp modelId="{302C2B39-D2FA-4E2F-A77A-72411E7BE46A}">
      <dsp:nvSpPr>
        <dsp:cNvPr id="0" name=""/>
        <dsp:cNvSpPr/>
      </dsp:nvSpPr>
      <dsp:spPr>
        <a:xfrm>
          <a:off x="0" y="4765674"/>
          <a:ext cx="10150679" cy="428400"/>
        </a:xfrm>
        <a:prstGeom prst="rect">
          <a:avLst/>
        </a:prstGeom>
        <a:solidFill>
          <a:srgbClr val="737A35">
            <a:alpha val="90000"/>
          </a:srgb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D466486-3A00-445C-9733-71420C9C63B8}">
      <dsp:nvSpPr>
        <dsp:cNvPr id="0" name=""/>
        <dsp:cNvSpPr/>
      </dsp:nvSpPr>
      <dsp:spPr>
        <a:xfrm>
          <a:off x="507534" y="4514754"/>
          <a:ext cx="7105476" cy="50184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8570" tIns="0" rIns="268570" bIns="0" numCol="1" spcCol="1270" anchor="ctr" anchorCtr="0">
          <a:noAutofit/>
        </a:bodyPr>
        <a:lstStyle/>
        <a:p>
          <a:pPr marL="0" lvl="0" indent="0" algn="l" defTabSz="755650">
            <a:lnSpc>
              <a:spcPct val="90000"/>
            </a:lnSpc>
            <a:spcBef>
              <a:spcPct val="0"/>
            </a:spcBef>
            <a:spcAft>
              <a:spcPct val="35000"/>
            </a:spcAft>
            <a:buNone/>
          </a:pPr>
          <a:r>
            <a:rPr lang="en-US" sz="1700" kern="1200"/>
            <a:t>Samantha Askland, Underwriter: </a:t>
          </a:r>
          <a:r>
            <a:rPr lang="en-US" sz="1700" kern="1200">
              <a:hlinkClick xmlns:r="http://schemas.openxmlformats.org/officeDocument/2006/relationships" r:id="rId6"/>
            </a:rPr>
            <a:t>Samantha.askland@iowafinance.com</a:t>
          </a:r>
          <a:r>
            <a:rPr lang="en-US" sz="1700" kern="1200"/>
            <a:t>  </a:t>
          </a:r>
        </a:p>
      </dsp:txBody>
      <dsp:txXfrm>
        <a:off x="532032" y="4539252"/>
        <a:ext cx="7056480"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E74F1-FB00-43DF-90E6-E084073A63F6}">
      <dsp:nvSpPr>
        <dsp:cNvPr id="0" name=""/>
        <dsp:cNvSpPr/>
      </dsp:nvSpPr>
      <dsp:spPr>
        <a:xfrm rot="5400000">
          <a:off x="-160412" y="163823"/>
          <a:ext cx="1069413" cy="748589"/>
        </a:xfrm>
        <a:prstGeom prst="homePlate">
          <a:avLst/>
        </a:prstGeom>
        <a:gradFill rotWithShape="0">
          <a:gsLst>
            <a:gs pos="0">
              <a:srgbClr val="B9AC1D"/>
            </a:gs>
            <a:gs pos="50000">
              <a:srgbClr val="737A35"/>
            </a:gs>
            <a:gs pos="100000">
              <a:srgbClr val="737A35"/>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May 22, 2024</a:t>
          </a:r>
        </a:p>
      </dsp:txBody>
      <dsp:txXfrm rot="-5400000">
        <a:off x="-1" y="3412"/>
        <a:ext cx="748589" cy="882266"/>
      </dsp:txXfrm>
    </dsp:sp>
    <dsp:sp modelId="{E380662F-6AC5-4D6C-A883-50A6AC571B1F}">
      <dsp:nvSpPr>
        <dsp:cNvPr id="0" name=""/>
        <dsp:cNvSpPr/>
      </dsp:nvSpPr>
      <dsp:spPr>
        <a:xfrm rot="5400000">
          <a:off x="4888155" y="-4136154"/>
          <a:ext cx="695118" cy="8974250"/>
        </a:xfrm>
        <a:prstGeom prst="round2SameRect">
          <a:avLst/>
        </a:prstGeom>
        <a:solidFill>
          <a:schemeClr val="lt1"/>
        </a:solidFill>
        <a:ln w="12700" cap="flat" cmpd="sng" algn="ctr">
          <a:solidFill>
            <a:srgbClr val="737A35"/>
          </a:solidFill>
          <a:prstDash val="solid"/>
          <a:miter lim="800000"/>
        </a:ln>
        <a:effectLst>
          <a:outerShdw blurRad="63500" sx="102000" sy="102000" algn="ctr" rotWithShape="0">
            <a:prstClr val="black">
              <a:alpha val="40000"/>
            </a:prstClr>
          </a:outerShdw>
        </a:effectLst>
        <a:scene3d>
          <a:camera prst="orthographicFront"/>
          <a:lightRig rig="threePt" dir="t">
            <a:rot lat="0" lon="0" rev="7500000"/>
          </a:lightRig>
        </a:scene3d>
        <a:sp3d extrusionH="190500">
          <a:bevelT prst="relaxedInset"/>
        </a:sp3d>
      </dsp:spPr>
      <dsp:style>
        <a:lnRef idx="2">
          <a:schemeClr val="accent6"/>
        </a:lnRef>
        <a:fillRef idx="1">
          <a:schemeClr val="lt1"/>
        </a:fillRef>
        <a:effectRef idx="0">
          <a:schemeClr val="accent6"/>
        </a:effectRef>
        <a:fontRef idx="minor">
          <a:schemeClr val="dk1"/>
        </a:fontRef>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Tx/>
            <a:buBlip>
              <a:blip xmlns:r="http://schemas.openxmlformats.org/officeDocument/2006/relationships" r:embed="rId1">
                <a:extLst>
                  <a:ext uri="{96DAC541-7B7A-43D3-8B79-37D633B846F1}">
                    <asvg:svgBlip xmlns:asvg="http://schemas.microsoft.com/office/drawing/2016/SVG/main" r:embed="rId2"/>
                  </a:ext>
                </a:extLst>
              </a:blip>
            </a:buBlip>
          </a:pPr>
          <a:r>
            <a:rPr kumimoji="0" lang="en-US" sz="1400" b="1" i="0" u="none" strike="noStrike" kern="1200" cap="none" spc="0" normalizeH="0" baseline="0" noProof="0">
              <a:ln/>
              <a:effectLst/>
              <a:uLnTx/>
              <a:uFillTx/>
              <a:latin typeface="+mn-lt"/>
              <a:ea typeface="+mn-ea"/>
              <a:cs typeface="+mn-cs"/>
            </a:rPr>
            <a:t>MANDATORY</a:t>
          </a:r>
          <a:r>
            <a:rPr kumimoji="0" lang="en-US" sz="1400" b="0" i="0" u="none" strike="noStrike" kern="1200" cap="none" spc="0" normalizeH="0" baseline="0" noProof="0">
              <a:ln/>
              <a:effectLst/>
              <a:uLnTx/>
              <a:uFillTx/>
              <a:latin typeface="+mn-lt"/>
              <a:ea typeface="+mn-ea"/>
              <a:cs typeface="+mn-cs"/>
            </a:rPr>
            <a:t>. NHTF </a:t>
          </a:r>
          <a:r>
            <a:rPr kumimoji="0" lang="en-US" sz="1400" b="0" i="0" u="none" strike="noStrike" kern="1200" cap="none" spc="0" normalizeH="0" baseline="0" noProof="0">
              <a:ln/>
              <a:effectLst/>
              <a:uLnTx/>
              <a:uFillTx/>
              <a:latin typeface="Calibri"/>
              <a:ea typeface="+mn-ea"/>
              <a:cs typeface="+mn-cs"/>
            </a:rPr>
            <a:t>Applicant Webinar for anyone wishing to submit an application(at least one representative from the Applicant Organization MUST view the Webinar in order to be eligible to apply for NHTF funds.) </a:t>
          </a:r>
          <a:endParaRPr lang="en-US" sz="1400" kern="1200"/>
        </a:p>
      </dsp:txBody>
      <dsp:txXfrm rot="-5400000">
        <a:off x="748590" y="37344"/>
        <a:ext cx="8940317" cy="627252"/>
      </dsp:txXfrm>
    </dsp:sp>
    <dsp:sp modelId="{C40564D9-1D73-42A4-95B4-0F8DC1F3A2AE}">
      <dsp:nvSpPr>
        <dsp:cNvPr id="0" name=""/>
        <dsp:cNvSpPr/>
      </dsp:nvSpPr>
      <dsp:spPr>
        <a:xfrm rot="5400000">
          <a:off x="-160412" y="1136814"/>
          <a:ext cx="1069413" cy="748589"/>
        </a:xfrm>
        <a:prstGeom prst="homePlate">
          <a:avLst/>
        </a:prstGeom>
        <a:gradFill rotWithShape="0">
          <a:gsLst>
            <a:gs pos="0">
              <a:srgbClr val="B9AC1D"/>
            </a:gs>
            <a:gs pos="50000">
              <a:srgbClr val="737A35"/>
            </a:gs>
            <a:gs pos="100000">
              <a:srgbClr val="737A35"/>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May 24, 2024</a:t>
          </a:r>
        </a:p>
      </dsp:txBody>
      <dsp:txXfrm rot="-5400000">
        <a:off x="-1" y="976403"/>
        <a:ext cx="748589" cy="882266"/>
      </dsp:txXfrm>
    </dsp:sp>
    <dsp:sp modelId="{D1F33370-FA9E-4911-8487-E51B2D7DF2BD}">
      <dsp:nvSpPr>
        <dsp:cNvPr id="0" name=""/>
        <dsp:cNvSpPr/>
      </dsp:nvSpPr>
      <dsp:spPr>
        <a:xfrm rot="5400000">
          <a:off x="4888155" y="-3163163"/>
          <a:ext cx="695118" cy="8974250"/>
        </a:xfrm>
        <a:prstGeom prst="round2SameRect">
          <a:avLst/>
        </a:prstGeom>
        <a:solidFill>
          <a:schemeClr val="lt1"/>
        </a:solidFill>
        <a:ln w="12700" cap="flat" cmpd="sng" algn="ctr">
          <a:solidFill>
            <a:srgbClr val="737A35"/>
          </a:solidFill>
          <a:prstDash val="solid"/>
          <a:miter lim="800000"/>
        </a:ln>
        <a:effectLst>
          <a:outerShdw blurRad="63500" sx="102000" sy="102000" algn="ctr" rotWithShape="0">
            <a:prstClr val="black">
              <a:alpha val="40000"/>
            </a:prstClr>
          </a:outerShdw>
          <a:softEdge rad="31750"/>
        </a:effectLst>
        <a:scene3d>
          <a:camera prst="orthographicFront"/>
          <a:lightRig rig="threePt" dir="t">
            <a:rot lat="0" lon="0" rev="7500000"/>
          </a:lightRig>
        </a:scene3d>
        <a:sp3d extrusionH="190500">
          <a:bevelT prst="relaxedInset"/>
        </a:sp3d>
      </dsp:spPr>
      <dsp:style>
        <a:lnRef idx="2">
          <a:schemeClr val="accent4"/>
        </a:lnRef>
        <a:fillRef idx="1">
          <a:schemeClr val="lt1"/>
        </a:fillRef>
        <a:effectRef idx="0">
          <a:schemeClr val="accent4"/>
        </a:effectRef>
        <a:fontRef idx="minor">
          <a:schemeClr val="dk1"/>
        </a:fontRef>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FontTx/>
            <a:buBlip>
              <a:blip xmlns:r="http://schemas.openxmlformats.org/officeDocument/2006/relationships" r:embed="rId1">
                <a:extLst>
                  <a:ext uri="{96DAC541-7B7A-43D3-8B79-37D633B846F1}">
                    <asvg:svgBlip xmlns:asvg="http://schemas.microsoft.com/office/drawing/2016/SVG/main" r:embed="rId2"/>
                  </a:ext>
                </a:extLst>
              </a:blip>
            </a:buBlip>
          </a:pPr>
          <a:r>
            <a:rPr kumimoji="0" lang="en-US" sz="1900" b="0" i="0" u="none" strike="noStrike" kern="1200" cap="none" spc="0" normalizeH="0" baseline="0" noProof="0">
              <a:ln/>
              <a:effectLst/>
              <a:uLnTx/>
              <a:uFillTx/>
              <a:latin typeface="Calibri"/>
              <a:ea typeface="+mn-ea"/>
              <a:cs typeface="+mn-cs"/>
            </a:rPr>
            <a:t>NHTF applications will be available on IFA's HOME Program web page. </a:t>
          </a:r>
          <a:endParaRPr lang="en-US" sz="1900" kern="1200"/>
        </a:p>
        <a:p>
          <a:pPr marL="171450" lvl="1" indent="-171450" algn="l" defTabSz="844550">
            <a:lnSpc>
              <a:spcPct val="90000"/>
            </a:lnSpc>
            <a:spcBef>
              <a:spcPct val="0"/>
            </a:spcBef>
            <a:spcAft>
              <a:spcPct val="15000"/>
            </a:spcAft>
            <a:buChar char="•"/>
          </a:pPr>
          <a:endParaRPr lang="en-US" sz="1900" kern="1200"/>
        </a:p>
      </dsp:txBody>
      <dsp:txXfrm rot="-5400000">
        <a:off x="748590" y="1010335"/>
        <a:ext cx="8940317" cy="627252"/>
      </dsp:txXfrm>
    </dsp:sp>
    <dsp:sp modelId="{A8AEA9A8-262E-41C7-87CD-C0B29156495D}">
      <dsp:nvSpPr>
        <dsp:cNvPr id="0" name=""/>
        <dsp:cNvSpPr/>
      </dsp:nvSpPr>
      <dsp:spPr>
        <a:xfrm rot="5400000">
          <a:off x="-160412" y="2109805"/>
          <a:ext cx="1069413" cy="748589"/>
        </a:xfrm>
        <a:prstGeom prst="homePlate">
          <a:avLst/>
        </a:prstGeom>
        <a:gradFill rotWithShape="0">
          <a:gsLst>
            <a:gs pos="0">
              <a:srgbClr val="B9AC1D"/>
            </a:gs>
            <a:gs pos="50000">
              <a:srgbClr val="737A35"/>
            </a:gs>
            <a:gs pos="100000">
              <a:srgbClr val="737A35"/>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July 10, 2024</a:t>
          </a:r>
        </a:p>
      </dsp:txBody>
      <dsp:txXfrm rot="-5400000">
        <a:off x="-1" y="1949394"/>
        <a:ext cx="748589" cy="882266"/>
      </dsp:txXfrm>
    </dsp:sp>
    <dsp:sp modelId="{0CF8D278-1018-48B0-A63E-F021D05F23DB}">
      <dsp:nvSpPr>
        <dsp:cNvPr id="0" name=""/>
        <dsp:cNvSpPr/>
      </dsp:nvSpPr>
      <dsp:spPr>
        <a:xfrm rot="5400000">
          <a:off x="4888155" y="-2190172"/>
          <a:ext cx="695118" cy="8974250"/>
        </a:xfrm>
        <a:prstGeom prst="round2SameRect">
          <a:avLst/>
        </a:prstGeom>
        <a:solidFill>
          <a:schemeClr val="lt1"/>
        </a:solidFill>
        <a:ln w="12700" cap="flat" cmpd="sng" algn="ctr">
          <a:solidFill>
            <a:srgbClr val="737A35"/>
          </a:solidFill>
          <a:prstDash val="solid"/>
          <a:miter lim="800000"/>
        </a:ln>
        <a:effectLst>
          <a:outerShdw blurRad="63500" sx="102000" sy="102000" algn="ctr" rotWithShape="0">
            <a:prstClr val="black">
              <a:alpha val="40000"/>
            </a:prstClr>
          </a:outerShdw>
          <a:softEdge rad="31750"/>
        </a:effectLst>
        <a:scene3d>
          <a:camera prst="orthographicFront"/>
          <a:lightRig rig="threePt" dir="t">
            <a:rot lat="0" lon="0" rev="7500000"/>
          </a:lightRig>
        </a:scene3d>
        <a:sp3d extrusionH="190500">
          <a:bevelT prst="relaxedInset"/>
        </a:sp3d>
      </dsp:spPr>
      <dsp:style>
        <a:lnRef idx="2">
          <a:schemeClr val="accent4"/>
        </a:lnRef>
        <a:fillRef idx="1">
          <a:schemeClr val="lt1"/>
        </a:fillRef>
        <a:effectRef idx="0">
          <a:schemeClr val="accent4"/>
        </a:effectRef>
        <a:fontRef idx="minor">
          <a:schemeClr val="dk1"/>
        </a:fontRef>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Tx/>
            <a:buBlip>
              <a:blip xmlns:r="http://schemas.openxmlformats.org/officeDocument/2006/relationships" r:embed="rId1">
                <a:extLst>
                  <a:ext uri="{96DAC541-7B7A-43D3-8B79-37D633B846F1}">
                    <asvg:svgBlip xmlns:asvg="http://schemas.microsoft.com/office/drawing/2016/SVG/main" r:embed="rId2"/>
                  </a:ext>
                </a:extLst>
              </a:blip>
            </a:buBlip>
          </a:pPr>
          <a:r>
            <a:rPr kumimoji="0" lang="en-US" sz="1800" b="0" i="0" u="none" strike="noStrike" kern="1200" cap="none" spc="0" normalizeH="0" baseline="0" noProof="0">
              <a:ln/>
              <a:effectLst/>
              <a:uLnTx/>
              <a:uFillTx/>
              <a:latin typeface="Calibri"/>
              <a:ea typeface="+mn-ea"/>
              <a:cs typeface="+mn-cs"/>
            </a:rPr>
            <a:t>NHTF applications due to IFA by 4:00 p.m</a:t>
          </a:r>
          <a:r>
            <a:rPr kumimoji="0" lang="en-US" sz="1400" b="0" i="0" u="none" strike="noStrike" kern="1200" cap="none" spc="0" normalizeH="0" baseline="0" noProof="0">
              <a:ln/>
              <a:effectLst/>
              <a:uLnTx/>
              <a:uFillTx/>
              <a:latin typeface="Calibri"/>
              <a:ea typeface="+mn-ea"/>
              <a:cs typeface="+mn-cs"/>
            </a:rPr>
            <a:t>.</a:t>
          </a:r>
          <a:endParaRPr lang="en-US" sz="1400" kern="1200"/>
        </a:p>
      </dsp:txBody>
      <dsp:txXfrm rot="-5400000">
        <a:off x="748590" y="1983326"/>
        <a:ext cx="8940317" cy="627252"/>
      </dsp:txXfrm>
    </dsp:sp>
    <dsp:sp modelId="{AD66674E-73CB-4FC3-B9AC-7362FAF8BCDC}">
      <dsp:nvSpPr>
        <dsp:cNvPr id="0" name=""/>
        <dsp:cNvSpPr/>
      </dsp:nvSpPr>
      <dsp:spPr>
        <a:xfrm rot="5400000">
          <a:off x="-160412" y="3082796"/>
          <a:ext cx="1069413" cy="748589"/>
        </a:xfrm>
        <a:prstGeom prst="homePlate">
          <a:avLst/>
        </a:prstGeom>
        <a:gradFill rotWithShape="0">
          <a:gsLst>
            <a:gs pos="0">
              <a:srgbClr val="B9AC1D"/>
            </a:gs>
            <a:gs pos="50000">
              <a:srgbClr val="737A35"/>
            </a:gs>
            <a:gs pos="100000">
              <a:srgbClr val="737A35"/>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July 17, 2024</a:t>
          </a:r>
        </a:p>
      </dsp:txBody>
      <dsp:txXfrm rot="-5400000">
        <a:off x="-1" y="2922385"/>
        <a:ext cx="748589" cy="882266"/>
      </dsp:txXfrm>
    </dsp:sp>
    <dsp:sp modelId="{056451B6-FE7A-454C-84DE-7F146C418A8F}">
      <dsp:nvSpPr>
        <dsp:cNvPr id="0" name=""/>
        <dsp:cNvSpPr/>
      </dsp:nvSpPr>
      <dsp:spPr>
        <a:xfrm rot="5400000">
          <a:off x="4888155" y="-1217181"/>
          <a:ext cx="695118" cy="8974250"/>
        </a:xfrm>
        <a:prstGeom prst="round2SameRect">
          <a:avLst/>
        </a:prstGeom>
        <a:solidFill>
          <a:schemeClr val="lt1"/>
        </a:solidFill>
        <a:ln w="12700" cap="flat" cmpd="sng" algn="ctr">
          <a:solidFill>
            <a:srgbClr val="737A35"/>
          </a:solidFill>
          <a:prstDash val="solid"/>
          <a:miter lim="800000"/>
        </a:ln>
        <a:effectLst>
          <a:outerShdw blurRad="63500" sx="102000" sy="102000" algn="ctr" rotWithShape="0">
            <a:prstClr val="black">
              <a:alpha val="40000"/>
            </a:prstClr>
          </a:outerShdw>
          <a:softEdge rad="31750"/>
        </a:effectLst>
        <a:scene3d>
          <a:camera prst="orthographicFront"/>
          <a:lightRig rig="threePt" dir="t">
            <a:rot lat="0" lon="0" rev="7500000"/>
          </a:lightRig>
        </a:scene3d>
        <a:sp3d extrusionH="190500">
          <a:bevelT prst="relaxedInset"/>
        </a:sp3d>
      </dsp:spPr>
      <dsp:style>
        <a:lnRef idx="2">
          <a:schemeClr val="accent4"/>
        </a:lnRef>
        <a:fillRef idx="1">
          <a:schemeClr val="lt1"/>
        </a:fillRef>
        <a:effectRef idx="0">
          <a:schemeClr val="accent4"/>
        </a:effectRef>
        <a:fontRef idx="minor">
          <a:schemeClr val="dk1"/>
        </a:fontRef>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Tx/>
            <a:buBlip>
              <a:blip xmlns:r="http://schemas.openxmlformats.org/officeDocument/2006/relationships" r:embed="rId1">
                <a:extLst>
                  <a:ext uri="{96DAC541-7B7A-43D3-8B79-37D633B846F1}">
                    <asvg:svgBlip xmlns:asvg="http://schemas.microsoft.com/office/drawing/2016/SVG/main" r:embed="rId2"/>
                  </a:ext>
                </a:extLst>
              </a:blip>
            </a:buBlip>
          </a:pPr>
          <a:r>
            <a:rPr kumimoji="0" lang="en-US" sz="1800" b="0" i="0" u="none" strike="noStrike" kern="1200" cap="none" spc="0" normalizeH="0" baseline="0" noProof="0">
              <a:ln/>
              <a:effectLst/>
              <a:uLnTx/>
              <a:uFillTx/>
              <a:latin typeface="Calibri"/>
              <a:ea typeface="+mn-ea"/>
              <a:cs typeface="+mn-cs"/>
            </a:rPr>
            <a:t>Deficiency Notice sent to Applicant organization. </a:t>
          </a:r>
          <a:endParaRPr lang="en-US" sz="1800" kern="1200"/>
        </a:p>
      </dsp:txBody>
      <dsp:txXfrm rot="-5400000">
        <a:off x="748590" y="2956317"/>
        <a:ext cx="8940317" cy="627252"/>
      </dsp:txXfrm>
    </dsp:sp>
    <dsp:sp modelId="{3814AD41-1741-45E6-8E19-1F9A8A0A41EB}">
      <dsp:nvSpPr>
        <dsp:cNvPr id="0" name=""/>
        <dsp:cNvSpPr/>
      </dsp:nvSpPr>
      <dsp:spPr>
        <a:xfrm rot="5400000">
          <a:off x="-160412" y="4055788"/>
          <a:ext cx="1069413" cy="748589"/>
        </a:xfrm>
        <a:prstGeom prst="homePlate">
          <a:avLst/>
        </a:prstGeom>
        <a:gradFill rotWithShape="0">
          <a:gsLst>
            <a:gs pos="0">
              <a:srgbClr val="B9AC1D"/>
            </a:gs>
            <a:gs pos="50000">
              <a:srgbClr val="737A35"/>
            </a:gs>
            <a:gs pos="100000">
              <a:srgbClr val="737A35"/>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July 26, 2024</a:t>
          </a:r>
        </a:p>
      </dsp:txBody>
      <dsp:txXfrm rot="-5400000">
        <a:off x="-1" y="3895377"/>
        <a:ext cx="748589" cy="882266"/>
      </dsp:txXfrm>
    </dsp:sp>
    <dsp:sp modelId="{2414D9D5-20D5-44F2-AE7E-CF5D0F50801B}">
      <dsp:nvSpPr>
        <dsp:cNvPr id="0" name=""/>
        <dsp:cNvSpPr/>
      </dsp:nvSpPr>
      <dsp:spPr>
        <a:xfrm rot="5400000">
          <a:off x="4888155" y="-219019"/>
          <a:ext cx="695118" cy="8974250"/>
        </a:xfrm>
        <a:prstGeom prst="round2SameRect">
          <a:avLst/>
        </a:prstGeom>
        <a:solidFill>
          <a:schemeClr val="lt1"/>
        </a:solidFill>
        <a:ln w="12700" cap="flat" cmpd="sng" algn="ctr">
          <a:solidFill>
            <a:srgbClr val="737A35"/>
          </a:solidFill>
          <a:prstDash val="solid"/>
          <a:miter lim="800000"/>
        </a:ln>
        <a:effectLst>
          <a:outerShdw blurRad="63500" sx="102000" sy="102000" algn="ctr" rotWithShape="0">
            <a:prstClr val="black">
              <a:alpha val="40000"/>
            </a:prstClr>
          </a:outerShdw>
          <a:softEdge rad="31750"/>
        </a:effectLst>
        <a:scene3d>
          <a:camera prst="orthographicFront"/>
          <a:lightRig rig="threePt" dir="t">
            <a:rot lat="0" lon="0" rev="7500000"/>
          </a:lightRig>
        </a:scene3d>
        <a:sp3d extrusionH="190500">
          <a:bevelT prst="relaxedInset"/>
        </a:sp3d>
      </dsp:spPr>
      <dsp:style>
        <a:lnRef idx="2">
          <a:schemeClr val="accent4"/>
        </a:lnRef>
        <a:fillRef idx="1">
          <a:schemeClr val="lt1"/>
        </a:fillRef>
        <a:effectRef idx="0">
          <a:schemeClr val="accent4"/>
        </a:effectRef>
        <a:fontRef idx="minor">
          <a:schemeClr val="dk1"/>
        </a:fontRef>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FontTx/>
            <a:buBlip>
              <a:blip xmlns:r="http://schemas.openxmlformats.org/officeDocument/2006/relationships" r:embed="rId1">
                <a:extLst>
                  <a:ext uri="{96DAC541-7B7A-43D3-8B79-37D633B846F1}">
                    <asvg:svgBlip xmlns:asvg="http://schemas.microsoft.com/office/drawing/2016/SVG/main" r:embed="rId2"/>
                  </a:ext>
                </a:extLst>
              </a:blip>
            </a:buBlip>
          </a:pPr>
          <a:r>
            <a:rPr kumimoji="0" lang="en-US" sz="1900" b="0" i="0" u="none" strike="noStrike" kern="1200" cap="none" spc="0" normalizeH="0" baseline="0" noProof="0">
              <a:ln/>
              <a:effectLst/>
              <a:uLnTx/>
              <a:uFillTx/>
              <a:latin typeface="Calibri"/>
              <a:ea typeface="+mn-ea"/>
              <a:cs typeface="+mn-cs"/>
            </a:rPr>
            <a:t>Response to Deficiency Notice due to IFA.</a:t>
          </a:r>
          <a:endParaRPr lang="en-US" sz="1900" kern="1200"/>
        </a:p>
      </dsp:txBody>
      <dsp:txXfrm rot="-5400000">
        <a:off x="748590" y="3954479"/>
        <a:ext cx="8940317" cy="627252"/>
      </dsp:txXfrm>
    </dsp:sp>
    <dsp:sp modelId="{DB11E258-0E29-45A1-9E48-8ED016ED5A7A}">
      <dsp:nvSpPr>
        <dsp:cNvPr id="0" name=""/>
        <dsp:cNvSpPr/>
      </dsp:nvSpPr>
      <dsp:spPr>
        <a:xfrm rot="5400000">
          <a:off x="-160412" y="5028779"/>
          <a:ext cx="1069413" cy="748589"/>
        </a:xfrm>
        <a:prstGeom prst="homePlate">
          <a:avLst/>
        </a:prstGeom>
        <a:gradFill rotWithShape="0">
          <a:gsLst>
            <a:gs pos="0">
              <a:srgbClr val="B9AC1D"/>
            </a:gs>
            <a:gs pos="50000">
              <a:srgbClr val="737A35"/>
            </a:gs>
            <a:gs pos="100000">
              <a:srgbClr val="737A35"/>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September 4, 2024</a:t>
          </a:r>
        </a:p>
      </dsp:txBody>
      <dsp:txXfrm rot="-5400000">
        <a:off x="-1" y="4868368"/>
        <a:ext cx="748589" cy="882266"/>
      </dsp:txXfrm>
    </dsp:sp>
    <dsp:sp modelId="{ED913D61-940C-4C99-9221-5BA8AFC2C5D9}">
      <dsp:nvSpPr>
        <dsp:cNvPr id="0" name=""/>
        <dsp:cNvSpPr/>
      </dsp:nvSpPr>
      <dsp:spPr>
        <a:xfrm rot="5400000">
          <a:off x="4888155" y="728801"/>
          <a:ext cx="695118" cy="8974250"/>
        </a:xfrm>
        <a:prstGeom prst="round2SameRect">
          <a:avLst/>
        </a:prstGeom>
        <a:solidFill>
          <a:schemeClr val="lt1"/>
        </a:solidFill>
        <a:ln w="12700" cap="flat" cmpd="sng" algn="ctr">
          <a:solidFill>
            <a:srgbClr val="737A35"/>
          </a:solidFill>
          <a:prstDash val="solid"/>
          <a:miter lim="800000"/>
        </a:ln>
        <a:effectLst>
          <a:outerShdw blurRad="63500" sx="102000" sy="102000" algn="ctr" rotWithShape="0">
            <a:prstClr val="black">
              <a:alpha val="40000"/>
            </a:prstClr>
          </a:outerShdw>
          <a:softEdge rad="31750"/>
        </a:effectLst>
        <a:scene3d>
          <a:camera prst="orthographicFront"/>
          <a:lightRig rig="threePt" dir="t">
            <a:rot lat="0" lon="0" rev="7500000"/>
          </a:lightRig>
        </a:scene3d>
        <a:sp3d extrusionH="190500">
          <a:bevelT prst="relaxedInset"/>
        </a:sp3d>
      </dsp:spPr>
      <dsp:style>
        <a:lnRef idx="2">
          <a:schemeClr val="accent4"/>
        </a:lnRef>
        <a:fillRef idx="1">
          <a:schemeClr val="lt1"/>
        </a:fillRef>
        <a:effectRef idx="0">
          <a:schemeClr val="accent4"/>
        </a:effectRef>
        <a:fontRef idx="minor">
          <a:schemeClr val="dk1"/>
        </a:fontRef>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FontTx/>
            <a:buBlip>
              <a:blip xmlns:r="http://schemas.openxmlformats.org/officeDocument/2006/relationships" r:embed="rId1">
                <a:extLst>
                  <a:ext uri="{96DAC541-7B7A-43D3-8B79-37D633B846F1}">
                    <asvg:svgBlip xmlns:asvg="http://schemas.microsoft.com/office/drawing/2016/SVG/main" r:embed="rId2"/>
                  </a:ext>
                </a:extLst>
              </a:blip>
            </a:buBlip>
          </a:pPr>
          <a:r>
            <a:rPr kumimoji="0" lang="en-US" sz="1900" b="0" i="0" u="none" strike="noStrike" kern="1200" cap="none" spc="0" normalizeH="0" baseline="0" noProof="0">
              <a:ln/>
              <a:effectLst/>
              <a:uLnTx/>
              <a:uFillTx/>
              <a:latin typeface="Calibri"/>
              <a:ea typeface="+mn-ea"/>
              <a:cs typeface="+mn-cs"/>
            </a:rPr>
            <a:t>Presentation of award recommendations to IFA Board of Directors.</a:t>
          </a:r>
          <a:endParaRPr lang="en-US" sz="1900" kern="1200"/>
        </a:p>
      </dsp:txBody>
      <dsp:txXfrm rot="-5400000">
        <a:off x="748590" y="4902300"/>
        <a:ext cx="8940317" cy="6272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6132CA-EE27-4B59-AE90-05BACC08B31E}" type="datetimeFigureOut">
              <a:rPr lang="en-US" smtClean="0"/>
              <a:t>5/22/2024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D5BA04-BE9D-401F-888F-C40CDE911432}" type="slidenum">
              <a:rPr lang="en-US" smtClean="0"/>
              <a:t>‹#›</a:t>
            </a:fld>
            <a:endParaRPr lang="en-US"/>
          </a:p>
        </p:txBody>
      </p:sp>
    </p:spTree>
    <p:extLst>
      <p:ext uri="{BB962C8B-B14F-4D97-AF65-F5344CB8AC3E}">
        <p14:creationId xmlns:p14="http://schemas.microsoft.com/office/powerpoint/2010/main" val="325178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1</a:t>
            </a:fld>
            <a:endParaRPr lang="en-US"/>
          </a:p>
        </p:txBody>
      </p:sp>
    </p:spTree>
    <p:extLst>
      <p:ext uri="{BB962C8B-B14F-4D97-AF65-F5344CB8AC3E}">
        <p14:creationId xmlns:p14="http://schemas.microsoft.com/office/powerpoint/2010/main" val="18541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10</a:t>
            </a:fld>
            <a:endParaRPr lang="en-US"/>
          </a:p>
        </p:txBody>
      </p:sp>
    </p:spTree>
    <p:extLst>
      <p:ext uri="{BB962C8B-B14F-4D97-AF65-F5344CB8AC3E}">
        <p14:creationId xmlns:p14="http://schemas.microsoft.com/office/powerpoint/2010/main" val="236565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11</a:t>
            </a:fld>
            <a:endParaRPr lang="en-US"/>
          </a:p>
        </p:txBody>
      </p:sp>
    </p:spTree>
    <p:extLst>
      <p:ext uri="{BB962C8B-B14F-4D97-AF65-F5344CB8AC3E}">
        <p14:creationId xmlns:p14="http://schemas.microsoft.com/office/powerpoint/2010/main" val="1957203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12</a:t>
            </a:fld>
            <a:endParaRPr lang="en-US"/>
          </a:p>
        </p:txBody>
      </p:sp>
    </p:spTree>
    <p:extLst>
      <p:ext uri="{BB962C8B-B14F-4D97-AF65-F5344CB8AC3E}">
        <p14:creationId xmlns:p14="http://schemas.microsoft.com/office/powerpoint/2010/main" val="2903302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13</a:t>
            </a:fld>
            <a:endParaRPr lang="en-US"/>
          </a:p>
        </p:txBody>
      </p:sp>
    </p:spTree>
    <p:extLst>
      <p:ext uri="{BB962C8B-B14F-4D97-AF65-F5344CB8AC3E}">
        <p14:creationId xmlns:p14="http://schemas.microsoft.com/office/powerpoint/2010/main" val="51786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14</a:t>
            </a:fld>
            <a:endParaRPr lang="en-US"/>
          </a:p>
        </p:txBody>
      </p:sp>
    </p:spTree>
    <p:extLst>
      <p:ext uri="{BB962C8B-B14F-4D97-AF65-F5344CB8AC3E}">
        <p14:creationId xmlns:p14="http://schemas.microsoft.com/office/powerpoint/2010/main" val="514769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15</a:t>
            </a:fld>
            <a:endParaRPr lang="en-US"/>
          </a:p>
        </p:txBody>
      </p:sp>
    </p:spTree>
    <p:extLst>
      <p:ext uri="{BB962C8B-B14F-4D97-AF65-F5344CB8AC3E}">
        <p14:creationId xmlns:p14="http://schemas.microsoft.com/office/powerpoint/2010/main" val="402738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16</a:t>
            </a:fld>
            <a:endParaRPr lang="en-US"/>
          </a:p>
        </p:txBody>
      </p:sp>
    </p:spTree>
    <p:extLst>
      <p:ext uri="{BB962C8B-B14F-4D97-AF65-F5344CB8AC3E}">
        <p14:creationId xmlns:p14="http://schemas.microsoft.com/office/powerpoint/2010/main" val="80962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17</a:t>
            </a:fld>
            <a:endParaRPr lang="en-US"/>
          </a:p>
        </p:txBody>
      </p:sp>
    </p:spTree>
    <p:extLst>
      <p:ext uri="{BB962C8B-B14F-4D97-AF65-F5344CB8AC3E}">
        <p14:creationId xmlns:p14="http://schemas.microsoft.com/office/powerpoint/2010/main" val="2253126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18</a:t>
            </a:fld>
            <a:endParaRPr lang="en-US"/>
          </a:p>
        </p:txBody>
      </p:sp>
    </p:spTree>
    <p:extLst>
      <p:ext uri="{BB962C8B-B14F-4D97-AF65-F5344CB8AC3E}">
        <p14:creationId xmlns:p14="http://schemas.microsoft.com/office/powerpoint/2010/main" val="3461101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19</a:t>
            </a:fld>
            <a:endParaRPr lang="en-US"/>
          </a:p>
        </p:txBody>
      </p:sp>
    </p:spTree>
    <p:extLst>
      <p:ext uri="{BB962C8B-B14F-4D97-AF65-F5344CB8AC3E}">
        <p14:creationId xmlns:p14="http://schemas.microsoft.com/office/powerpoint/2010/main" val="167274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2</a:t>
            </a:fld>
            <a:endParaRPr lang="en-US"/>
          </a:p>
        </p:txBody>
      </p:sp>
    </p:spTree>
    <p:extLst>
      <p:ext uri="{BB962C8B-B14F-4D97-AF65-F5344CB8AC3E}">
        <p14:creationId xmlns:p14="http://schemas.microsoft.com/office/powerpoint/2010/main" val="3209406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20</a:t>
            </a:fld>
            <a:endParaRPr lang="en-US"/>
          </a:p>
        </p:txBody>
      </p:sp>
    </p:spTree>
    <p:extLst>
      <p:ext uri="{BB962C8B-B14F-4D97-AF65-F5344CB8AC3E}">
        <p14:creationId xmlns:p14="http://schemas.microsoft.com/office/powerpoint/2010/main" val="1647486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21</a:t>
            </a:fld>
            <a:endParaRPr lang="en-US"/>
          </a:p>
        </p:txBody>
      </p:sp>
    </p:spTree>
    <p:extLst>
      <p:ext uri="{BB962C8B-B14F-4D97-AF65-F5344CB8AC3E}">
        <p14:creationId xmlns:p14="http://schemas.microsoft.com/office/powerpoint/2010/main" val="1549289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22</a:t>
            </a:fld>
            <a:endParaRPr lang="en-US"/>
          </a:p>
        </p:txBody>
      </p:sp>
    </p:spTree>
    <p:extLst>
      <p:ext uri="{BB962C8B-B14F-4D97-AF65-F5344CB8AC3E}">
        <p14:creationId xmlns:p14="http://schemas.microsoft.com/office/powerpoint/2010/main" val="2489108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23</a:t>
            </a:fld>
            <a:endParaRPr lang="en-US"/>
          </a:p>
        </p:txBody>
      </p:sp>
    </p:spTree>
    <p:extLst>
      <p:ext uri="{BB962C8B-B14F-4D97-AF65-F5344CB8AC3E}">
        <p14:creationId xmlns:p14="http://schemas.microsoft.com/office/powerpoint/2010/main" val="2424610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24</a:t>
            </a:fld>
            <a:endParaRPr lang="en-US"/>
          </a:p>
        </p:txBody>
      </p:sp>
    </p:spTree>
    <p:extLst>
      <p:ext uri="{BB962C8B-B14F-4D97-AF65-F5344CB8AC3E}">
        <p14:creationId xmlns:p14="http://schemas.microsoft.com/office/powerpoint/2010/main" val="2536004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25</a:t>
            </a:fld>
            <a:endParaRPr lang="en-US"/>
          </a:p>
        </p:txBody>
      </p:sp>
    </p:spTree>
    <p:extLst>
      <p:ext uri="{BB962C8B-B14F-4D97-AF65-F5344CB8AC3E}">
        <p14:creationId xmlns:p14="http://schemas.microsoft.com/office/powerpoint/2010/main" val="1858797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26</a:t>
            </a:fld>
            <a:endParaRPr lang="en-US"/>
          </a:p>
        </p:txBody>
      </p:sp>
    </p:spTree>
    <p:extLst>
      <p:ext uri="{BB962C8B-B14F-4D97-AF65-F5344CB8AC3E}">
        <p14:creationId xmlns:p14="http://schemas.microsoft.com/office/powerpoint/2010/main" val="2825002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27</a:t>
            </a:fld>
            <a:endParaRPr lang="en-US"/>
          </a:p>
        </p:txBody>
      </p:sp>
    </p:spTree>
    <p:extLst>
      <p:ext uri="{BB962C8B-B14F-4D97-AF65-F5344CB8AC3E}">
        <p14:creationId xmlns:p14="http://schemas.microsoft.com/office/powerpoint/2010/main" val="3981422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28</a:t>
            </a:fld>
            <a:endParaRPr lang="en-US"/>
          </a:p>
        </p:txBody>
      </p:sp>
    </p:spTree>
    <p:extLst>
      <p:ext uri="{BB962C8B-B14F-4D97-AF65-F5344CB8AC3E}">
        <p14:creationId xmlns:p14="http://schemas.microsoft.com/office/powerpoint/2010/main" val="2331394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29</a:t>
            </a:fld>
            <a:endParaRPr lang="en-US"/>
          </a:p>
        </p:txBody>
      </p:sp>
    </p:spTree>
    <p:extLst>
      <p:ext uri="{BB962C8B-B14F-4D97-AF65-F5344CB8AC3E}">
        <p14:creationId xmlns:p14="http://schemas.microsoft.com/office/powerpoint/2010/main" val="3036976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3</a:t>
            </a:fld>
            <a:endParaRPr lang="en-US"/>
          </a:p>
        </p:txBody>
      </p:sp>
    </p:spTree>
    <p:extLst>
      <p:ext uri="{BB962C8B-B14F-4D97-AF65-F5344CB8AC3E}">
        <p14:creationId xmlns:p14="http://schemas.microsoft.com/office/powerpoint/2010/main" val="3660477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30</a:t>
            </a:fld>
            <a:endParaRPr lang="en-US"/>
          </a:p>
        </p:txBody>
      </p:sp>
    </p:spTree>
    <p:extLst>
      <p:ext uri="{BB962C8B-B14F-4D97-AF65-F5344CB8AC3E}">
        <p14:creationId xmlns:p14="http://schemas.microsoft.com/office/powerpoint/2010/main" val="264496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31</a:t>
            </a:fld>
            <a:endParaRPr lang="en-US"/>
          </a:p>
        </p:txBody>
      </p:sp>
    </p:spTree>
    <p:extLst>
      <p:ext uri="{BB962C8B-B14F-4D97-AF65-F5344CB8AC3E}">
        <p14:creationId xmlns:p14="http://schemas.microsoft.com/office/powerpoint/2010/main" val="2612460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32</a:t>
            </a:fld>
            <a:endParaRPr lang="en-US"/>
          </a:p>
        </p:txBody>
      </p:sp>
    </p:spTree>
    <p:extLst>
      <p:ext uri="{BB962C8B-B14F-4D97-AF65-F5344CB8AC3E}">
        <p14:creationId xmlns:p14="http://schemas.microsoft.com/office/powerpoint/2010/main" val="1156134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33</a:t>
            </a:fld>
            <a:endParaRPr lang="en-US"/>
          </a:p>
        </p:txBody>
      </p:sp>
    </p:spTree>
    <p:extLst>
      <p:ext uri="{BB962C8B-B14F-4D97-AF65-F5344CB8AC3E}">
        <p14:creationId xmlns:p14="http://schemas.microsoft.com/office/powerpoint/2010/main" val="2006688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34</a:t>
            </a:fld>
            <a:endParaRPr lang="en-US"/>
          </a:p>
        </p:txBody>
      </p:sp>
    </p:spTree>
    <p:extLst>
      <p:ext uri="{BB962C8B-B14F-4D97-AF65-F5344CB8AC3E}">
        <p14:creationId xmlns:p14="http://schemas.microsoft.com/office/powerpoint/2010/main" val="1099604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35</a:t>
            </a:fld>
            <a:endParaRPr lang="en-US"/>
          </a:p>
        </p:txBody>
      </p:sp>
    </p:spTree>
    <p:extLst>
      <p:ext uri="{BB962C8B-B14F-4D97-AF65-F5344CB8AC3E}">
        <p14:creationId xmlns:p14="http://schemas.microsoft.com/office/powerpoint/2010/main" val="1161460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36</a:t>
            </a:fld>
            <a:endParaRPr lang="en-US"/>
          </a:p>
        </p:txBody>
      </p:sp>
    </p:spTree>
    <p:extLst>
      <p:ext uri="{BB962C8B-B14F-4D97-AF65-F5344CB8AC3E}">
        <p14:creationId xmlns:p14="http://schemas.microsoft.com/office/powerpoint/2010/main" val="1299453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37</a:t>
            </a:fld>
            <a:endParaRPr lang="en-US"/>
          </a:p>
        </p:txBody>
      </p:sp>
    </p:spTree>
    <p:extLst>
      <p:ext uri="{BB962C8B-B14F-4D97-AF65-F5344CB8AC3E}">
        <p14:creationId xmlns:p14="http://schemas.microsoft.com/office/powerpoint/2010/main" val="823168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38</a:t>
            </a:fld>
            <a:endParaRPr lang="en-US"/>
          </a:p>
        </p:txBody>
      </p:sp>
    </p:spTree>
    <p:extLst>
      <p:ext uri="{BB962C8B-B14F-4D97-AF65-F5344CB8AC3E}">
        <p14:creationId xmlns:p14="http://schemas.microsoft.com/office/powerpoint/2010/main" val="3787063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39</a:t>
            </a:fld>
            <a:endParaRPr lang="en-US"/>
          </a:p>
        </p:txBody>
      </p:sp>
    </p:spTree>
    <p:extLst>
      <p:ext uri="{BB962C8B-B14F-4D97-AF65-F5344CB8AC3E}">
        <p14:creationId xmlns:p14="http://schemas.microsoft.com/office/powerpoint/2010/main" val="214713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4</a:t>
            </a:fld>
            <a:endParaRPr lang="en-US"/>
          </a:p>
        </p:txBody>
      </p:sp>
    </p:spTree>
    <p:extLst>
      <p:ext uri="{BB962C8B-B14F-4D97-AF65-F5344CB8AC3E}">
        <p14:creationId xmlns:p14="http://schemas.microsoft.com/office/powerpoint/2010/main" val="85279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5</a:t>
            </a:fld>
            <a:endParaRPr lang="en-US"/>
          </a:p>
        </p:txBody>
      </p:sp>
    </p:spTree>
    <p:extLst>
      <p:ext uri="{BB962C8B-B14F-4D97-AF65-F5344CB8AC3E}">
        <p14:creationId xmlns:p14="http://schemas.microsoft.com/office/powerpoint/2010/main" val="280827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6</a:t>
            </a:fld>
            <a:endParaRPr lang="en-US"/>
          </a:p>
        </p:txBody>
      </p:sp>
    </p:spTree>
    <p:extLst>
      <p:ext uri="{BB962C8B-B14F-4D97-AF65-F5344CB8AC3E}">
        <p14:creationId xmlns:p14="http://schemas.microsoft.com/office/powerpoint/2010/main" val="2560983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7</a:t>
            </a:fld>
            <a:endParaRPr lang="en-US"/>
          </a:p>
        </p:txBody>
      </p:sp>
    </p:spTree>
    <p:extLst>
      <p:ext uri="{BB962C8B-B14F-4D97-AF65-F5344CB8AC3E}">
        <p14:creationId xmlns:p14="http://schemas.microsoft.com/office/powerpoint/2010/main" val="1647591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8</a:t>
            </a:fld>
            <a:endParaRPr lang="en-US"/>
          </a:p>
        </p:txBody>
      </p:sp>
    </p:spTree>
    <p:extLst>
      <p:ext uri="{BB962C8B-B14F-4D97-AF65-F5344CB8AC3E}">
        <p14:creationId xmlns:p14="http://schemas.microsoft.com/office/powerpoint/2010/main" val="841743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5BA04-BE9D-401F-888F-C40CDE911432}" type="slidenum">
              <a:rPr lang="en-US" smtClean="0"/>
              <a:t>9</a:t>
            </a:fld>
            <a:endParaRPr lang="en-US"/>
          </a:p>
        </p:txBody>
      </p:sp>
    </p:spTree>
    <p:extLst>
      <p:ext uri="{BB962C8B-B14F-4D97-AF65-F5344CB8AC3E}">
        <p14:creationId xmlns:p14="http://schemas.microsoft.com/office/powerpoint/2010/main" val="392821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ED6A-6061-E84D-A386-FE892FAD86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21D0A2-7517-3645-A4D8-41D7C1F0DA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3B4334-8865-F344-A9B3-7A5AF362E383}"/>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8E5EF2E7-B0C9-EE42-9785-BDB831628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FBB3E-6633-7C45-B511-A6CC0BD74523}"/>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4179680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DAFC-2BFC-4C47-8378-1D9EB3B2C3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D26121-30DB-E948-A66E-0036F716E7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1C4AF-AC57-8D4A-816B-4887F6A3E61E}"/>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EF2EF4FD-803E-9F46-8487-156758823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B6C71-71E7-0648-A9EA-DB359F8A977A}"/>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198697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329FF-97F1-2D4E-8A03-6444FD2C2C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FD583D-B004-BC4A-9699-A1CBDDC1D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3A540-A050-884F-B480-7AFB70DB9A0F}"/>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41AA62EB-019F-D241-87D8-1141A72D3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75CD5-ECC2-8149-871C-4B3998D436F8}"/>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3406550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ED6A-6061-E84D-A386-FE892FAD86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21D0A2-7517-3645-A4D8-41D7C1F0DA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3B4334-8865-F344-A9B3-7A5AF362E383}"/>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8E5EF2E7-B0C9-EE42-9785-BDB831628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FBB3E-6633-7C45-B511-A6CC0BD74523}"/>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3478624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E7519-49E1-404F-82AE-B730DE0C1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B216EB-5330-2E43-9446-B6DDD66D3D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D182B-D452-0F4C-87FB-590DD7232EA4}"/>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E8EDB934-0AAA-A243-B9A7-84A44A458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7700D-040A-8641-889B-3485BF5E9DC1}"/>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583717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DB50-6C75-664D-BFA5-013DEDD867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A473E0-C9B3-4A46-8866-F43ED74B4C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229838-81B4-2344-BA26-5B0D3E4C9E4F}"/>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6D5E0240-4027-5E4E-82DA-913EA0177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A5042-4424-894F-B239-6C0109BF9120}"/>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357917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A409-EB68-2042-9140-C916951B4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FFA34-6A3A-1545-9DC9-F923DC0F97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CBEC3F-302B-7D4E-98CA-48F02A83A2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E3EF45-1039-9546-877F-365D2F11744A}"/>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6" name="Footer Placeholder 5">
            <a:extLst>
              <a:ext uri="{FF2B5EF4-FFF2-40B4-BE49-F238E27FC236}">
                <a16:creationId xmlns:a16="http://schemas.microsoft.com/office/drawing/2014/main" id="{56DE2088-6967-7442-A0C4-B63782B82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F6A2D-D24A-AD4C-8B57-4A459168A1AD}"/>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781833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333A-EDB5-F64E-9AA4-416A0A5C9B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0432-8D3E-144A-92E7-D1EE59297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02CD7E-0CA2-634F-9757-2F44FFD749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8D9389-13E8-A34D-A7C7-996D899EB5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6BA760-AAE9-F043-81BD-34010DAF7B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0D9C55-7B12-7349-8B3F-8EF6E6E082C2}"/>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8" name="Footer Placeholder 7">
            <a:extLst>
              <a:ext uri="{FF2B5EF4-FFF2-40B4-BE49-F238E27FC236}">
                <a16:creationId xmlns:a16="http://schemas.microsoft.com/office/drawing/2014/main" id="{8CB80ACE-B84D-374C-9A4F-E5D80D1E75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CE2756-16A4-6A4E-9D5C-FCBAD238F552}"/>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1912861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F90E-C6D1-6042-8B61-992A256061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F2CDC7-2A50-0B46-BF39-BAAD32C1AF14}"/>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4" name="Footer Placeholder 3">
            <a:extLst>
              <a:ext uri="{FF2B5EF4-FFF2-40B4-BE49-F238E27FC236}">
                <a16:creationId xmlns:a16="http://schemas.microsoft.com/office/drawing/2014/main" id="{EBC2087B-69FE-CD42-8AD6-75106E3509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56EC4C-7D6E-FF45-A637-B6A85A2895A3}"/>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3142839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E788E-9FC7-F345-ACFB-0CE7035BC97D}"/>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3" name="Footer Placeholder 2">
            <a:extLst>
              <a:ext uri="{FF2B5EF4-FFF2-40B4-BE49-F238E27FC236}">
                <a16:creationId xmlns:a16="http://schemas.microsoft.com/office/drawing/2014/main" id="{E021560E-2115-7D40-A388-58E45DC010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AC7FDE-5744-E743-9ED6-086792709C62}"/>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2811439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A8C9-CC30-E544-9432-C06F718D3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3599F3-F76C-6B48-A6F1-AE4AC563B4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5B3ABF-D0AA-BF4C-AF56-00A92053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21A992-8607-CB40-947D-A8B972D44E54}"/>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6" name="Footer Placeholder 5">
            <a:extLst>
              <a:ext uri="{FF2B5EF4-FFF2-40B4-BE49-F238E27FC236}">
                <a16:creationId xmlns:a16="http://schemas.microsoft.com/office/drawing/2014/main" id="{B3B2765D-89FC-0E4B-8FFF-F49B4433B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DD13E-D5E7-3344-B430-C3DA4220F243}"/>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117532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E7519-49E1-404F-82AE-B730DE0C1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B216EB-5330-2E43-9446-B6DDD66D3D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D182B-D452-0F4C-87FB-590DD7232EA4}"/>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E8EDB934-0AAA-A243-B9A7-84A44A458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7700D-040A-8641-889B-3485BF5E9DC1}"/>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3966218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1A2B-C558-3648-A220-F12ADDC2F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5E2A92-0D98-2F45-B443-B448A06A8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47C4C0-C5E6-2145-B96E-38EBC011D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9A8C56-558D-C942-A2C8-CABB34A68BC3}"/>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6" name="Footer Placeholder 5">
            <a:extLst>
              <a:ext uri="{FF2B5EF4-FFF2-40B4-BE49-F238E27FC236}">
                <a16:creationId xmlns:a16="http://schemas.microsoft.com/office/drawing/2014/main" id="{B68DC223-2496-554C-8C32-93F5293E7F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F4674-2C1C-3D45-92F8-A8E6E85EE23E}"/>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2649274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DAFC-2BFC-4C47-8378-1D9EB3B2C3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D26121-30DB-E948-A66E-0036F716E7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1C4AF-AC57-8D4A-816B-4887F6A3E61E}"/>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EF2EF4FD-803E-9F46-8487-156758823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B6C71-71E7-0648-A9EA-DB359F8A977A}"/>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4220118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329FF-97F1-2D4E-8A03-6444FD2C2C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FD583D-B004-BC4A-9699-A1CBDDC1D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3A540-A050-884F-B480-7AFB70DB9A0F}"/>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41AA62EB-019F-D241-87D8-1141A72D3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75CD5-ECC2-8149-871C-4B3998D436F8}"/>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3347924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0A70-27F2-C44F-AADB-B9A04D7BE2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107C6-D212-E449-A9F5-F31AA9946A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9EF57C-ED8E-CD4A-8A49-CAF51D92A0BE}"/>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5" name="Footer Placeholder 4">
            <a:extLst>
              <a:ext uri="{FF2B5EF4-FFF2-40B4-BE49-F238E27FC236}">
                <a16:creationId xmlns:a16="http://schemas.microsoft.com/office/drawing/2014/main" id="{61D9BEDF-0124-BB4C-BA7E-5613E5913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3C232-38D0-0849-A54E-B17E5A7FA06F}"/>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2865927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6F6B6-7750-8345-A50E-3288639237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4CC894-D332-0C4E-96D9-5842508969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A850B9-5529-4149-B9A0-6E476CBD7F3F}"/>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5" name="Footer Placeholder 4">
            <a:extLst>
              <a:ext uri="{FF2B5EF4-FFF2-40B4-BE49-F238E27FC236}">
                <a16:creationId xmlns:a16="http://schemas.microsoft.com/office/drawing/2014/main" id="{C6160A87-B67A-394F-B0C3-9FEDCAF1F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08229-D70A-5D4A-9C21-58945DDF64A3}"/>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4159336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9603-36F7-EB43-9747-A91F1A1F7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80DC6A-DD6F-DA40-BCEF-7EF1B23037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D8AF33-57FF-4D43-B3B0-6802DC0C9976}"/>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5" name="Footer Placeholder 4">
            <a:extLst>
              <a:ext uri="{FF2B5EF4-FFF2-40B4-BE49-F238E27FC236}">
                <a16:creationId xmlns:a16="http://schemas.microsoft.com/office/drawing/2014/main" id="{47B5FD28-CC1C-3B4B-AE5F-2D5A24777F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DD220-8AD5-A04F-883C-E2FB61BCC9D5}"/>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4202099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D734-8F22-CC4E-B683-5705AC466D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ACC6-AB8B-A74A-AB45-D06A927202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53B475-F041-BE4D-9D40-364C687345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97BF93-CEA3-5144-B874-207EF494E7F4}"/>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6" name="Footer Placeholder 5">
            <a:extLst>
              <a:ext uri="{FF2B5EF4-FFF2-40B4-BE49-F238E27FC236}">
                <a16:creationId xmlns:a16="http://schemas.microsoft.com/office/drawing/2014/main" id="{20B8A934-E7B6-D84B-A4AB-5CE2201D3F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5ACEA-75C3-434D-9ED5-5849627EED52}"/>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2486697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ED925-2C1B-9742-9255-4F7DE655A6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E01729-1B89-324B-A47D-F985A91E0D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D72D70-D47D-E542-B6AD-5D027799EA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45777C-77C7-4E48-B9C9-D62816A53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59F2D6-E3B6-AF4E-9C8D-8EE28666BE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3AD753-6D46-4A4E-A3E8-5FC8FDD9906F}"/>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8" name="Footer Placeholder 7">
            <a:extLst>
              <a:ext uri="{FF2B5EF4-FFF2-40B4-BE49-F238E27FC236}">
                <a16:creationId xmlns:a16="http://schemas.microsoft.com/office/drawing/2014/main" id="{A6CA1C5D-6FCA-6141-BDD5-546BE298E9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FA0983-5FE0-374D-8E19-E8FE65A496BB}"/>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568871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A34A-BFDA-AE47-ADAD-14988609C5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E2A5C0-1CD2-1343-ACEA-89A528294966}"/>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4" name="Footer Placeholder 3">
            <a:extLst>
              <a:ext uri="{FF2B5EF4-FFF2-40B4-BE49-F238E27FC236}">
                <a16:creationId xmlns:a16="http://schemas.microsoft.com/office/drawing/2014/main" id="{C85B4EDD-4CD4-DC45-838A-1FE4A4F951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DB4786-602C-E14F-BD30-EC6A75AD4D96}"/>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1968836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4AA0D7-B105-7B4C-BB88-FA57606F6FB8}"/>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3" name="Footer Placeholder 2">
            <a:extLst>
              <a:ext uri="{FF2B5EF4-FFF2-40B4-BE49-F238E27FC236}">
                <a16:creationId xmlns:a16="http://schemas.microsoft.com/office/drawing/2014/main" id="{8ACE9E8B-A0DF-A54B-8AF7-14F71E1F3A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DAE594-BE71-EB42-97F6-30C0A4C4DB97}"/>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71799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DB50-6C75-664D-BFA5-013DEDD867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A473E0-C9B3-4A46-8866-F43ED74B4C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229838-81B4-2344-BA26-5B0D3E4C9E4F}"/>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6D5E0240-4027-5E4E-82DA-913EA0177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A5042-4424-894F-B239-6C0109BF9120}"/>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3881707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4F089-E878-6844-BBA7-8367BBBEC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35407-3406-7A42-BAD7-F0CF8931D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51BCE3-8596-904F-BDFD-595A62146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E7E04C-716E-7345-958B-6AA5526E0547}"/>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6" name="Footer Placeholder 5">
            <a:extLst>
              <a:ext uri="{FF2B5EF4-FFF2-40B4-BE49-F238E27FC236}">
                <a16:creationId xmlns:a16="http://schemas.microsoft.com/office/drawing/2014/main" id="{CB9BFD98-0E1F-954E-B3EF-E638ADA02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D7B2E-D25F-6B47-8462-7A48E3F103E2}"/>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716037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BCC6-2633-FC49-8136-82553CE62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245F86-0E6C-4F4A-B499-EE30688C2A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6C1B07-72E8-A34D-BCEC-57F992D2E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11FF4-8CF9-3C43-B53A-AF3D258682F0}"/>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6" name="Footer Placeholder 5">
            <a:extLst>
              <a:ext uri="{FF2B5EF4-FFF2-40B4-BE49-F238E27FC236}">
                <a16:creationId xmlns:a16="http://schemas.microsoft.com/office/drawing/2014/main" id="{5AE63D42-0653-F643-A9CB-781C7ED9E6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B74EA-5811-464C-B7DB-37CFE192AB08}"/>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2879128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92409-33F6-204C-94D0-252AAAE704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9A66BD-3CB9-2D43-A607-8BD5830727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B5BD3-BEB2-6940-858D-9A78F974C33E}"/>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5" name="Footer Placeholder 4">
            <a:extLst>
              <a:ext uri="{FF2B5EF4-FFF2-40B4-BE49-F238E27FC236}">
                <a16:creationId xmlns:a16="http://schemas.microsoft.com/office/drawing/2014/main" id="{C60B2C64-20FC-5D4F-9D08-1A17486F3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D934E-8E8F-9047-A10B-A1A7A1CB3734}"/>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2921101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A1C0BA-CF0C-A14B-92D4-660E2E8881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AD7740-4D18-1A4E-A42A-136BA87306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0CB88-C8E1-9A46-ADEC-B1D01A8F2AA9}"/>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5" name="Footer Placeholder 4">
            <a:extLst>
              <a:ext uri="{FF2B5EF4-FFF2-40B4-BE49-F238E27FC236}">
                <a16:creationId xmlns:a16="http://schemas.microsoft.com/office/drawing/2014/main" id="{28310D84-D8C2-614B-B88E-D4E0EA23D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1B548-3969-9E4B-BFEA-89A1E503A3CF}"/>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2779326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80DE-A55E-F343-A128-F316875517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D03FE9-0756-284E-8851-A5F60162EF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1B6CB4-A1E1-D04A-ABB8-E1E958E20287}"/>
              </a:ext>
            </a:extLst>
          </p:cNvPr>
          <p:cNvSpPr>
            <a:spLocks noGrp="1"/>
          </p:cNvSpPr>
          <p:nvPr>
            <p:ph type="dt" sz="half" idx="10"/>
          </p:nvPr>
        </p:nvSpPr>
        <p:spPr/>
        <p:txBody>
          <a:bodyPr/>
          <a:lstStyle/>
          <a:p>
            <a:fld id="{6F0FE3CA-ADDC-4A4F-A7DE-AC21E07960C8}" type="datetimeFigureOut">
              <a:rPr lang="en-US" smtClean="0"/>
              <a:t>5/22/2024</a:t>
            </a:fld>
            <a:endParaRPr lang="en-US"/>
          </a:p>
        </p:txBody>
      </p:sp>
      <p:sp>
        <p:nvSpPr>
          <p:cNvPr id="5" name="Footer Placeholder 4">
            <a:extLst>
              <a:ext uri="{FF2B5EF4-FFF2-40B4-BE49-F238E27FC236}">
                <a16:creationId xmlns:a16="http://schemas.microsoft.com/office/drawing/2014/main" id="{65EAC652-3E9A-3F44-854F-AD319CC94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8B575-A0F1-654C-B37E-34DFDB4469A2}"/>
              </a:ext>
            </a:extLst>
          </p:cNvPr>
          <p:cNvSpPr>
            <a:spLocks noGrp="1"/>
          </p:cNvSpPr>
          <p:nvPr>
            <p:ph type="sldNum" sz="quarter" idx="12"/>
          </p:nvPr>
        </p:nvSpPr>
        <p:spPr/>
        <p:txBody>
          <a:bodyPr/>
          <a:lstStyle/>
          <a:p>
            <a:fld id="{AA0C0742-6CE6-1B4B-8AB7-65135DC5C2B7}" type="slidenum">
              <a:rPr lang="en-US" smtClean="0"/>
              <a:t>‹#›</a:t>
            </a:fld>
            <a:endParaRPr lang="en-US"/>
          </a:p>
        </p:txBody>
      </p:sp>
    </p:spTree>
    <p:extLst>
      <p:ext uri="{BB962C8B-B14F-4D97-AF65-F5344CB8AC3E}">
        <p14:creationId xmlns:p14="http://schemas.microsoft.com/office/powerpoint/2010/main" val="3567080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5B01-089C-E343-9F16-E7DD9BD708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1D92A1-F6DE-0247-BE1E-530F68080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97914-7FA2-334F-B770-602AE53B13FC}"/>
              </a:ext>
            </a:extLst>
          </p:cNvPr>
          <p:cNvSpPr>
            <a:spLocks noGrp="1"/>
          </p:cNvSpPr>
          <p:nvPr>
            <p:ph type="dt" sz="half" idx="10"/>
          </p:nvPr>
        </p:nvSpPr>
        <p:spPr/>
        <p:txBody>
          <a:bodyPr/>
          <a:lstStyle/>
          <a:p>
            <a:fld id="{6F0FE3CA-ADDC-4A4F-A7DE-AC21E07960C8}" type="datetimeFigureOut">
              <a:rPr lang="en-US" smtClean="0"/>
              <a:t>5/22/2024</a:t>
            </a:fld>
            <a:endParaRPr lang="en-US"/>
          </a:p>
        </p:txBody>
      </p:sp>
      <p:sp>
        <p:nvSpPr>
          <p:cNvPr id="5" name="Footer Placeholder 4">
            <a:extLst>
              <a:ext uri="{FF2B5EF4-FFF2-40B4-BE49-F238E27FC236}">
                <a16:creationId xmlns:a16="http://schemas.microsoft.com/office/drawing/2014/main" id="{154BF7B8-11A6-C041-81D5-182580DE5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FCB73-1ACD-0648-A7D1-FF69A64A3578}"/>
              </a:ext>
            </a:extLst>
          </p:cNvPr>
          <p:cNvSpPr>
            <a:spLocks noGrp="1"/>
          </p:cNvSpPr>
          <p:nvPr>
            <p:ph type="sldNum" sz="quarter" idx="12"/>
          </p:nvPr>
        </p:nvSpPr>
        <p:spPr/>
        <p:txBody>
          <a:bodyPr/>
          <a:lstStyle/>
          <a:p>
            <a:fld id="{AA0C0742-6CE6-1B4B-8AB7-65135DC5C2B7}" type="slidenum">
              <a:rPr lang="en-US" smtClean="0"/>
              <a:t>‹#›</a:t>
            </a:fld>
            <a:endParaRPr lang="en-US"/>
          </a:p>
        </p:txBody>
      </p:sp>
    </p:spTree>
    <p:extLst>
      <p:ext uri="{BB962C8B-B14F-4D97-AF65-F5344CB8AC3E}">
        <p14:creationId xmlns:p14="http://schemas.microsoft.com/office/powerpoint/2010/main" val="4219384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07C7-F455-DE40-BEAB-24322872DA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12F046-0FBA-0545-A52B-ED9349E1B9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2CA632-B2AB-C642-A5A3-6715460E0A2C}"/>
              </a:ext>
            </a:extLst>
          </p:cNvPr>
          <p:cNvSpPr>
            <a:spLocks noGrp="1"/>
          </p:cNvSpPr>
          <p:nvPr>
            <p:ph type="dt" sz="half" idx="10"/>
          </p:nvPr>
        </p:nvSpPr>
        <p:spPr/>
        <p:txBody>
          <a:bodyPr/>
          <a:lstStyle/>
          <a:p>
            <a:fld id="{6F0FE3CA-ADDC-4A4F-A7DE-AC21E07960C8}" type="datetimeFigureOut">
              <a:rPr lang="en-US" smtClean="0"/>
              <a:t>5/22/2024</a:t>
            </a:fld>
            <a:endParaRPr lang="en-US"/>
          </a:p>
        </p:txBody>
      </p:sp>
      <p:sp>
        <p:nvSpPr>
          <p:cNvPr id="5" name="Footer Placeholder 4">
            <a:extLst>
              <a:ext uri="{FF2B5EF4-FFF2-40B4-BE49-F238E27FC236}">
                <a16:creationId xmlns:a16="http://schemas.microsoft.com/office/drawing/2014/main" id="{F1B1AB13-30A8-7F4D-B231-0450499A9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2BD99-61BC-D94E-A368-CF5AF766113B}"/>
              </a:ext>
            </a:extLst>
          </p:cNvPr>
          <p:cNvSpPr>
            <a:spLocks noGrp="1"/>
          </p:cNvSpPr>
          <p:nvPr>
            <p:ph type="sldNum" sz="quarter" idx="12"/>
          </p:nvPr>
        </p:nvSpPr>
        <p:spPr/>
        <p:txBody>
          <a:bodyPr/>
          <a:lstStyle/>
          <a:p>
            <a:fld id="{AA0C0742-6CE6-1B4B-8AB7-65135DC5C2B7}" type="slidenum">
              <a:rPr lang="en-US" smtClean="0"/>
              <a:t>‹#›</a:t>
            </a:fld>
            <a:endParaRPr lang="en-US"/>
          </a:p>
        </p:txBody>
      </p:sp>
    </p:spTree>
    <p:extLst>
      <p:ext uri="{BB962C8B-B14F-4D97-AF65-F5344CB8AC3E}">
        <p14:creationId xmlns:p14="http://schemas.microsoft.com/office/powerpoint/2010/main" val="2644531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F977-32B1-C243-A7B1-85A5BB52C6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8DA31-3262-1646-BBE8-8DA9659203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B69A1-EC24-5A46-9542-F82A5FC815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D07826-1779-4149-ADD1-39262A031F6C}"/>
              </a:ext>
            </a:extLst>
          </p:cNvPr>
          <p:cNvSpPr>
            <a:spLocks noGrp="1"/>
          </p:cNvSpPr>
          <p:nvPr>
            <p:ph type="dt" sz="half" idx="10"/>
          </p:nvPr>
        </p:nvSpPr>
        <p:spPr/>
        <p:txBody>
          <a:bodyPr/>
          <a:lstStyle/>
          <a:p>
            <a:fld id="{6F0FE3CA-ADDC-4A4F-A7DE-AC21E07960C8}" type="datetimeFigureOut">
              <a:rPr lang="en-US" smtClean="0"/>
              <a:t>5/22/2024</a:t>
            </a:fld>
            <a:endParaRPr lang="en-US"/>
          </a:p>
        </p:txBody>
      </p:sp>
      <p:sp>
        <p:nvSpPr>
          <p:cNvPr id="6" name="Footer Placeholder 5">
            <a:extLst>
              <a:ext uri="{FF2B5EF4-FFF2-40B4-BE49-F238E27FC236}">
                <a16:creationId xmlns:a16="http://schemas.microsoft.com/office/drawing/2014/main" id="{D8B92ED1-8C80-BC4C-BE43-6DA7D3A78C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410776-B6DA-E843-96A0-11D02BCC169C}"/>
              </a:ext>
            </a:extLst>
          </p:cNvPr>
          <p:cNvSpPr>
            <a:spLocks noGrp="1"/>
          </p:cNvSpPr>
          <p:nvPr>
            <p:ph type="sldNum" sz="quarter" idx="12"/>
          </p:nvPr>
        </p:nvSpPr>
        <p:spPr/>
        <p:txBody>
          <a:bodyPr/>
          <a:lstStyle/>
          <a:p>
            <a:fld id="{AA0C0742-6CE6-1B4B-8AB7-65135DC5C2B7}" type="slidenum">
              <a:rPr lang="en-US" smtClean="0"/>
              <a:t>‹#›</a:t>
            </a:fld>
            <a:endParaRPr lang="en-US"/>
          </a:p>
        </p:txBody>
      </p:sp>
    </p:spTree>
    <p:extLst>
      <p:ext uri="{BB962C8B-B14F-4D97-AF65-F5344CB8AC3E}">
        <p14:creationId xmlns:p14="http://schemas.microsoft.com/office/powerpoint/2010/main" val="3954377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42201-7A99-634C-94A8-8CFC311EDB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0F2AF0-362F-7148-9C02-BBD010CD2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C58006-4E47-CB43-8D50-D73AB52784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F29692-1E5E-4D49-BCCB-BA395BE21C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199608-5F3F-C242-9B15-03B7A33989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BA02AF-8E53-2749-B0A3-1474B13891B4}"/>
              </a:ext>
            </a:extLst>
          </p:cNvPr>
          <p:cNvSpPr>
            <a:spLocks noGrp="1"/>
          </p:cNvSpPr>
          <p:nvPr>
            <p:ph type="dt" sz="half" idx="10"/>
          </p:nvPr>
        </p:nvSpPr>
        <p:spPr/>
        <p:txBody>
          <a:bodyPr/>
          <a:lstStyle/>
          <a:p>
            <a:fld id="{6F0FE3CA-ADDC-4A4F-A7DE-AC21E07960C8}" type="datetimeFigureOut">
              <a:rPr lang="en-US" smtClean="0"/>
              <a:t>5/22/2024</a:t>
            </a:fld>
            <a:endParaRPr lang="en-US"/>
          </a:p>
        </p:txBody>
      </p:sp>
      <p:sp>
        <p:nvSpPr>
          <p:cNvPr id="8" name="Footer Placeholder 7">
            <a:extLst>
              <a:ext uri="{FF2B5EF4-FFF2-40B4-BE49-F238E27FC236}">
                <a16:creationId xmlns:a16="http://schemas.microsoft.com/office/drawing/2014/main" id="{55F4DE3D-5CC2-4D4C-9007-9A4AF0CA78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0DC910-5817-9F46-83B5-CF28488C663B}"/>
              </a:ext>
            </a:extLst>
          </p:cNvPr>
          <p:cNvSpPr>
            <a:spLocks noGrp="1"/>
          </p:cNvSpPr>
          <p:nvPr>
            <p:ph type="sldNum" sz="quarter" idx="12"/>
          </p:nvPr>
        </p:nvSpPr>
        <p:spPr/>
        <p:txBody>
          <a:bodyPr/>
          <a:lstStyle/>
          <a:p>
            <a:fld id="{AA0C0742-6CE6-1B4B-8AB7-65135DC5C2B7}" type="slidenum">
              <a:rPr lang="en-US" smtClean="0"/>
              <a:t>‹#›</a:t>
            </a:fld>
            <a:endParaRPr lang="en-US"/>
          </a:p>
        </p:txBody>
      </p:sp>
    </p:spTree>
    <p:extLst>
      <p:ext uri="{BB962C8B-B14F-4D97-AF65-F5344CB8AC3E}">
        <p14:creationId xmlns:p14="http://schemas.microsoft.com/office/powerpoint/2010/main" val="1230478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D222-97AD-2D4E-A5F8-204B731D5E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05DB76-EF8E-7648-84E0-7B5F211E5996}"/>
              </a:ext>
            </a:extLst>
          </p:cNvPr>
          <p:cNvSpPr>
            <a:spLocks noGrp="1"/>
          </p:cNvSpPr>
          <p:nvPr>
            <p:ph type="dt" sz="half" idx="10"/>
          </p:nvPr>
        </p:nvSpPr>
        <p:spPr/>
        <p:txBody>
          <a:bodyPr/>
          <a:lstStyle/>
          <a:p>
            <a:fld id="{6F0FE3CA-ADDC-4A4F-A7DE-AC21E07960C8}" type="datetimeFigureOut">
              <a:rPr lang="en-US" smtClean="0"/>
              <a:t>5/22/2024</a:t>
            </a:fld>
            <a:endParaRPr lang="en-US"/>
          </a:p>
        </p:txBody>
      </p:sp>
      <p:sp>
        <p:nvSpPr>
          <p:cNvPr id="4" name="Footer Placeholder 3">
            <a:extLst>
              <a:ext uri="{FF2B5EF4-FFF2-40B4-BE49-F238E27FC236}">
                <a16:creationId xmlns:a16="http://schemas.microsoft.com/office/drawing/2014/main" id="{9643A881-33CF-0A45-8247-394BCAEB17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BE7E28-8596-D943-BC5D-0CA6859D1603}"/>
              </a:ext>
            </a:extLst>
          </p:cNvPr>
          <p:cNvSpPr>
            <a:spLocks noGrp="1"/>
          </p:cNvSpPr>
          <p:nvPr>
            <p:ph type="sldNum" sz="quarter" idx="12"/>
          </p:nvPr>
        </p:nvSpPr>
        <p:spPr/>
        <p:txBody>
          <a:bodyPr/>
          <a:lstStyle/>
          <a:p>
            <a:fld id="{AA0C0742-6CE6-1B4B-8AB7-65135DC5C2B7}" type="slidenum">
              <a:rPr lang="en-US" smtClean="0"/>
              <a:t>‹#›</a:t>
            </a:fld>
            <a:endParaRPr lang="en-US"/>
          </a:p>
        </p:txBody>
      </p:sp>
    </p:spTree>
    <p:extLst>
      <p:ext uri="{BB962C8B-B14F-4D97-AF65-F5344CB8AC3E}">
        <p14:creationId xmlns:p14="http://schemas.microsoft.com/office/powerpoint/2010/main" val="1478073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A409-EB68-2042-9140-C916951B4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FFA34-6A3A-1545-9DC9-F923DC0F97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CBEC3F-302B-7D4E-98CA-48F02A83A2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E3EF45-1039-9546-877F-365D2F11744A}"/>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6" name="Footer Placeholder 5">
            <a:extLst>
              <a:ext uri="{FF2B5EF4-FFF2-40B4-BE49-F238E27FC236}">
                <a16:creationId xmlns:a16="http://schemas.microsoft.com/office/drawing/2014/main" id="{56DE2088-6967-7442-A0C4-B63782B82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F6A2D-D24A-AD4C-8B57-4A459168A1AD}"/>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11949779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B8E312-C7EE-664C-A945-C1118C1F91FC}"/>
              </a:ext>
            </a:extLst>
          </p:cNvPr>
          <p:cNvSpPr>
            <a:spLocks noGrp="1"/>
          </p:cNvSpPr>
          <p:nvPr>
            <p:ph type="dt" sz="half" idx="10"/>
          </p:nvPr>
        </p:nvSpPr>
        <p:spPr/>
        <p:txBody>
          <a:bodyPr/>
          <a:lstStyle/>
          <a:p>
            <a:fld id="{6F0FE3CA-ADDC-4A4F-A7DE-AC21E07960C8}" type="datetimeFigureOut">
              <a:rPr lang="en-US" smtClean="0"/>
              <a:t>5/22/2024</a:t>
            </a:fld>
            <a:endParaRPr lang="en-US"/>
          </a:p>
        </p:txBody>
      </p:sp>
      <p:sp>
        <p:nvSpPr>
          <p:cNvPr id="3" name="Footer Placeholder 2">
            <a:extLst>
              <a:ext uri="{FF2B5EF4-FFF2-40B4-BE49-F238E27FC236}">
                <a16:creationId xmlns:a16="http://schemas.microsoft.com/office/drawing/2014/main" id="{9C0E49C8-E24F-EE40-8A27-4F4D96EE71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76CCE5-5E89-3549-B455-AD017B7F5FAB}"/>
              </a:ext>
            </a:extLst>
          </p:cNvPr>
          <p:cNvSpPr>
            <a:spLocks noGrp="1"/>
          </p:cNvSpPr>
          <p:nvPr>
            <p:ph type="sldNum" sz="quarter" idx="12"/>
          </p:nvPr>
        </p:nvSpPr>
        <p:spPr/>
        <p:txBody>
          <a:bodyPr/>
          <a:lstStyle/>
          <a:p>
            <a:fld id="{AA0C0742-6CE6-1B4B-8AB7-65135DC5C2B7}" type="slidenum">
              <a:rPr lang="en-US" smtClean="0"/>
              <a:t>‹#›</a:t>
            </a:fld>
            <a:endParaRPr lang="en-US"/>
          </a:p>
        </p:txBody>
      </p:sp>
    </p:spTree>
    <p:extLst>
      <p:ext uri="{BB962C8B-B14F-4D97-AF65-F5344CB8AC3E}">
        <p14:creationId xmlns:p14="http://schemas.microsoft.com/office/powerpoint/2010/main" val="615090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8080E-EDF3-1548-80AF-7525C8625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911A3C-E2A1-C241-96C1-8C3AB02FA7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229562-8525-4941-AB0C-E38F7448A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B3C34-3B90-9942-8EFD-AF0B7A171554}"/>
              </a:ext>
            </a:extLst>
          </p:cNvPr>
          <p:cNvSpPr>
            <a:spLocks noGrp="1"/>
          </p:cNvSpPr>
          <p:nvPr>
            <p:ph type="dt" sz="half" idx="10"/>
          </p:nvPr>
        </p:nvSpPr>
        <p:spPr/>
        <p:txBody>
          <a:bodyPr/>
          <a:lstStyle/>
          <a:p>
            <a:fld id="{6F0FE3CA-ADDC-4A4F-A7DE-AC21E07960C8}" type="datetimeFigureOut">
              <a:rPr lang="en-US" smtClean="0"/>
              <a:t>5/22/2024</a:t>
            </a:fld>
            <a:endParaRPr lang="en-US"/>
          </a:p>
        </p:txBody>
      </p:sp>
      <p:sp>
        <p:nvSpPr>
          <p:cNvPr id="6" name="Footer Placeholder 5">
            <a:extLst>
              <a:ext uri="{FF2B5EF4-FFF2-40B4-BE49-F238E27FC236}">
                <a16:creationId xmlns:a16="http://schemas.microsoft.com/office/drawing/2014/main" id="{20140D54-75E6-3643-98E3-6800F4617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C5CC14-8513-5E47-AFD9-7302D55220AB}"/>
              </a:ext>
            </a:extLst>
          </p:cNvPr>
          <p:cNvSpPr>
            <a:spLocks noGrp="1"/>
          </p:cNvSpPr>
          <p:nvPr>
            <p:ph type="sldNum" sz="quarter" idx="12"/>
          </p:nvPr>
        </p:nvSpPr>
        <p:spPr/>
        <p:txBody>
          <a:bodyPr/>
          <a:lstStyle/>
          <a:p>
            <a:fld id="{AA0C0742-6CE6-1B4B-8AB7-65135DC5C2B7}" type="slidenum">
              <a:rPr lang="en-US" smtClean="0"/>
              <a:t>‹#›</a:t>
            </a:fld>
            <a:endParaRPr lang="en-US"/>
          </a:p>
        </p:txBody>
      </p:sp>
    </p:spTree>
    <p:extLst>
      <p:ext uri="{BB962C8B-B14F-4D97-AF65-F5344CB8AC3E}">
        <p14:creationId xmlns:p14="http://schemas.microsoft.com/office/powerpoint/2010/main" val="109516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72023-89A2-0245-94A9-B76BECBAE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3F59B8-2B5A-A547-A48E-6975110039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0A9CA8-A5DF-744F-890D-53BC52C75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3752B1-8075-7045-A1AC-8EFA02A2D96D}"/>
              </a:ext>
            </a:extLst>
          </p:cNvPr>
          <p:cNvSpPr>
            <a:spLocks noGrp="1"/>
          </p:cNvSpPr>
          <p:nvPr>
            <p:ph type="dt" sz="half" idx="10"/>
          </p:nvPr>
        </p:nvSpPr>
        <p:spPr/>
        <p:txBody>
          <a:bodyPr/>
          <a:lstStyle/>
          <a:p>
            <a:fld id="{6F0FE3CA-ADDC-4A4F-A7DE-AC21E07960C8}" type="datetimeFigureOut">
              <a:rPr lang="en-US" smtClean="0"/>
              <a:t>5/22/2024</a:t>
            </a:fld>
            <a:endParaRPr lang="en-US"/>
          </a:p>
        </p:txBody>
      </p:sp>
      <p:sp>
        <p:nvSpPr>
          <p:cNvPr id="6" name="Footer Placeholder 5">
            <a:extLst>
              <a:ext uri="{FF2B5EF4-FFF2-40B4-BE49-F238E27FC236}">
                <a16:creationId xmlns:a16="http://schemas.microsoft.com/office/drawing/2014/main" id="{764B1543-EE5E-A642-B311-94BB35051C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353DD-137B-4A4A-A3F9-50EE998C65FE}"/>
              </a:ext>
            </a:extLst>
          </p:cNvPr>
          <p:cNvSpPr>
            <a:spLocks noGrp="1"/>
          </p:cNvSpPr>
          <p:nvPr>
            <p:ph type="sldNum" sz="quarter" idx="12"/>
          </p:nvPr>
        </p:nvSpPr>
        <p:spPr/>
        <p:txBody>
          <a:bodyPr/>
          <a:lstStyle/>
          <a:p>
            <a:fld id="{AA0C0742-6CE6-1B4B-8AB7-65135DC5C2B7}" type="slidenum">
              <a:rPr lang="en-US" smtClean="0"/>
              <a:t>‹#›</a:t>
            </a:fld>
            <a:endParaRPr lang="en-US"/>
          </a:p>
        </p:txBody>
      </p:sp>
    </p:spTree>
    <p:extLst>
      <p:ext uri="{BB962C8B-B14F-4D97-AF65-F5344CB8AC3E}">
        <p14:creationId xmlns:p14="http://schemas.microsoft.com/office/powerpoint/2010/main" val="15464043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5DA7-22C7-1F49-9513-DD37CACFAE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B5E033-7D48-824E-8D46-59DCD83BC6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65489-2529-1040-8A4A-F0F5011742B0}"/>
              </a:ext>
            </a:extLst>
          </p:cNvPr>
          <p:cNvSpPr>
            <a:spLocks noGrp="1"/>
          </p:cNvSpPr>
          <p:nvPr>
            <p:ph type="dt" sz="half" idx="10"/>
          </p:nvPr>
        </p:nvSpPr>
        <p:spPr/>
        <p:txBody>
          <a:bodyPr/>
          <a:lstStyle/>
          <a:p>
            <a:fld id="{6F0FE3CA-ADDC-4A4F-A7DE-AC21E07960C8}" type="datetimeFigureOut">
              <a:rPr lang="en-US" smtClean="0"/>
              <a:t>5/22/2024</a:t>
            </a:fld>
            <a:endParaRPr lang="en-US"/>
          </a:p>
        </p:txBody>
      </p:sp>
      <p:sp>
        <p:nvSpPr>
          <p:cNvPr id="5" name="Footer Placeholder 4">
            <a:extLst>
              <a:ext uri="{FF2B5EF4-FFF2-40B4-BE49-F238E27FC236}">
                <a16:creationId xmlns:a16="http://schemas.microsoft.com/office/drawing/2014/main" id="{18F34A17-156D-324E-85D3-1979F413E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A3E8C-0989-9641-A2B8-008BE18AA3A1}"/>
              </a:ext>
            </a:extLst>
          </p:cNvPr>
          <p:cNvSpPr>
            <a:spLocks noGrp="1"/>
          </p:cNvSpPr>
          <p:nvPr>
            <p:ph type="sldNum" sz="quarter" idx="12"/>
          </p:nvPr>
        </p:nvSpPr>
        <p:spPr/>
        <p:txBody>
          <a:bodyPr/>
          <a:lstStyle/>
          <a:p>
            <a:fld id="{AA0C0742-6CE6-1B4B-8AB7-65135DC5C2B7}" type="slidenum">
              <a:rPr lang="en-US" smtClean="0"/>
              <a:t>‹#›</a:t>
            </a:fld>
            <a:endParaRPr lang="en-US"/>
          </a:p>
        </p:txBody>
      </p:sp>
    </p:spTree>
    <p:extLst>
      <p:ext uri="{BB962C8B-B14F-4D97-AF65-F5344CB8AC3E}">
        <p14:creationId xmlns:p14="http://schemas.microsoft.com/office/powerpoint/2010/main" val="1281363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9772D1-E67D-D14F-8EE3-052C63716B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119949-292A-8A4C-81F1-F7C355628E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07724-7FF0-0A49-9F1E-FCB753D3B2A3}"/>
              </a:ext>
            </a:extLst>
          </p:cNvPr>
          <p:cNvSpPr>
            <a:spLocks noGrp="1"/>
          </p:cNvSpPr>
          <p:nvPr>
            <p:ph type="dt" sz="half" idx="10"/>
          </p:nvPr>
        </p:nvSpPr>
        <p:spPr/>
        <p:txBody>
          <a:bodyPr/>
          <a:lstStyle/>
          <a:p>
            <a:fld id="{6F0FE3CA-ADDC-4A4F-A7DE-AC21E07960C8}" type="datetimeFigureOut">
              <a:rPr lang="en-US" smtClean="0"/>
              <a:t>5/22/2024</a:t>
            </a:fld>
            <a:endParaRPr lang="en-US"/>
          </a:p>
        </p:txBody>
      </p:sp>
      <p:sp>
        <p:nvSpPr>
          <p:cNvPr id="5" name="Footer Placeholder 4">
            <a:extLst>
              <a:ext uri="{FF2B5EF4-FFF2-40B4-BE49-F238E27FC236}">
                <a16:creationId xmlns:a16="http://schemas.microsoft.com/office/drawing/2014/main" id="{6BB6B8E5-B4A6-C643-B54B-7996F0833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7FB46-DBC9-8A41-9FBD-45AD7C511950}"/>
              </a:ext>
            </a:extLst>
          </p:cNvPr>
          <p:cNvSpPr>
            <a:spLocks noGrp="1"/>
          </p:cNvSpPr>
          <p:nvPr>
            <p:ph type="sldNum" sz="quarter" idx="12"/>
          </p:nvPr>
        </p:nvSpPr>
        <p:spPr/>
        <p:txBody>
          <a:bodyPr/>
          <a:lstStyle/>
          <a:p>
            <a:fld id="{AA0C0742-6CE6-1B4B-8AB7-65135DC5C2B7}" type="slidenum">
              <a:rPr lang="en-US" smtClean="0"/>
              <a:t>‹#›</a:t>
            </a:fld>
            <a:endParaRPr lang="en-US"/>
          </a:p>
        </p:txBody>
      </p:sp>
    </p:spTree>
    <p:extLst>
      <p:ext uri="{BB962C8B-B14F-4D97-AF65-F5344CB8AC3E}">
        <p14:creationId xmlns:p14="http://schemas.microsoft.com/office/powerpoint/2010/main" val="3883871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ED6A-6061-E84D-A386-FE892FAD86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21D0A2-7517-3645-A4D8-41D7C1F0DA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3B4334-8865-F344-A9B3-7A5AF362E383}"/>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8E5EF2E7-B0C9-EE42-9785-BDB831628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FBB3E-6633-7C45-B511-A6CC0BD74523}"/>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2976336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E7519-49E1-404F-82AE-B730DE0C1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B216EB-5330-2E43-9446-B6DDD66D3D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D182B-D452-0F4C-87FB-590DD7232EA4}"/>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E8EDB934-0AAA-A243-B9A7-84A44A458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7700D-040A-8641-889B-3485BF5E9DC1}"/>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2793609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DB50-6C75-664D-BFA5-013DEDD867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A473E0-C9B3-4A46-8866-F43ED74B4C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229838-81B4-2344-BA26-5B0D3E4C9E4F}"/>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6D5E0240-4027-5E4E-82DA-913EA0177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A5042-4424-894F-B239-6C0109BF9120}"/>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1559114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A409-EB68-2042-9140-C916951B4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FFA34-6A3A-1545-9DC9-F923DC0F97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CBEC3F-302B-7D4E-98CA-48F02A83A2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E3EF45-1039-9546-877F-365D2F11744A}"/>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6" name="Footer Placeholder 5">
            <a:extLst>
              <a:ext uri="{FF2B5EF4-FFF2-40B4-BE49-F238E27FC236}">
                <a16:creationId xmlns:a16="http://schemas.microsoft.com/office/drawing/2014/main" id="{56DE2088-6967-7442-A0C4-B63782B82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F6A2D-D24A-AD4C-8B57-4A459168A1AD}"/>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2525573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333A-EDB5-F64E-9AA4-416A0A5C9B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0432-8D3E-144A-92E7-D1EE59297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02CD7E-0CA2-634F-9757-2F44FFD749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8D9389-13E8-A34D-A7C7-996D899EB5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6BA760-AAE9-F043-81BD-34010DAF7B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0D9C55-7B12-7349-8B3F-8EF6E6E082C2}"/>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8" name="Footer Placeholder 7">
            <a:extLst>
              <a:ext uri="{FF2B5EF4-FFF2-40B4-BE49-F238E27FC236}">
                <a16:creationId xmlns:a16="http://schemas.microsoft.com/office/drawing/2014/main" id="{8CB80ACE-B84D-374C-9A4F-E5D80D1E75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CE2756-16A4-6A4E-9D5C-FCBAD238F552}"/>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221022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333A-EDB5-F64E-9AA4-416A0A5C9B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0432-8D3E-144A-92E7-D1EE59297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02CD7E-0CA2-634F-9757-2F44FFD749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8D9389-13E8-A34D-A7C7-996D899EB5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6BA760-AAE9-F043-81BD-34010DAF7B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0D9C55-7B12-7349-8B3F-8EF6E6E082C2}"/>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8" name="Footer Placeholder 7">
            <a:extLst>
              <a:ext uri="{FF2B5EF4-FFF2-40B4-BE49-F238E27FC236}">
                <a16:creationId xmlns:a16="http://schemas.microsoft.com/office/drawing/2014/main" id="{8CB80ACE-B84D-374C-9A4F-E5D80D1E75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CE2756-16A4-6A4E-9D5C-FCBAD238F552}"/>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42079784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F90E-C6D1-6042-8B61-992A256061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F2CDC7-2A50-0B46-BF39-BAAD32C1AF14}"/>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4" name="Footer Placeholder 3">
            <a:extLst>
              <a:ext uri="{FF2B5EF4-FFF2-40B4-BE49-F238E27FC236}">
                <a16:creationId xmlns:a16="http://schemas.microsoft.com/office/drawing/2014/main" id="{EBC2087B-69FE-CD42-8AD6-75106E3509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56EC4C-7D6E-FF45-A637-B6A85A2895A3}"/>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2075291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E788E-9FC7-F345-ACFB-0CE7035BC97D}"/>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3" name="Footer Placeholder 2">
            <a:extLst>
              <a:ext uri="{FF2B5EF4-FFF2-40B4-BE49-F238E27FC236}">
                <a16:creationId xmlns:a16="http://schemas.microsoft.com/office/drawing/2014/main" id="{E021560E-2115-7D40-A388-58E45DC010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AC7FDE-5744-E743-9ED6-086792709C62}"/>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23779130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A8C9-CC30-E544-9432-C06F718D3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3599F3-F76C-6B48-A6F1-AE4AC563B4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5B3ABF-D0AA-BF4C-AF56-00A92053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21A992-8607-CB40-947D-A8B972D44E54}"/>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6" name="Footer Placeholder 5">
            <a:extLst>
              <a:ext uri="{FF2B5EF4-FFF2-40B4-BE49-F238E27FC236}">
                <a16:creationId xmlns:a16="http://schemas.microsoft.com/office/drawing/2014/main" id="{B3B2765D-89FC-0E4B-8FFF-F49B4433B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DD13E-D5E7-3344-B430-C3DA4220F243}"/>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4281385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1A2B-C558-3648-A220-F12ADDC2F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5E2A92-0D98-2F45-B443-B448A06A8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47C4C0-C5E6-2145-B96E-38EBC011D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9A8C56-558D-C942-A2C8-CABB34A68BC3}"/>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6" name="Footer Placeholder 5">
            <a:extLst>
              <a:ext uri="{FF2B5EF4-FFF2-40B4-BE49-F238E27FC236}">
                <a16:creationId xmlns:a16="http://schemas.microsoft.com/office/drawing/2014/main" id="{B68DC223-2496-554C-8C32-93F5293E7F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F4674-2C1C-3D45-92F8-A8E6E85EE23E}"/>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3182353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DAFC-2BFC-4C47-8378-1D9EB3B2C3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D26121-30DB-E948-A66E-0036F716E7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1C4AF-AC57-8D4A-816B-4887F6A3E61E}"/>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EF2EF4FD-803E-9F46-8487-156758823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B6C71-71E7-0648-A9EA-DB359F8A977A}"/>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12732664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329FF-97F1-2D4E-8A03-6444FD2C2C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FD583D-B004-BC4A-9699-A1CBDDC1D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3A540-A050-884F-B480-7AFB70DB9A0F}"/>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41AA62EB-019F-D241-87D8-1141A72D3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75CD5-ECC2-8149-871C-4B3998D436F8}"/>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26058368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4806C-64AA-D741-B96D-074D6FF3D91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4C0FBF-4AD9-8242-9DB1-13A01311B5F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CCD994-B1CE-4140-B8CC-5CEE4786F77A}"/>
              </a:ext>
            </a:extLst>
          </p:cNvPr>
          <p:cNvSpPr>
            <a:spLocks noGrp="1"/>
          </p:cNvSpPr>
          <p:nvPr>
            <p:ph type="dt" sz="half" idx="10"/>
          </p:nvPr>
        </p:nvSpPr>
        <p:spPr/>
        <p:txBody>
          <a:bodyPr/>
          <a:lstStyle/>
          <a:p>
            <a:fld id="{D5D3C664-315A-E24C-9CCA-3B0B2A763027}" type="datetimeFigureOut">
              <a:rPr lang="en-US" smtClean="0"/>
              <a:t>5/22/2024</a:t>
            </a:fld>
            <a:endParaRPr lang="en-US"/>
          </a:p>
        </p:txBody>
      </p:sp>
      <p:sp>
        <p:nvSpPr>
          <p:cNvPr id="5" name="Footer Placeholder 4">
            <a:extLst>
              <a:ext uri="{FF2B5EF4-FFF2-40B4-BE49-F238E27FC236}">
                <a16:creationId xmlns:a16="http://schemas.microsoft.com/office/drawing/2014/main" id="{984787F0-7B8C-D241-B601-2FF569935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8432C-E6EE-794A-8C4E-99562FD05A51}"/>
              </a:ext>
            </a:extLst>
          </p:cNvPr>
          <p:cNvSpPr>
            <a:spLocks noGrp="1"/>
          </p:cNvSpPr>
          <p:nvPr>
            <p:ph type="sldNum" sz="quarter" idx="12"/>
          </p:nvPr>
        </p:nvSpPr>
        <p:spPr/>
        <p:txBody>
          <a:bodyPr/>
          <a:lstStyle/>
          <a:p>
            <a:fld id="{7F14EE5B-EAA9-BC45-B4DC-9E903E12B6D0}" type="slidenum">
              <a:rPr lang="en-US" smtClean="0"/>
              <a:t>‹#›</a:t>
            </a:fld>
            <a:endParaRPr lang="en-US"/>
          </a:p>
        </p:txBody>
      </p:sp>
    </p:spTree>
    <p:extLst>
      <p:ext uri="{BB962C8B-B14F-4D97-AF65-F5344CB8AC3E}">
        <p14:creationId xmlns:p14="http://schemas.microsoft.com/office/powerpoint/2010/main" val="41777246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174D-27AC-D24D-AA22-79FC2601E7A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A86D79-161D-9046-B0A4-95DD9D9A690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F67C1-12D4-0B49-AE54-B9C7E9403E06}"/>
              </a:ext>
            </a:extLst>
          </p:cNvPr>
          <p:cNvSpPr>
            <a:spLocks noGrp="1"/>
          </p:cNvSpPr>
          <p:nvPr>
            <p:ph type="dt" sz="half" idx="10"/>
          </p:nvPr>
        </p:nvSpPr>
        <p:spPr/>
        <p:txBody>
          <a:bodyPr/>
          <a:lstStyle/>
          <a:p>
            <a:fld id="{D5D3C664-315A-E24C-9CCA-3B0B2A763027}" type="datetimeFigureOut">
              <a:rPr lang="en-US" smtClean="0"/>
              <a:t>5/22/2024</a:t>
            </a:fld>
            <a:endParaRPr lang="en-US"/>
          </a:p>
        </p:txBody>
      </p:sp>
      <p:sp>
        <p:nvSpPr>
          <p:cNvPr id="5" name="Footer Placeholder 4">
            <a:extLst>
              <a:ext uri="{FF2B5EF4-FFF2-40B4-BE49-F238E27FC236}">
                <a16:creationId xmlns:a16="http://schemas.microsoft.com/office/drawing/2014/main" id="{D2F16EE9-50B0-EF41-9C57-8D0BA1C54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9BFC0-4B2E-5D48-9F9D-A606D66E414F}"/>
              </a:ext>
            </a:extLst>
          </p:cNvPr>
          <p:cNvSpPr>
            <a:spLocks noGrp="1"/>
          </p:cNvSpPr>
          <p:nvPr>
            <p:ph type="sldNum" sz="quarter" idx="12"/>
          </p:nvPr>
        </p:nvSpPr>
        <p:spPr/>
        <p:txBody>
          <a:bodyPr/>
          <a:lstStyle/>
          <a:p>
            <a:fld id="{7F14EE5B-EAA9-BC45-B4DC-9E903E12B6D0}" type="slidenum">
              <a:rPr lang="en-US" smtClean="0"/>
              <a:t>‹#›</a:t>
            </a:fld>
            <a:endParaRPr lang="en-US"/>
          </a:p>
        </p:txBody>
      </p:sp>
    </p:spTree>
    <p:extLst>
      <p:ext uri="{BB962C8B-B14F-4D97-AF65-F5344CB8AC3E}">
        <p14:creationId xmlns:p14="http://schemas.microsoft.com/office/powerpoint/2010/main" val="37928749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AA5D7-2427-9941-AF06-7AB2F272AFA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DCA46B-01C7-7C43-B93F-56A6773A7EE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DEEC81-91CA-3043-B02A-AAE6A4C2C914}"/>
              </a:ext>
            </a:extLst>
          </p:cNvPr>
          <p:cNvSpPr>
            <a:spLocks noGrp="1"/>
          </p:cNvSpPr>
          <p:nvPr>
            <p:ph type="dt" sz="half" idx="10"/>
          </p:nvPr>
        </p:nvSpPr>
        <p:spPr/>
        <p:txBody>
          <a:bodyPr/>
          <a:lstStyle/>
          <a:p>
            <a:fld id="{D5D3C664-315A-E24C-9CCA-3B0B2A763027}" type="datetimeFigureOut">
              <a:rPr lang="en-US" smtClean="0"/>
              <a:t>5/22/2024</a:t>
            </a:fld>
            <a:endParaRPr lang="en-US"/>
          </a:p>
        </p:txBody>
      </p:sp>
      <p:sp>
        <p:nvSpPr>
          <p:cNvPr id="5" name="Footer Placeholder 4">
            <a:extLst>
              <a:ext uri="{FF2B5EF4-FFF2-40B4-BE49-F238E27FC236}">
                <a16:creationId xmlns:a16="http://schemas.microsoft.com/office/drawing/2014/main" id="{C0CACC97-BEE1-334C-92C8-8FB7B5754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0BD2E-7FB7-0648-ADD9-F7AD91A29836}"/>
              </a:ext>
            </a:extLst>
          </p:cNvPr>
          <p:cNvSpPr>
            <a:spLocks noGrp="1"/>
          </p:cNvSpPr>
          <p:nvPr>
            <p:ph type="sldNum" sz="quarter" idx="12"/>
          </p:nvPr>
        </p:nvSpPr>
        <p:spPr/>
        <p:txBody>
          <a:bodyPr/>
          <a:lstStyle/>
          <a:p>
            <a:fld id="{7F14EE5B-EAA9-BC45-B4DC-9E903E12B6D0}" type="slidenum">
              <a:rPr lang="en-US" smtClean="0"/>
              <a:t>‹#›</a:t>
            </a:fld>
            <a:endParaRPr lang="en-US"/>
          </a:p>
        </p:txBody>
      </p:sp>
    </p:spTree>
    <p:extLst>
      <p:ext uri="{BB962C8B-B14F-4D97-AF65-F5344CB8AC3E}">
        <p14:creationId xmlns:p14="http://schemas.microsoft.com/office/powerpoint/2010/main" val="16502979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BCD8-94A4-8A4B-B5B4-7605F1207B9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E385B30-8F17-B04B-B4D6-6B7B6C8E143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EB3399-7054-4E43-91E3-1E2300A50CE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DD9192-8B19-F042-B0E1-159AD5B3E22F}"/>
              </a:ext>
            </a:extLst>
          </p:cNvPr>
          <p:cNvSpPr>
            <a:spLocks noGrp="1"/>
          </p:cNvSpPr>
          <p:nvPr>
            <p:ph type="dt" sz="half" idx="10"/>
          </p:nvPr>
        </p:nvSpPr>
        <p:spPr/>
        <p:txBody>
          <a:bodyPr/>
          <a:lstStyle/>
          <a:p>
            <a:fld id="{D5D3C664-315A-E24C-9CCA-3B0B2A763027}" type="datetimeFigureOut">
              <a:rPr lang="en-US" smtClean="0"/>
              <a:t>5/22/2024</a:t>
            </a:fld>
            <a:endParaRPr lang="en-US"/>
          </a:p>
        </p:txBody>
      </p:sp>
      <p:sp>
        <p:nvSpPr>
          <p:cNvPr id="6" name="Footer Placeholder 5">
            <a:extLst>
              <a:ext uri="{FF2B5EF4-FFF2-40B4-BE49-F238E27FC236}">
                <a16:creationId xmlns:a16="http://schemas.microsoft.com/office/drawing/2014/main" id="{E547E072-3F76-7A4E-B121-FDAAB38703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B0426B-8216-FB47-A35C-857FA1E49F2C}"/>
              </a:ext>
            </a:extLst>
          </p:cNvPr>
          <p:cNvSpPr>
            <a:spLocks noGrp="1"/>
          </p:cNvSpPr>
          <p:nvPr>
            <p:ph type="sldNum" sz="quarter" idx="12"/>
          </p:nvPr>
        </p:nvSpPr>
        <p:spPr/>
        <p:txBody>
          <a:bodyPr/>
          <a:lstStyle/>
          <a:p>
            <a:fld id="{7F14EE5B-EAA9-BC45-B4DC-9E903E12B6D0}" type="slidenum">
              <a:rPr lang="en-US" smtClean="0"/>
              <a:t>‹#›</a:t>
            </a:fld>
            <a:endParaRPr lang="en-US"/>
          </a:p>
        </p:txBody>
      </p:sp>
    </p:spTree>
    <p:extLst>
      <p:ext uri="{BB962C8B-B14F-4D97-AF65-F5344CB8AC3E}">
        <p14:creationId xmlns:p14="http://schemas.microsoft.com/office/powerpoint/2010/main" val="152942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F90E-C6D1-6042-8B61-992A256061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F2CDC7-2A50-0B46-BF39-BAAD32C1AF14}"/>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4" name="Footer Placeholder 3">
            <a:extLst>
              <a:ext uri="{FF2B5EF4-FFF2-40B4-BE49-F238E27FC236}">
                <a16:creationId xmlns:a16="http://schemas.microsoft.com/office/drawing/2014/main" id="{EBC2087B-69FE-CD42-8AD6-75106E3509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56EC4C-7D6E-FF45-A637-B6A85A2895A3}"/>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17389269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8C4B-484C-E04C-9590-AB68A19D06D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4CA0A4A-3F77-624E-AA90-D32F5B8A656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D9C8B-0A05-D04E-83B2-23DA8694DEA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A44EBC-D6E5-B844-AB3E-04B60B7549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4ED17C-E0B3-0C45-8CB6-F3E884E5F52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012EFC-BAE8-CA42-9514-3CD24253EB54}"/>
              </a:ext>
            </a:extLst>
          </p:cNvPr>
          <p:cNvSpPr>
            <a:spLocks noGrp="1"/>
          </p:cNvSpPr>
          <p:nvPr>
            <p:ph type="dt" sz="half" idx="10"/>
          </p:nvPr>
        </p:nvSpPr>
        <p:spPr/>
        <p:txBody>
          <a:bodyPr/>
          <a:lstStyle/>
          <a:p>
            <a:fld id="{D5D3C664-315A-E24C-9CCA-3B0B2A763027}" type="datetimeFigureOut">
              <a:rPr lang="en-US" smtClean="0"/>
              <a:t>5/22/2024</a:t>
            </a:fld>
            <a:endParaRPr lang="en-US"/>
          </a:p>
        </p:txBody>
      </p:sp>
      <p:sp>
        <p:nvSpPr>
          <p:cNvPr id="8" name="Footer Placeholder 7">
            <a:extLst>
              <a:ext uri="{FF2B5EF4-FFF2-40B4-BE49-F238E27FC236}">
                <a16:creationId xmlns:a16="http://schemas.microsoft.com/office/drawing/2014/main" id="{6B65502D-9A66-054D-BE79-3A894E9071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42185-BF58-D948-B111-37A8C509AF8F}"/>
              </a:ext>
            </a:extLst>
          </p:cNvPr>
          <p:cNvSpPr>
            <a:spLocks noGrp="1"/>
          </p:cNvSpPr>
          <p:nvPr>
            <p:ph type="sldNum" sz="quarter" idx="12"/>
          </p:nvPr>
        </p:nvSpPr>
        <p:spPr/>
        <p:txBody>
          <a:bodyPr/>
          <a:lstStyle/>
          <a:p>
            <a:fld id="{7F14EE5B-EAA9-BC45-B4DC-9E903E12B6D0}" type="slidenum">
              <a:rPr lang="en-US" smtClean="0"/>
              <a:t>‹#›</a:t>
            </a:fld>
            <a:endParaRPr lang="en-US"/>
          </a:p>
        </p:txBody>
      </p:sp>
    </p:spTree>
    <p:extLst>
      <p:ext uri="{BB962C8B-B14F-4D97-AF65-F5344CB8AC3E}">
        <p14:creationId xmlns:p14="http://schemas.microsoft.com/office/powerpoint/2010/main" val="7145415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8481-858A-BD44-901A-51B0B4FCC0D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C39184D-35C4-8349-8B04-B8B9341B5266}"/>
              </a:ext>
            </a:extLst>
          </p:cNvPr>
          <p:cNvSpPr>
            <a:spLocks noGrp="1"/>
          </p:cNvSpPr>
          <p:nvPr>
            <p:ph type="dt" sz="half" idx="10"/>
          </p:nvPr>
        </p:nvSpPr>
        <p:spPr/>
        <p:txBody>
          <a:bodyPr/>
          <a:lstStyle/>
          <a:p>
            <a:fld id="{D5D3C664-315A-E24C-9CCA-3B0B2A763027}" type="datetimeFigureOut">
              <a:rPr lang="en-US" smtClean="0"/>
              <a:t>5/22/2024</a:t>
            </a:fld>
            <a:endParaRPr lang="en-US"/>
          </a:p>
        </p:txBody>
      </p:sp>
      <p:sp>
        <p:nvSpPr>
          <p:cNvPr id="4" name="Footer Placeholder 3">
            <a:extLst>
              <a:ext uri="{FF2B5EF4-FFF2-40B4-BE49-F238E27FC236}">
                <a16:creationId xmlns:a16="http://schemas.microsoft.com/office/drawing/2014/main" id="{F97C1B86-4D0C-4242-8182-3902243CC8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DACADA-EA53-2348-A018-FAB28E7EBA42}"/>
              </a:ext>
            </a:extLst>
          </p:cNvPr>
          <p:cNvSpPr>
            <a:spLocks noGrp="1"/>
          </p:cNvSpPr>
          <p:nvPr>
            <p:ph type="sldNum" sz="quarter" idx="12"/>
          </p:nvPr>
        </p:nvSpPr>
        <p:spPr/>
        <p:txBody>
          <a:bodyPr/>
          <a:lstStyle/>
          <a:p>
            <a:fld id="{7F14EE5B-EAA9-BC45-B4DC-9E903E12B6D0}" type="slidenum">
              <a:rPr lang="en-US" smtClean="0"/>
              <a:t>‹#›</a:t>
            </a:fld>
            <a:endParaRPr lang="en-US"/>
          </a:p>
        </p:txBody>
      </p:sp>
    </p:spTree>
    <p:extLst>
      <p:ext uri="{BB962C8B-B14F-4D97-AF65-F5344CB8AC3E}">
        <p14:creationId xmlns:p14="http://schemas.microsoft.com/office/powerpoint/2010/main" val="42082457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9D160-AAC0-5C42-BACA-77864B6D06EF}"/>
              </a:ext>
            </a:extLst>
          </p:cNvPr>
          <p:cNvSpPr>
            <a:spLocks noGrp="1"/>
          </p:cNvSpPr>
          <p:nvPr>
            <p:ph type="dt" sz="half" idx="10"/>
          </p:nvPr>
        </p:nvSpPr>
        <p:spPr/>
        <p:txBody>
          <a:bodyPr/>
          <a:lstStyle/>
          <a:p>
            <a:fld id="{D5D3C664-315A-E24C-9CCA-3B0B2A763027}" type="datetimeFigureOut">
              <a:rPr lang="en-US" smtClean="0"/>
              <a:t>5/22/2024</a:t>
            </a:fld>
            <a:endParaRPr lang="en-US"/>
          </a:p>
        </p:txBody>
      </p:sp>
      <p:sp>
        <p:nvSpPr>
          <p:cNvPr id="3" name="Footer Placeholder 2">
            <a:extLst>
              <a:ext uri="{FF2B5EF4-FFF2-40B4-BE49-F238E27FC236}">
                <a16:creationId xmlns:a16="http://schemas.microsoft.com/office/drawing/2014/main" id="{D6F7DF7D-5097-2742-9B08-047328DC62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CDB85F-BC91-9546-A9E3-3F6EECDA3836}"/>
              </a:ext>
            </a:extLst>
          </p:cNvPr>
          <p:cNvSpPr>
            <a:spLocks noGrp="1"/>
          </p:cNvSpPr>
          <p:nvPr>
            <p:ph type="sldNum" sz="quarter" idx="12"/>
          </p:nvPr>
        </p:nvSpPr>
        <p:spPr/>
        <p:txBody>
          <a:bodyPr/>
          <a:lstStyle/>
          <a:p>
            <a:fld id="{7F14EE5B-EAA9-BC45-B4DC-9E903E12B6D0}" type="slidenum">
              <a:rPr lang="en-US" smtClean="0"/>
              <a:t>‹#›</a:t>
            </a:fld>
            <a:endParaRPr lang="en-US"/>
          </a:p>
        </p:txBody>
      </p:sp>
    </p:spTree>
    <p:extLst>
      <p:ext uri="{BB962C8B-B14F-4D97-AF65-F5344CB8AC3E}">
        <p14:creationId xmlns:p14="http://schemas.microsoft.com/office/powerpoint/2010/main" val="28539757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1002-D74C-FC40-91ED-33BD448425B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9958A5-8DB7-AB49-A2BE-71584E1C668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9E9738-FD9F-A043-AA71-D4B2D9EDFA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971A4C-C726-4F44-ABCA-5E58369E9985}"/>
              </a:ext>
            </a:extLst>
          </p:cNvPr>
          <p:cNvSpPr>
            <a:spLocks noGrp="1"/>
          </p:cNvSpPr>
          <p:nvPr>
            <p:ph type="dt" sz="half" idx="10"/>
          </p:nvPr>
        </p:nvSpPr>
        <p:spPr/>
        <p:txBody>
          <a:bodyPr/>
          <a:lstStyle/>
          <a:p>
            <a:fld id="{D5D3C664-315A-E24C-9CCA-3B0B2A763027}" type="datetimeFigureOut">
              <a:rPr lang="en-US" smtClean="0"/>
              <a:t>5/22/2024</a:t>
            </a:fld>
            <a:endParaRPr lang="en-US"/>
          </a:p>
        </p:txBody>
      </p:sp>
      <p:sp>
        <p:nvSpPr>
          <p:cNvPr id="6" name="Footer Placeholder 5">
            <a:extLst>
              <a:ext uri="{FF2B5EF4-FFF2-40B4-BE49-F238E27FC236}">
                <a16:creationId xmlns:a16="http://schemas.microsoft.com/office/drawing/2014/main" id="{274E2112-6555-444E-9474-F4D444DD3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8C8373-3E78-EE48-9785-3AC24C93D814}"/>
              </a:ext>
            </a:extLst>
          </p:cNvPr>
          <p:cNvSpPr>
            <a:spLocks noGrp="1"/>
          </p:cNvSpPr>
          <p:nvPr>
            <p:ph type="sldNum" sz="quarter" idx="12"/>
          </p:nvPr>
        </p:nvSpPr>
        <p:spPr/>
        <p:txBody>
          <a:bodyPr/>
          <a:lstStyle/>
          <a:p>
            <a:fld id="{7F14EE5B-EAA9-BC45-B4DC-9E903E12B6D0}" type="slidenum">
              <a:rPr lang="en-US" smtClean="0"/>
              <a:t>‹#›</a:t>
            </a:fld>
            <a:endParaRPr lang="en-US"/>
          </a:p>
        </p:txBody>
      </p:sp>
    </p:spTree>
    <p:extLst>
      <p:ext uri="{BB962C8B-B14F-4D97-AF65-F5344CB8AC3E}">
        <p14:creationId xmlns:p14="http://schemas.microsoft.com/office/powerpoint/2010/main" val="10703174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8CAF-5AB4-3B46-AED4-03C5C1C637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307777-C575-524A-8D1F-8291EF61E6C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3D80BC-5F6F-E240-89C5-EF473C98FA2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868F3B-A596-C04B-A061-DAD35FB49316}"/>
              </a:ext>
            </a:extLst>
          </p:cNvPr>
          <p:cNvSpPr>
            <a:spLocks noGrp="1"/>
          </p:cNvSpPr>
          <p:nvPr>
            <p:ph type="dt" sz="half" idx="10"/>
          </p:nvPr>
        </p:nvSpPr>
        <p:spPr/>
        <p:txBody>
          <a:bodyPr/>
          <a:lstStyle/>
          <a:p>
            <a:fld id="{D5D3C664-315A-E24C-9CCA-3B0B2A763027}" type="datetimeFigureOut">
              <a:rPr lang="en-US" smtClean="0"/>
              <a:t>5/22/2024</a:t>
            </a:fld>
            <a:endParaRPr lang="en-US"/>
          </a:p>
        </p:txBody>
      </p:sp>
      <p:sp>
        <p:nvSpPr>
          <p:cNvPr id="6" name="Footer Placeholder 5">
            <a:extLst>
              <a:ext uri="{FF2B5EF4-FFF2-40B4-BE49-F238E27FC236}">
                <a16:creationId xmlns:a16="http://schemas.microsoft.com/office/drawing/2014/main" id="{BDAC1385-94AF-8D42-BC99-CB536E56C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728F3-D38D-9446-818A-60435C1D5303}"/>
              </a:ext>
            </a:extLst>
          </p:cNvPr>
          <p:cNvSpPr>
            <a:spLocks noGrp="1"/>
          </p:cNvSpPr>
          <p:nvPr>
            <p:ph type="sldNum" sz="quarter" idx="12"/>
          </p:nvPr>
        </p:nvSpPr>
        <p:spPr/>
        <p:txBody>
          <a:bodyPr/>
          <a:lstStyle/>
          <a:p>
            <a:fld id="{7F14EE5B-EAA9-BC45-B4DC-9E903E12B6D0}" type="slidenum">
              <a:rPr lang="en-US" smtClean="0"/>
              <a:t>‹#›</a:t>
            </a:fld>
            <a:endParaRPr lang="en-US"/>
          </a:p>
        </p:txBody>
      </p:sp>
    </p:spTree>
    <p:extLst>
      <p:ext uri="{BB962C8B-B14F-4D97-AF65-F5344CB8AC3E}">
        <p14:creationId xmlns:p14="http://schemas.microsoft.com/office/powerpoint/2010/main" val="27241212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B305-6827-4743-9229-B3A861605B1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AF1C55-C0B5-6946-B211-54893F6930D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691C9-0F7A-F049-AF09-2546288C2AC6}"/>
              </a:ext>
            </a:extLst>
          </p:cNvPr>
          <p:cNvSpPr>
            <a:spLocks noGrp="1"/>
          </p:cNvSpPr>
          <p:nvPr>
            <p:ph type="dt" sz="half" idx="10"/>
          </p:nvPr>
        </p:nvSpPr>
        <p:spPr/>
        <p:txBody>
          <a:bodyPr/>
          <a:lstStyle/>
          <a:p>
            <a:fld id="{D5D3C664-315A-E24C-9CCA-3B0B2A763027}" type="datetimeFigureOut">
              <a:rPr lang="en-US" smtClean="0"/>
              <a:t>5/22/2024</a:t>
            </a:fld>
            <a:endParaRPr lang="en-US"/>
          </a:p>
        </p:txBody>
      </p:sp>
      <p:sp>
        <p:nvSpPr>
          <p:cNvPr id="5" name="Footer Placeholder 4">
            <a:extLst>
              <a:ext uri="{FF2B5EF4-FFF2-40B4-BE49-F238E27FC236}">
                <a16:creationId xmlns:a16="http://schemas.microsoft.com/office/drawing/2014/main" id="{7DDAF01E-BB38-1B4D-8C6B-D23909C52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5F2B6-ECC4-634B-ACE9-BDBA11875DB7}"/>
              </a:ext>
            </a:extLst>
          </p:cNvPr>
          <p:cNvSpPr>
            <a:spLocks noGrp="1"/>
          </p:cNvSpPr>
          <p:nvPr>
            <p:ph type="sldNum" sz="quarter" idx="12"/>
          </p:nvPr>
        </p:nvSpPr>
        <p:spPr/>
        <p:txBody>
          <a:bodyPr/>
          <a:lstStyle/>
          <a:p>
            <a:fld id="{7F14EE5B-EAA9-BC45-B4DC-9E903E12B6D0}" type="slidenum">
              <a:rPr lang="en-US" smtClean="0"/>
              <a:t>‹#›</a:t>
            </a:fld>
            <a:endParaRPr lang="en-US"/>
          </a:p>
        </p:txBody>
      </p:sp>
    </p:spTree>
    <p:extLst>
      <p:ext uri="{BB962C8B-B14F-4D97-AF65-F5344CB8AC3E}">
        <p14:creationId xmlns:p14="http://schemas.microsoft.com/office/powerpoint/2010/main" val="35786765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AE8264-C29F-9B4F-ADC9-52749079DA3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F67F0E-0D8E-F74A-B532-83727B1DC87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440648-DDD3-9340-B3E5-41B1130CE6AA}"/>
              </a:ext>
            </a:extLst>
          </p:cNvPr>
          <p:cNvSpPr>
            <a:spLocks noGrp="1"/>
          </p:cNvSpPr>
          <p:nvPr>
            <p:ph type="dt" sz="half" idx="10"/>
          </p:nvPr>
        </p:nvSpPr>
        <p:spPr/>
        <p:txBody>
          <a:bodyPr/>
          <a:lstStyle/>
          <a:p>
            <a:fld id="{D5D3C664-315A-E24C-9CCA-3B0B2A763027}" type="datetimeFigureOut">
              <a:rPr lang="en-US" smtClean="0"/>
              <a:t>5/22/2024</a:t>
            </a:fld>
            <a:endParaRPr lang="en-US"/>
          </a:p>
        </p:txBody>
      </p:sp>
      <p:sp>
        <p:nvSpPr>
          <p:cNvPr id="5" name="Footer Placeholder 4">
            <a:extLst>
              <a:ext uri="{FF2B5EF4-FFF2-40B4-BE49-F238E27FC236}">
                <a16:creationId xmlns:a16="http://schemas.microsoft.com/office/drawing/2014/main" id="{C7B5A596-9443-1E4D-ABB3-E1E3AC7A0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2FB9B-A297-344F-AA46-545CF6CCF176}"/>
              </a:ext>
            </a:extLst>
          </p:cNvPr>
          <p:cNvSpPr>
            <a:spLocks noGrp="1"/>
          </p:cNvSpPr>
          <p:nvPr>
            <p:ph type="sldNum" sz="quarter" idx="12"/>
          </p:nvPr>
        </p:nvSpPr>
        <p:spPr/>
        <p:txBody>
          <a:bodyPr/>
          <a:lstStyle/>
          <a:p>
            <a:fld id="{7F14EE5B-EAA9-BC45-B4DC-9E903E12B6D0}" type="slidenum">
              <a:rPr lang="en-US" smtClean="0"/>
              <a:t>‹#›</a:t>
            </a:fld>
            <a:endParaRPr lang="en-US"/>
          </a:p>
        </p:txBody>
      </p:sp>
    </p:spTree>
    <p:extLst>
      <p:ext uri="{BB962C8B-B14F-4D97-AF65-F5344CB8AC3E}">
        <p14:creationId xmlns:p14="http://schemas.microsoft.com/office/powerpoint/2010/main" val="98696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ED3E-B089-CE4C-B427-413E7EE990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2779B8B-6FEC-CA43-854C-D12CF3D962A1}"/>
              </a:ext>
            </a:extLst>
          </p:cNvPr>
          <p:cNvSpPr>
            <a:spLocks noGrp="1"/>
          </p:cNvSpPr>
          <p:nvPr>
            <p:ph type="dt" sz="half" idx="10"/>
          </p:nvPr>
        </p:nvSpPr>
        <p:spPr/>
        <p:txBody>
          <a:bodyPr/>
          <a:lstStyle/>
          <a:p>
            <a:fld id="{D5D3C664-315A-E24C-9CCA-3B0B2A763027}" type="datetimeFigureOut">
              <a:rPr lang="en-US" smtClean="0"/>
              <a:t>5/22/2024</a:t>
            </a:fld>
            <a:endParaRPr lang="en-US"/>
          </a:p>
        </p:txBody>
      </p:sp>
      <p:sp>
        <p:nvSpPr>
          <p:cNvPr id="4" name="Footer Placeholder 3">
            <a:extLst>
              <a:ext uri="{FF2B5EF4-FFF2-40B4-BE49-F238E27FC236}">
                <a16:creationId xmlns:a16="http://schemas.microsoft.com/office/drawing/2014/main" id="{8701BE97-FE3C-3F47-8FB1-F9B53DA3AC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CAC10C-3C4B-F348-BC2E-CDAB44320788}"/>
              </a:ext>
            </a:extLst>
          </p:cNvPr>
          <p:cNvSpPr>
            <a:spLocks noGrp="1"/>
          </p:cNvSpPr>
          <p:nvPr>
            <p:ph type="sldNum" sz="quarter" idx="12"/>
          </p:nvPr>
        </p:nvSpPr>
        <p:spPr/>
        <p:txBody>
          <a:bodyPr/>
          <a:lstStyle/>
          <a:p>
            <a:fld id="{7F14EE5B-EAA9-BC45-B4DC-9E903E12B6D0}" type="slidenum">
              <a:rPr lang="en-US" smtClean="0"/>
              <a:t>‹#›</a:t>
            </a:fld>
            <a:endParaRPr lang="en-US"/>
          </a:p>
        </p:txBody>
      </p:sp>
    </p:spTree>
    <p:extLst>
      <p:ext uri="{BB962C8B-B14F-4D97-AF65-F5344CB8AC3E}">
        <p14:creationId xmlns:p14="http://schemas.microsoft.com/office/powerpoint/2010/main" val="13147835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940B-B48B-334E-B608-1369BC7F10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FDADE9-1BB9-E740-9265-7228707FE0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31AB9-7A83-7742-A703-C3BFA7F9B51D}"/>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5" name="Footer Placeholder 4">
            <a:extLst>
              <a:ext uri="{FF2B5EF4-FFF2-40B4-BE49-F238E27FC236}">
                <a16:creationId xmlns:a16="http://schemas.microsoft.com/office/drawing/2014/main" id="{AE7B538B-4344-6343-8935-D31418870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5566-4879-7B4D-8097-4F91F1827F94}"/>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17225050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9C77-97DD-C442-BF71-AC4CC36311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29C068-2F02-2940-BC86-277B5FC16D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1812D-2016-A143-83BB-2543030A51C7}"/>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5" name="Footer Placeholder 4">
            <a:extLst>
              <a:ext uri="{FF2B5EF4-FFF2-40B4-BE49-F238E27FC236}">
                <a16:creationId xmlns:a16="http://schemas.microsoft.com/office/drawing/2014/main" id="{BB71AEA3-F876-9846-83AF-D328B0963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CD0D2-CE0E-2042-BE76-2458A0A8CD28}"/>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4498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E788E-9FC7-F345-ACFB-0CE7035BC97D}"/>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3" name="Footer Placeholder 2">
            <a:extLst>
              <a:ext uri="{FF2B5EF4-FFF2-40B4-BE49-F238E27FC236}">
                <a16:creationId xmlns:a16="http://schemas.microsoft.com/office/drawing/2014/main" id="{E021560E-2115-7D40-A388-58E45DC010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AC7FDE-5744-E743-9ED6-086792709C62}"/>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41881500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5D2AC-B211-FD40-8DC5-75D2673244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B7101-63C9-6645-A406-52B13B2852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6B01C2-9507-214A-B763-C6FD0C038A6B}"/>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5" name="Footer Placeholder 4">
            <a:extLst>
              <a:ext uri="{FF2B5EF4-FFF2-40B4-BE49-F238E27FC236}">
                <a16:creationId xmlns:a16="http://schemas.microsoft.com/office/drawing/2014/main" id="{108694A4-3EEF-C04E-A1AF-A0E0DC247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7C6B3-9C6B-EF47-A7D3-21ED4FD6A318}"/>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25263257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EF63C-FFF0-8F41-A14A-8836EB0EFF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213B6C-E005-2A4D-9CB2-A61D180F5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029CAB-E17B-E440-9A36-5AE967DC55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58F77D-4C88-1A42-9128-D0F04E081272}"/>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6" name="Footer Placeholder 5">
            <a:extLst>
              <a:ext uri="{FF2B5EF4-FFF2-40B4-BE49-F238E27FC236}">
                <a16:creationId xmlns:a16="http://schemas.microsoft.com/office/drawing/2014/main" id="{80AE753D-9AF5-864C-8874-6A0F899BA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83F53-CB25-EE4A-9BEF-2E644D51D289}"/>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22727471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0A54C-C987-764E-BF8D-C1584E3F2A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931FA3-B852-DC48-98C6-1829A66C39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216861-9383-3340-8A3B-8C556BF12A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BC82E6-3F5D-1E4B-8242-A62D0EA4FB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7D8BB1-F309-6A42-A5F4-CEF63759E6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AD0DD-5CFF-4C4F-9957-D27090B34E5A}"/>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8" name="Footer Placeholder 7">
            <a:extLst>
              <a:ext uri="{FF2B5EF4-FFF2-40B4-BE49-F238E27FC236}">
                <a16:creationId xmlns:a16="http://schemas.microsoft.com/office/drawing/2014/main" id="{D12282DE-4E0E-7F4B-B889-F37A4FCBE1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3A9DBA-020E-0F4D-B7D0-8EFF1AEBBDFD}"/>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6739319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DF7FB-DB4F-CE4F-9F83-5823802B2A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A8B2E5-E03D-6848-8787-E9F4A6BF00CE}"/>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4" name="Footer Placeholder 3">
            <a:extLst>
              <a:ext uri="{FF2B5EF4-FFF2-40B4-BE49-F238E27FC236}">
                <a16:creationId xmlns:a16="http://schemas.microsoft.com/office/drawing/2014/main" id="{3E958423-B55D-9C4F-8A83-CFB0E8DBC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DD8D69-8BDC-9647-801B-22FF9BCD283F}"/>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5465937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19E092-CEE3-C745-9D29-F11EA0EC2B28}"/>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3" name="Footer Placeholder 2">
            <a:extLst>
              <a:ext uri="{FF2B5EF4-FFF2-40B4-BE49-F238E27FC236}">
                <a16:creationId xmlns:a16="http://schemas.microsoft.com/office/drawing/2014/main" id="{C443B05B-99B5-8849-840E-E624C367BE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A0EEB2-1740-A943-8A1B-28AC59ADACB5}"/>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3592659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59FA-8828-3E46-B6BB-50910A584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1F1A9A-1C0E-9747-9712-D556384C26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BDA9CC-3519-BE43-9520-59EAFD4BE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B7917-4909-914C-8A1F-260480530731}"/>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6" name="Footer Placeholder 5">
            <a:extLst>
              <a:ext uri="{FF2B5EF4-FFF2-40B4-BE49-F238E27FC236}">
                <a16:creationId xmlns:a16="http://schemas.microsoft.com/office/drawing/2014/main" id="{C4E5B37D-CA5A-164E-AA6C-1D19C3F8DE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B46DBB-11E4-5C41-B6BB-6C13E6143CC2}"/>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6690386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BA77-6AED-184A-B02D-745E1C54DD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88B412-0FB0-6A42-9C66-69E69681C8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0DF542-EACD-7F49-8821-28824A5DD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87EA23-A157-7C49-AD9D-CA3398537B33}"/>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6" name="Footer Placeholder 5">
            <a:extLst>
              <a:ext uri="{FF2B5EF4-FFF2-40B4-BE49-F238E27FC236}">
                <a16:creationId xmlns:a16="http://schemas.microsoft.com/office/drawing/2014/main" id="{67B8D2CF-7E4F-DC45-86D4-F5770A5B9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617931-C205-6C46-8377-88AD3516FD45}"/>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10154325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2E9A3-0697-3743-A5B8-911E0D0D30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039304-F97F-DB4B-BD1B-A5DC1F342B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C1F8D-9E73-3F45-8A95-37F77F732AF6}"/>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5" name="Footer Placeholder 4">
            <a:extLst>
              <a:ext uri="{FF2B5EF4-FFF2-40B4-BE49-F238E27FC236}">
                <a16:creationId xmlns:a16="http://schemas.microsoft.com/office/drawing/2014/main" id="{C3FD5140-47BF-C14F-8B9E-84D3FF9D8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4C27E-78AD-2D4D-859B-E8BB64BD030C}"/>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15461812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38F664-4FF2-5C44-BB20-B85BAB7A31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D00D7F-9312-5B4B-B59D-3E61FAC42B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496CB-81F5-4A41-BDCA-0EC4CEF3EFF9}"/>
              </a:ext>
            </a:extLst>
          </p:cNvPr>
          <p:cNvSpPr>
            <a:spLocks noGrp="1"/>
          </p:cNvSpPr>
          <p:nvPr>
            <p:ph type="dt" sz="half" idx="10"/>
          </p:nvPr>
        </p:nvSpPr>
        <p:spPr/>
        <p:txBody>
          <a:bodyPr/>
          <a:lstStyle/>
          <a:p>
            <a:fld id="{C049E0AD-F76B-6D4C-B822-82C1B1A1B030}" type="datetimeFigureOut">
              <a:rPr lang="en-US" smtClean="0"/>
              <a:t>5/22/2024</a:t>
            </a:fld>
            <a:endParaRPr lang="en-US"/>
          </a:p>
        </p:txBody>
      </p:sp>
      <p:sp>
        <p:nvSpPr>
          <p:cNvPr id="5" name="Footer Placeholder 4">
            <a:extLst>
              <a:ext uri="{FF2B5EF4-FFF2-40B4-BE49-F238E27FC236}">
                <a16:creationId xmlns:a16="http://schemas.microsoft.com/office/drawing/2014/main" id="{CC06A49C-2528-AB48-8844-B6A708888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8A238-A2B1-A147-A148-15C782161F22}"/>
              </a:ext>
            </a:extLst>
          </p:cNvPr>
          <p:cNvSpPr>
            <a:spLocks noGrp="1"/>
          </p:cNvSpPr>
          <p:nvPr>
            <p:ph type="sldNum" sz="quarter" idx="12"/>
          </p:nvPr>
        </p:nvSpPr>
        <p:spPr/>
        <p:txBody>
          <a:bodyPr/>
          <a:lstStyle/>
          <a:p>
            <a:fld id="{2EFDD635-78A4-EC47-907E-5654790346FC}" type="slidenum">
              <a:rPr lang="en-US" smtClean="0"/>
              <a:t>‹#›</a:t>
            </a:fld>
            <a:endParaRPr lang="en-US"/>
          </a:p>
        </p:txBody>
      </p:sp>
    </p:spTree>
    <p:extLst>
      <p:ext uri="{BB962C8B-B14F-4D97-AF65-F5344CB8AC3E}">
        <p14:creationId xmlns:p14="http://schemas.microsoft.com/office/powerpoint/2010/main" val="1750169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A8C9-CC30-E544-9432-C06F718D3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3599F3-F76C-6B48-A6F1-AE4AC563B4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5B3ABF-D0AA-BF4C-AF56-00A92053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21A992-8607-CB40-947D-A8B972D44E54}"/>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6" name="Footer Placeholder 5">
            <a:extLst>
              <a:ext uri="{FF2B5EF4-FFF2-40B4-BE49-F238E27FC236}">
                <a16:creationId xmlns:a16="http://schemas.microsoft.com/office/drawing/2014/main" id="{B3B2765D-89FC-0E4B-8FFF-F49B4433B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DD13E-D5E7-3344-B430-C3DA4220F243}"/>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220165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1A2B-C558-3648-A220-F12ADDC2F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5E2A92-0D98-2F45-B443-B448A06A8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47C4C0-C5E6-2145-B96E-38EBC011D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9A8C56-558D-C942-A2C8-CABB34A68BC3}"/>
              </a:ext>
            </a:extLst>
          </p:cNvPr>
          <p:cNvSpPr>
            <a:spLocks noGrp="1"/>
          </p:cNvSpPr>
          <p:nvPr>
            <p:ph type="dt" sz="half" idx="10"/>
          </p:nvPr>
        </p:nvSpPr>
        <p:spPr/>
        <p:txBody>
          <a:bodyPr/>
          <a:lstStyle/>
          <a:p>
            <a:fld id="{147BD9B4-8528-2848-9D63-2B6BD916C311}" type="datetimeFigureOut">
              <a:rPr lang="en-US" smtClean="0"/>
              <a:t>5/22/2024</a:t>
            </a:fld>
            <a:endParaRPr lang="en-US"/>
          </a:p>
        </p:txBody>
      </p:sp>
      <p:sp>
        <p:nvSpPr>
          <p:cNvPr id="6" name="Footer Placeholder 5">
            <a:extLst>
              <a:ext uri="{FF2B5EF4-FFF2-40B4-BE49-F238E27FC236}">
                <a16:creationId xmlns:a16="http://schemas.microsoft.com/office/drawing/2014/main" id="{B68DC223-2496-554C-8C32-93F5293E7F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F4674-2C1C-3D45-92F8-A8E6E85EE23E}"/>
              </a:ext>
            </a:extLst>
          </p:cNvPr>
          <p:cNvSpPr>
            <a:spLocks noGrp="1"/>
          </p:cNvSpPr>
          <p:nvPr>
            <p:ph type="sldNum" sz="quarter" idx="12"/>
          </p:nvPr>
        </p:nvSpPr>
        <p:spPr/>
        <p:txBody>
          <a:bodyPr/>
          <a:lstStyle/>
          <a:p>
            <a:fld id="{AC9641BD-E762-AA48-BD1F-9749FF71B136}" type="slidenum">
              <a:rPr lang="en-US" smtClean="0"/>
              <a:t>‹#›</a:t>
            </a:fld>
            <a:endParaRPr lang="en-US"/>
          </a:p>
        </p:txBody>
      </p:sp>
    </p:spTree>
    <p:extLst>
      <p:ext uri="{BB962C8B-B14F-4D97-AF65-F5344CB8AC3E}">
        <p14:creationId xmlns:p14="http://schemas.microsoft.com/office/powerpoint/2010/main" val="1756867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5.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01E59-B7FF-F44D-9509-92D4F20EC8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FAE501-75E8-0C47-88A7-A14640E78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E3F7B-9555-404F-A3B3-9AA234389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02720F12-D94C-774A-9866-51F026E0F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2B9F15-1A1C-8B41-A1AB-EA1F987389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641BD-E762-AA48-BD1F-9749FF71B136}" type="slidenum">
              <a:rPr lang="en-US" smtClean="0"/>
              <a:t>‹#›</a:t>
            </a:fld>
            <a:endParaRPr lang="en-US"/>
          </a:p>
        </p:txBody>
      </p:sp>
      <p:pic>
        <p:nvPicPr>
          <p:cNvPr id="9" name="Picture 2" descr="Picture 2">
            <a:extLst>
              <a:ext uri="{FF2B5EF4-FFF2-40B4-BE49-F238E27FC236}">
                <a16:creationId xmlns:a16="http://schemas.microsoft.com/office/drawing/2014/main" id="{E4CA23AB-A520-3048-BE02-7F5DCF62D7D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339281727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01E59-B7FF-F44D-9509-92D4F20EC8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FAE501-75E8-0C47-88A7-A14640E78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E3F7B-9555-404F-A3B3-9AA234389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02720F12-D94C-774A-9866-51F026E0F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2B9F15-1A1C-8B41-A1AB-EA1F987389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641BD-E762-AA48-BD1F-9749FF71B136}" type="slidenum">
              <a:rPr lang="en-US" smtClean="0"/>
              <a:t>‹#›</a:t>
            </a:fld>
            <a:endParaRPr lang="en-US"/>
          </a:p>
        </p:txBody>
      </p:sp>
      <p:pic>
        <p:nvPicPr>
          <p:cNvPr id="7" name="Picture 21" descr="Picture 21">
            <a:extLst>
              <a:ext uri="{FF2B5EF4-FFF2-40B4-BE49-F238E27FC236}">
                <a16:creationId xmlns:a16="http://schemas.microsoft.com/office/drawing/2014/main" id="{F8094E0B-C608-DB48-8E1D-3C4DFD8FDB5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4572000" cy="6858000"/>
          </a:xfrm>
          <a:prstGeom prst="rect">
            <a:avLst/>
          </a:prstGeom>
          <a:ln w="12700">
            <a:miter lim="400000"/>
          </a:ln>
        </p:spPr>
      </p:pic>
      <p:pic>
        <p:nvPicPr>
          <p:cNvPr id="9" name="Picture 8" descr="A blurry photo of a forest&#10;&#10;Description automatically generated">
            <a:extLst>
              <a:ext uri="{FF2B5EF4-FFF2-40B4-BE49-F238E27FC236}">
                <a16:creationId xmlns:a16="http://schemas.microsoft.com/office/drawing/2014/main" id="{18EBDB69-AD2B-B947-BCF7-DE375BE3D1AD}"/>
              </a:ext>
            </a:extLst>
          </p:cNvPr>
          <p:cNvPicPr>
            <a:picLocks noChangeAspect="1"/>
          </p:cNvPicPr>
          <p:nvPr userDrawn="1"/>
        </p:nvPicPr>
        <p:blipFill rotWithShape="1">
          <a:blip r:embed="rId14"/>
          <a:srcRect l="20625" r="16875"/>
          <a:stretch/>
        </p:blipFill>
        <p:spPr>
          <a:xfrm>
            <a:off x="4572000" y="0"/>
            <a:ext cx="7620000" cy="6858000"/>
          </a:xfrm>
          <a:prstGeom prst="rect">
            <a:avLst/>
          </a:prstGeom>
        </p:spPr>
      </p:pic>
    </p:spTree>
    <p:extLst>
      <p:ext uri="{BB962C8B-B14F-4D97-AF65-F5344CB8AC3E}">
        <p14:creationId xmlns:p14="http://schemas.microsoft.com/office/powerpoint/2010/main" val="312398196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03D640-3DFE-6B45-A12A-798DF3BA84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97BAB6-40EF-AF42-8176-1724B4B970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621DE-D5B0-5845-AB19-C18DDFA83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9E0AD-F76B-6D4C-B822-82C1B1A1B030}" type="datetimeFigureOut">
              <a:rPr lang="en-US" smtClean="0"/>
              <a:t>5/22/2024</a:t>
            </a:fld>
            <a:endParaRPr lang="en-US"/>
          </a:p>
        </p:txBody>
      </p:sp>
      <p:sp>
        <p:nvSpPr>
          <p:cNvPr id="5" name="Footer Placeholder 4">
            <a:extLst>
              <a:ext uri="{FF2B5EF4-FFF2-40B4-BE49-F238E27FC236}">
                <a16:creationId xmlns:a16="http://schemas.microsoft.com/office/drawing/2014/main" id="{5ED3EA9A-E714-9F46-AF03-1E60B0C318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332B3C-D56D-6D42-9717-0888A6FE7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DD635-78A4-EC47-907E-5654790346FC}" type="slidenum">
              <a:rPr lang="en-US" smtClean="0"/>
              <a:t>‹#›</a:t>
            </a:fld>
            <a:endParaRPr lang="en-US"/>
          </a:p>
        </p:txBody>
      </p:sp>
    </p:spTree>
    <p:extLst>
      <p:ext uri="{BB962C8B-B14F-4D97-AF65-F5344CB8AC3E}">
        <p14:creationId xmlns:p14="http://schemas.microsoft.com/office/powerpoint/2010/main" val="3969273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F0209-C528-E74F-B8AE-A41529152F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93670D-2696-3345-BB64-AD59C00EC4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C3BDC-0CAB-BC42-A961-B9B995597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FE3CA-ADDC-4A4F-A7DE-AC21E07960C8}" type="datetimeFigureOut">
              <a:rPr lang="en-US" smtClean="0"/>
              <a:t>5/22/2024</a:t>
            </a:fld>
            <a:endParaRPr lang="en-US"/>
          </a:p>
        </p:txBody>
      </p:sp>
      <p:sp>
        <p:nvSpPr>
          <p:cNvPr id="5" name="Footer Placeholder 4">
            <a:extLst>
              <a:ext uri="{FF2B5EF4-FFF2-40B4-BE49-F238E27FC236}">
                <a16:creationId xmlns:a16="http://schemas.microsoft.com/office/drawing/2014/main" id="{F44F5978-59B3-6E49-BE62-4FD322E196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924808-F462-3F48-920E-8692D0449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C0742-6CE6-1B4B-8AB7-65135DC5C2B7}" type="slidenum">
              <a:rPr lang="en-US" smtClean="0"/>
              <a:t>‹#›</a:t>
            </a:fld>
            <a:endParaRPr lang="en-US"/>
          </a:p>
        </p:txBody>
      </p:sp>
      <p:pic>
        <p:nvPicPr>
          <p:cNvPr id="7" name="Picture 4" descr="Picture 4">
            <a:extLst>
              <a:ext uri="{FF2B5EF4-FFF2-40B4-BE49-F238E27FC236}">
                <a16:creationId xmlns:a16="http://schemas.microsoft.com/office/drawing/2014/main" id="{FDFEFA0B-B528-0F47-B3D0-8491137A294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327988"/>
            <a:ext cx="12192000" cy="5386918"/>
          </a:xfrm>
          <a:prstGeom prst="rect">
            <a:avLst/>
          </a:prstGeom>
          <a:ln w="12700">
            <a:miter lim="400000"/>
          </a:ln>
        </p:spPr>
      </p:pic>
    </p:spTree>
    <p:extLst>
      <p:ext uri="{BB962C8B-B14F-4D97-AF65-F5344CB8AC3E}">
        <p14:creationId xmlns:p14="http://schemas.microsoft.com/office/powerpoint/2010/main" val="3902358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01E59-B7FF-F44D-9509-92D4F20EC8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FAE501-75E8-0C47-88A7-A14640E78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E3F7B-9555-404F-A3B3-9AA234389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BD9B4-8528-2848-9D63-2B6BD916C311}" type="datetimeFigureOut">
              <a:rPr lang="en-US" smtClean="0"/>
              <a:t>5/22/2024</a:t>
            </a:fld>
            <a:endParaRPr lang="en-US"/>
          </a:p>
        </p:txBody>
      </p:sp>
      <p:sp>
        <p:nvSpPr>
          <p:cNvPr id="5" name="Footer Placeholder 4">
            <a:extLst>
              <a:ext uri="{FF2B5EF4-FFF2-40B4-BE49-F238E27FC236}">
                <a16:creationId xmlns:a16="http://schemas.microsoft.com/office/drawing/2014/main" id="{02720F12-D94C-774A-9866-51F026E0F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2B9F15-1A1C-8B41-A1AB-EA1F987389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641BD-E762-AA48-BD1F-9749FF71B136}" type="slidenum">
              <a:rPr lang="en-US" smtClean="0"/>
              <a:t>‹#›</a:t>
            </a:fld>
            <a:endParaRPr lang="en-US"/>
          </a:p>
        </p:txBody>
      </p:sp>
      <p:pic>
        <p:nvPicPr>
          <p:cNvPr id="7" name="Picture 21" descr="Picture 21">
            <a:extLst>
              <a:ext uri="{FF2B5EF4-FFF2-40B4-BE49-F238E27FC236}">
                <a16:creationId xmlns:a16="http://schemas.microsoft.com/office/drawing/2014/main" id="{F8094E0B-C608-DB48-8E1D-3C4DFD8FDB5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4572000" cy="6858000"/>
          </a:xfrm>
          <a:prstGeom prst="rect">
            <a:avLst/>
          </a:prstGeom>
          <a:ln w="12700">
            <a:miter lim="400000"/>
          </a:ln>
        </p:spPr>
      </p:pic>
    </p:spTree>
    <p:extLst>
      <p:ext uri="{BB962C8B-B14F-4D97-AF65-F5344CB8AC3E}">
        <p14:creationId xmlns:p14="http://schemas.microsoft.com/office/powerpoint/2010/main" val="33599556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E9143BF-7D2E-F745-901D-9E152E9D0B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3C664-315A-E24C-9CCA-3B0B2A763027}" type="datetimeFigureOut">
              <a:rPr lang="en-US" smtClean="0"/>
              <a:t>5/22/2024</a:t>
            </a:fld>
            <a:endParaRPr lang="en-US"/>
          </a:p>
        </p:txBody>
      </p:sp>
      <p:sp>
        <p:nvSpPr>
          <p:cNvPr id="5" name="Footer Placeholder 4">
            <a:extLst>
              <a:ext uri="{FF2B5EF4-FFF2-40B4-BE49-F238E27FC236}">
                <a16:creationId xmlns:a16="http://schemas.microsoft.com/office/drawing/2014/main" id="{A71DA17A-E2C9-A842-8E88-DB52D6B47D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C6B324-D1B6-BB43-8829-0BC0555921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4EE5B-EAA9-BC45-B4DC-9E903E12B6D0}" type="slidenum">
              <a:rPr lang="en-US" smtClean="0"/>
              <a:t>‹#›</a:t>
            </a:fld>
            <a:endParaRPr lang="en-US"/>
          </a:p>
        </p:txBody>
      </p:sp>
      <p:sp>
        <p:nvSpPr>
          <p:cNvPr id="10" name="Rectangle 8">
            <a:extLst>
              <a:ext uri="{FF2B5EF4-FFF2-40B4-BE49-F238E27FC236}">
                <a16:creationId xmlns:a16="http://schemas.microsoft.com/office/drawing/2014/main" id="{A78E4B90-5BB9-5041-9108-42970AD4DF39}"/>
              </a:ext>
            </a:extLst>
          </p:cNvPr>
          <p:cNvSpPr/>
          <p:nvPr userDrawn="1"/>
        </p:nvSpPr>
        <p:spPr>
          <a:xfrm>
            <a:off x="0" y="3429000"/>
            <a:ext cx="12192000" cy="3429000"/>
          </a:xfrm>
          <a:prstGeom prst="rect">
            <a:avLst/>
          </a:prstGeom>
          <a:solidFill>
            <a:srgbClr val="B8AC20"/>
          </a:solidFill>
          <a:ln w="12700">
            <a:miter lim="400000"/>
          </a:ln>
        </p:spPr>
        <p:txBody>
          <a:bodyPr lIns="45719" rIns="45719" anchor="ctr"/>
          <a:lstStyle/>
          <a:p>
            <a:pPr algn="ctr">
              <a:defRPr>
                <a:solidFill>
                  <a:srgbClr val="FFFFFF"/>
                </a:solidFill>
              </a:defRPr>
            </a:pPr>
            <a:endParaRPr>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2D0D527-DC73-2744-AB18-7E27A3FE175F}"/>
              </a:ext>
            </a:extLst>
          </p:cNvPr>
          <p:cNvSpPr txBox="1"/>
          <p:nvPr userDrawn="1"/>
        </p:nvSpPr>
        <p:spPr>
          <a:xfrm>
            <a:off x="3536646" y="3634449"/>
            <a:ext cx="5118709" cy="553998"/>
          </a:xfrm>
          <a:prstGeom prst="rect">
            <a:avLst/>
          </a:prstGeom>
          <a:noFill/>
        </p:spPr>
        <p:txBody>
          <a:bodyPr wrap="none" rtlCol="0">
            <a:spAutoFit/>
          </a:bodyPr>
          <a:lstStyle/>
          <a:p>
            <a:pPr algn="ctr"/>
            <a:r>
              <a:rPr lang="en-US" sz="3000" b="1" i="0">
                <a:solidFill>
                  <a:srgbClr val="707A27"/>
                </a:solidFill>
                <a:latin typeface="Arial Black" panose="020B0604020202020204" pitchFamily="34" charset="0"/>
                <a:cs typeface="Arial Black" panose="020B0604020202020204" pitchFamily="34" charset="0"/>
              </a:rPr>
              <a:t>SINCE THE BEGINNING</a:t>
            </a:r>
          </a:p>
        </p:txBody>
      </p:sp>
    </p:spTree>
    <p:extLst>
      <p:ext uri="{BB962C8B-B14F-4D97-AF65-F5344CB8AC3E}">
        <p14:creationId xmlns:p14="http://schemas.microsoft.com/office/powerpoint/2010/main" val="23993210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9F579-7BF5-DE46-B273-AB2DAF1B88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4512E8-3F09-874E-9156-1E24AAC86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8557C-1A16-7849-8A45-5E507A83E2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9E0AD-F76B-6D4C-B822-82C1B1A1B030}" type="datetimeFigureOut">
              <a:rPr lang="en-US" smtClean="0"/>
              <a:t>5/22/2024</a:t>
            </a:fld>
            <a:endParaRPr lang="en-US"/>
          </a:p>
        </p:txBody>
      </p:sp>
      <p:sp>
        <p:nvSpPr>
          <p:cNvPr id="5" name="Footer Placeholder 4">
            <a:extLst>
              <a:ext uri="{FF2B5EF4-FFF2-40B4-BE49-F238E27FC236}">
                <a16:creationId xmlns:a16="http://schemas.microsoft.com/office/drawing/2014/main" id="{1B648B4D-EAB7-2C44-B4D4-6E7BC4FE80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CFCE3F-FE11-3140-B2E9-0CEC43A8E2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DD635-78A4-EC47-907E-5654790346FC}" type="slidenum">
              <a:rPr lang="en-US" smtClean="0"/>
              <a:t>‹#›</a:t>
            </a:fld>
            <a:endParaRPr lang="en-US"/>
          </a:p>
        </p:txBody>
      </p:sp>
      <p:pic>
        <p:nvPicPr>
          <p:cNvPr id="7" name="Picture 1" descr="Picture 1">
            <a:extLst>
              <a:ext uri="{FF2B5EF4-FFF2-40B4-BE49-F238E27FC236}">
                <a16:creationId xmlns:a16="http://schemas.microsoft.com/office/drawing/2014/main" id="{31903E21-A2C9-4C48-9C2B-95EFB293CA4D}"/>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5863166"/>
            <a:ext cx="12192000" cy="994834"/>
          </a:xfrm>
          <a:prstGeom prst="rect">
            <a:avLst/>
          </a:prstGeom>
          <a:ln w="12700">
            <a:miter lim="400000"/>
          </a:ln>
        </p:spPr>
      </p:pic>
    </p:spTree>
    <p:extLst>
      <p:ext uri="{BB962C8B-B14F-4D97-AF65-F5344CB8AC3E}">
        <p14:creationId xmlns:p14="http://schemas.microsoft.com/office/powerpoint/2010/main" val="185360053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hyperlink" Target="mailto:carol.wells@iowafinance.com" TargetMode="External"/><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hyperlink" Target="https://www.hudexchange.info/programs/htf/htf-income-limits/" TargetMode="External"/><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hyperlink" Target="mailto:nationalhousingtrustfund@iowafinance.com" TargetMode="External"/><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3" Type="http://schemas.openxmlformats.org/officeDocument/2006/relationships/hyperlink" Target="https://www.hudexchange.info/programs/htf/htf-rent-limits/" TargetMode="External"/><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3" Type="http://schemas.openxmlformats.org/officeDocument/2006/relationships/hyperlink" Target="mailto:Rita.eble@iowafinance.com"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Box 5"/>
          <p:cNvSpPr/>
          <p:nvPr/>
        </p:nvSpPr>
        <p:spPr>
          <a:xfrm>
            <a:off x="290458" y="5650417"/>
            <a:ext cx="8170635" cy="132343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4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707A27"/>
                </a:solidFill>
                <a:effectLst/>
                <a:uLnTx/>
                <a:uFillTx/>
                <a:latin typeface="Arial" panose="020B0604020202020204" pitchFamily="34" charset="0"/>
                <a:ea typeface="Futura PT Demi Oblique"/>
                <a:cs typeface="Arial" panose="020B0604020202020204" pitchFamily="34" charset="0"/>
                <a:sym typeface="Futura PT Demi Oblique"/>
              </a:rPr>
              <a:t>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
        <p:nvSpPr>
          <p:cNvPr id="3" name="TextBox 2">
            <a:extLst>
              <a:ext uri="{FF2B5EF4-FFF2-40B4-BE49-F238E27FC236}">
                <a16:creationId xmlns:a16="http://schemas.microsoft.com/office/drawing/2014/main" id="{69649C10-8205-43F4-BD0C-A227DE0032A7}"/>
              </a:ext>
            </a:extLst>
          </p:cNvPr>
          <p:cNvSpPr txBox="1"/>
          <p:nvPr/>
        </p:nvSpPr>
        <p:spPr>
          <a:xfrm>
            <a:off x="166255" y="5458004"/>
            <a:ext cx="12201525" cy="1692771"/>
          </a:xfrm>
          <a:prstGeom prst="rect">
            <a:avLst/>
          </a:prstGeom>
          <a:noFill/>
        </p:spPr>
        <p:txBody>
          <a:bodyPr wrap="square" rtlCol="0">
            <a:spAutoFit/>
          </a:bodyPr>
          <a:lstStyle/>
          <a:p>
            <a:r>
              <a:rPr lang="en-US" sz="4000" dirty="0">
                <a:solidFill>
                  <a:srgbClr val="737A35"/>
                </a:solidFill>
                <a:latin typeface="Futura PT"/>
                <a:cs typeface="Arial" panose="020B0604020202020204" pitchFamily="34" charset="0"/>
              </a:rPr>
              <a:t>National Housing Trust Fund 2024</a:t>
            </a:r>
          </a:p>
          <a:p>
            <a:r>
              <a:rPr lang="en-US" sz="3200" dirty="0">
                <a:latin typeface="Arial Black" panose="020B0A04020102020204" pitchFamily="34" charset="0"/>
              </a:rPr>
              <a:t>May 22, 2024 9:00 AM</a:t>
            </a:r>
          </a:p>
          <a:p>
            <a:endParaRPr lang="en-US" sz="3200" dirty="0">
              <a:solidFill>
                <a:srgbClr val="737A35"/>
              </a:solidFill>
              <a:latin typeface="Futura PT"/>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823141" y="1540244"/>
            <a:ext cx="10432604" cy="461049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a:lnSpc>
                <a:spcPct val="90000"/>
              </a:lnSpc>
            </a:pPr>
            <a:r>
              <a:rPr lang="en-US" sz="3200"/>
              <a:t> </a:t>
            </a:r>
            <a:endParaRPr lang="en-US" sz="2400"/>
          </a:p>
          <a:p>
            <a:pPr algn="just">
              <a:lnSpc>
                <a:spcPct val="90000"/>
              </a:lnSpc>
            </a:pPr>
            <a:r>
              <a:rPr lang="en-US" b="1"/>
              <a:t>All required documents and exhibits must be uploaded within the application.  NO forms or information will be accepted by IFA outside of the application or after the application deadline.</a:t>
            </a:r>
          </a:p>
          <a:p>
            <a:pPr algn="just">
              <a:lnSpc>
                <a:spcPct val="90000"/>
              </a:lnSpc>
            </a:pPr>
            <a:endParaRPr lang="en-US" b="1"/>
          </a:p>
          <a:p>
            <a:pPr algn="just">
              <a:lnSpc>
                <a:spcPct val="90000"/>
              </a:lnSpc>
            </a:pPr>
            <a:r>
              <a:rPr lang="en-US" b="1"/>
              <a:t>Applications are due at 4:00 PM on July 10, 2024.  Do not wait until the last minute to finish and submit your application.  </a:t>
            </a:r>
          </a:p>
          <a:p>
            <a:pPr algn="just">
              <a:lnSpc>
                <a:spcPct val="90000"/>
              </a:lnSpc>
            </a:pPr>
            <a:endParaRPr lang="en-US" b="1"/>
          </a:p>
          <a:p>
            <a:pPr algn="just">
              <a:lnSpc>
                <a:spcPct val="90000"/>
              </a:lnSpc>
            </a:pPr>
            <a:r>
              <a:rPr lang="en-US" b="1"/>
              <a:t>If you have technical difficulties or questions or concerns about the online application, please contact: </a:t>
            </a:r>
            <a:r>
              <a:rPr lang="en-US" b="1">
                <a:hlinkClick r:id="rId3"/>
              </a:rPr>
              <a:t>carol.wells@iowafinance.com</a:t>
            </a:r>
            <a:r>
              <a:rPr lang="en-US" b="1"/>
              <a:t> </a:t>
            </a:r>
          </a:p>
          <a:p>
            <a:pPr algn="ctr">
              <a:lnSpc>
                <a:spcPct val="80000"/>
              </a:lnSpc>
            </a:pPr>
            <a:endParaRPr lang="en-US" sz="2200" kern="0">
              <a:solidFill>
                <a:srgbClr val="737A35"/>
              </a:solidFill>
              <a:latin typeface="Arial" panose="020B0604020202020204" pitchFamily="34" charset="0"/>
              <a:cs typeface="Arial" panose="020B0604020202020204" pitchFamily="34" charset="0"/>
            </a:endParaRPr>
          </a:p>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936255" y="168334"/>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321432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536896" y="1140999"/>
            <a:ext cx="10432604" cy="595547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algn="ctr">
              <a:lnSpc>
                <a:spcPct val="90000"/>
              </a:lnSpc>
            </a:pPr>
            <a:endParaRPr lang="en-US" sz="3200" b="1"/>
          </a:p>
          <a:p>
            <a:pPr algn="ctr">
              <a:lnSpc>
                <a:spcPct val="90000"/>
              </a:lnSpc>
            </a:pPr>
            <a:r>
              <a:rPr lang="en-US" sz="3200"/>
              <a:t>Allocation Plan </a:t>
            </a:r>
          </a:p>
          <a:p>
            <a:endParaRPr lang="en-US"/>
          </a:p>
          <a:p>
            <a:pPr marL="342900" indent="-342900" algn="just">
              <a:buFont typeface="Wingdings" panose="05000000000000000000" pitchFamily="2" charset="2"/>
              <a:buChar char="Ø"/>
            </a:pPr>
            <a:r>
              <a:rPr lang="en-US"/>
              <a:t>The needs of extremely low-income renters, those with incomes below 30% of Area Median Income (AMI), are a high priority for IFA and mandatory for the NHTF.  </a:t>
            </a:r>
          </a:p>
          <a:p>
            <a:pPr marL="342900" indent="-342900" algn="just">
              <a:buFont typeface="Wingdings" panose="05000000000000000000" pitchFamily="2" charset="2"/>
              <a:buChar char="Ø"/>
            </a:pPr>
            <a:endParaRPr lang="en-US"/>
          </a:p>
          <a:p>
            <a:pPr marL="342900" indent="-342900" algn="just">
              <a:buFont typeface="Wingdings" panose="05000000000000000000" pitchFamily="2" charset="2"/>
              <a:buChar char="Ø"/>
            </a:pPr>
            <a:r>
              <a:rPr lang="en-US"/>
              <a:t>IFA’s highest priority in awarding HTF funds will be proposed projects to be owned by an </a:t>
            </a:r>
            <a:r>
              <a:rPr lang="en-US" b="1"/>
              <a:t>Experienced Nonprofit Entity that will provide permanent supportive housing embracing Housing First practices for homeless households or persons in recovery from substance use disorders through a Recovery Housing model.</a:t>
            </a:r>
            <a:endParaRPr lang="en-US"/>
          </a:p>
          <a:p>
            <a:r>
              <a:rPr lang="en-US"/>
              <a:t> </a:t>
            </a:r>
          </a:p>
          <a:p>
            <a:pPr algn="ctr">
              <a:lnSpc>
                <a:spcPct val="80000"/>
              </a:lnSpc>
            </a:pPr>
            <a:endParaRPr lang="en-US" sz="2200" kern="0">
              <a:solidFill>
                <a:srgbClr val="737A35"/>
              </a:solidFill>
              <a:latin typeface="Arial" panose="020B0604020202020204" pitchFamily="34" charset="0"/>
              <a:cs typeface="Arial" panose="020B0604020202020204" pitchFamily="34" charset="0"/>
            </a:endParaRPr>
          </a:p>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988935" y="174773"/>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64602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588411" y="1282666"/>
            <a:ext cx="10432604" cy="560153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a:lnSpc>
                <a:spcPct val="90000"/>
              </a:lnSpc>
            </a:pPr>
            <a:endParaRPr lang="en-US" sz="3200"/>
          </a:p>
          <a:p>
            <a:pPr algn="ctr">
              <a:lnSpc>
                <a:spcPct val="90000"/>
              </a:lnSpc>
            </a:pPr>
            <a:r>
              <a:rPr lang="en-US" sz="3200"/>
              <a:t>Allocation Plan </a:t>
            </a:r>
          </a:p>
          <a:p>
            <a:endParaRPr lang="en-US"/>
          </a:p>
          <a:p>
            <a:pPr marL="342900" indent="-342900" algn="just">
              <a:buFont typeface="Wingdings" panose="05000000000000000000" pitchFamily="2" charset="2"/>
              <a:buChar char="Ø"/>
            </a:pPr>
            <a:r>
              <a:rPr lang="en-US"/>
              <a:t>An “Experienced Nonprofit Entity” is defined as a 501(c)(3) nonprofit organization with experience providing housing or supportive services to extremely low-income households in the proposed project’s market area. </a:t>
            </a:r>
          </a:p>
          <a:p>
            <a:pPr marL="342900" indent="-342900" algn="just">
              <a:buFont typeface="Wingdings" panose="05000000000000000000" pitchFamily="2" charset="2"/>
              <a:buChar char="Ø"/>
            </a:pPr>
            <a:endParaRPr lang="en-US"/>
          </a:p>
          <a:p>
            <a:pPr marL="342900" indent="-342900" algn="just">
              <a:buFont typeface="Wingdings" panose="05000000000000000000" pitchFamily="2" charset="2"/>
              <a:buChar char="Ø"/>
            </a:pPr>
            <a:r>
              <a:rPr lang="en-US"/>
              <a:t>Applications will be evaluated in accordance with need and scoring criteria that emphasize other State priorities as outlined in the Annual Action Plan.</a:t>
            </a:r>
          </a:p>
          <a:p>
            <a:r>
              <a:rPr lang="en-US"/>
              <a:t> </a:t>
            </a:r>
          </a:p>
          <a:p>
            <a:pPr algn="ctr">
              <a:lnSpc>
                <a:spcPct val="80000"/>
              </a:lnSpc>
            </a:pPr>
            <a:endParaRPr lang="en-US" sz="2200" kern="0">
              <a:solidFill>
                <a:srgbClr val="737A35"/>
              </a:solidFill>
              <a:latin typeface="Arial" panose="020B0604020202020204" pitchFamily="34" charset="0"/>
              <a:cs typeface="Arial" panose="020B0604020202020204" pitchFamily="34" charset="0"/>
            </a:endParaRPr>
          </a:p>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377189" y="52424"/>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265741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462415" y="1285336"/>
            <a:ext cx="10432604" cy="428732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marL="800100" lvl="1" indent="-342900" eaLnBrk="0" fontAlgn="base" hangingPunct="0">
              <a:spcBef>
                <a:spcPct val="20000"/>
              </a:spcBef>
              <a:spcAft>
                <a:spcPct val="0"/>
              </a:spcAft>
              <a:buFont typeface="Wingdings" panose="05000000000000000000" pitchFamily="2" charset="2"/>
              <a:buChar char="Ø"/>
              <a:defRPr/>
            </a:pPr>
            <a:endParaRPr lang="en-US" sz="2200" kern="0" dirty="0">
              <a:solidFill>
                <a:srgbClr val="737A35"/>
              </a:solidFill>
              <a:latin typeface="Arial" panose="020B0604020202020204" pitchFamily="34" charset="0"/>
              <a:cs typeface="Arial" panose="020B0604020202020204" pitchFamily="34" charset="0"/>
            </a:endParaRPr>
          </a:p>
          <a:p>
            <a:pPr marL="800100" lvl="1" indent="-342900" algn="just" eaLnBrk="0" fontAlgn="base" hangingPunct="0">
              <a:spcBef>
                <a:spcPct val="20000"/>
              </a:spcBef>
              <a:spcAft>
                <a:spcPct val="0"/>
              </a:spcAft>
              <a:buFont typeface="Wingdings" panose="05000000000000000000" pitchFamily="2" charset="2"/>
              <a:buChar char="Ø"/>
              <a:defRPr/>
            </a:pPr>
            <a:r>
              <a:rPr lang="en-US" sz="2300" kern="0" dirty="0">
                <a:solidFill>
                  <a:srgbClr val="737A35"/>
                </a:solidFill>
                <a:latin typeface="Futura PT"/>
                <a:cs typeface="Arial" panose="020B0604020202020204" pitchFamily="34" charset="0"/>
              </a:rPr>
              <a:t>The National Housing Trust Fund (NHTF) is an affordable housing production program aimed at </a:t>
            </a:r>
            <a:r>
              <a:rPr lang="en-US" sz="2300" b="1" kern="0" dirty="0">
                <a:solidFill>
                  <a:srgbClr val="737A35"/>
                </a:solidFill>
                <a:latin typeface="Futura PT"/>
                <a:cs typeface="Arial" panose="020B0604020202020204" pitchFamily="34" charset="0"/>
              </a:rPr>
              <a:t>increasing </a:t>
            </a:r>
            <a:r>
              <a:rPr lang="en-US" sz="2300" kern="0" dirty="0">
                <a:solidFill>
                  <a:srgbClr val="737A35"/>
                </a:solidFill>
                <a:latin typeface="Futura PT"/>
                <a:cs typeface="Arial" panose="020B0604020202020204" pitchFamily="34" charset="0"/>
              </a:rPr>
              <a:t>and preserving the supply of affordable housing for extremely low-income households earning </a:t>
            </a:r>
            <a:r>
              <a:rPr lang="en-US" sz="2300" b="1" kern="0" dirty="0">
                <a:solidFill>
                  <a:srgbClr val="737A35"/>
                </a:solidFill>
                <a:latin typeface="Futura PT"/>
                <a:cs typeface="Arial" panose="020B0604020202020204" pitchFamily="34" charset="0"/>
              </a:rPr>
              <a:t>no more than 30% of the area median income</a:t>
            </a:r>
            <a:r>
              <a:rPr lang="en-US" sz="2300" kern="0" dirty="0">
                <a:solidFill>
                  <a:srgbClr val="737A35"/>
                </a:solidFill>
                <a:latin typeface="Futura PT"/>
                <a:cs typeface="Arial" panose="020B0604020202020204" pitchFamily="34" charset="0"/>
              </a:rPr>
              <a:t>, including homeless families.  </a:t>
            </a:r>
          </a:p>
          <a:p>
            <a:pPr marL="800100" lvl="1" indent="-342900" algn="just" eaLnBrk="0" fontAlgn="base" hangingPunct="0">
              <a:spcBef>
                <a:spcPct val="20000"/>
              </a:spcBef>
              <a:spcAft>
                <a:spcPct val="0"/>
              </a:spcAft>
              <a:buFont typeface="Wingdings" panose="05000000000000000000" pitchFamily="2" charset="2"/>
              <a:buChar char="Ø"/>
              <a:defRPr/>
            </a:pPr>
            <a:endParaRPr lang="en-US" sz="2300" kern="0" dirty="0">
              <a:solidFill>
                <a:srgbClr val="737A35"/>
              </a:solidFill>
              <a:latin typeface="Futura PT"/>
              <a:cs typeface="Arial" panose="020B0604020202020204" pitchFamily="34" charset="0"/>
            </a:endParaRPr>
          </a:p>
          <a:p>
            <a:pPr marL="800100" lvl="1" indent="-342900" algn="just" eaLnBrk="0" fontAlgn="base" hangingPunct="0">
              <a:spcBef>
                <a:spcPct val="20000"/>
              </a:spcBef>
              <a:spcAft>
                <a:spcPct val="0"/>
              </a:spcAft>
              <a:buFont typeface="Wingdings" panose="05000000000000000000" pitchFamily="2" charset="2"/>
              <a:buChar char="Ø"/>
              <a:defRPr/>
            </a:pPr>
            <a:r>
              <a:rPr lang="en-US" sz="2300" kern="0" dirty="0">
                <a:solidFill>
                  <a:srgbClr val="737A35"/>
                </a:solidFill>
                <a:latin typeface="Futura PT"/>
                <a:cs typeface="Arial" panose="020B0604020202020204" pitchFamily="34" charset="0"/>
              </a:rPr>
              <a:t>NHTF is a federal block grant program administered by states.  IFA’s NHTF funding allocation for 2024 is approximately $3 million.</a:t>
            </a:r>
            <a:endParaRPr lang="en-US" sz="2200" kern="0" dirty="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Wingdings" panose="05000000000000000000" pitchFamily="2" charset="2"/>
              <a:buChar char="Ø"/>
              <a:defRPr/>
            </a:pPr>
            <a:endParaRPr lang="en-US" sz="2200" kern="0" dirty="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Wingdings" panose="05000000000000000000" pitchFamily="2" charset="2"/>
              <a:buChar char="Ø"/>
              <a:defRPr/>
            </a:pPr>
            <a:endParaRPr lang="en-US" sz="2200" kern="0" dirty="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936255" y="149016"/>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397829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536896" y="78006"/>
            <a:ext cx="10432604" cy="614937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algn="ctr">
              <a:lnSpc>
                <a:spcPct val="80000"/>
              </a:lnSpc>
            </a:pPr>
            <a:r>
              <a:rPr lang="en-US" sz="3200"/>
              <a:t> </a:t>
            </a:r>
          </a:p>
          <a:p>
            <a:pPr algn="ctr">
              <a:lnSpc>
                <a:spcPct val="80000"/>
              </a:lnSpc>
            </a:pPr>
            <a:endParaRPr lang="en-US" sz="3200"/>
          </a:p>
          <a:p>
            <a:pPr algn="ctr">
              <a:lnSpc>
                <a:spcPct val="80000"/>
              </a:lnSpc>
            </a:pPr>
            <a:endParaRPr lang="en-US" sz="3200"/>
          </a:p>
          <a:p>
            <a:pPr algn="ctr">
              <a:lnSpc>
                <a:spcPct val="80000"/>
              </a:lnSpc>
            </a:pPr>
            <a:endParaRPr lang="en-US" sz="3200"/>
          </a:p>
          <a:p>
            <a:pPr algn="ctr">
              <a:lnSpc>
                <a:spcPct val="80000"/>
              </a:lnSpc>
            </a:pPr>
            <a:r>
              <a:rPr lang="en-US" sz="3200"/>
              <a:t>2024 Overview</a:t>
            </a:r>
          </a:p>
          <a:p>
            <a:pPr algn="ctr">
              <a:lnSpc>
                <a:spcPct val="80000"/>
              </a:lnSpc>
            </a:pPr>
            <a:endParaRPr lang="en-US" sz="2800"/>
          </a:p>
          <a:p>
            <a:pPr>
              <a:lnSpc>
                <a:spcPct val="80000"/>
              </a:lnSpc>
            </a:pPr>
            <a:endParaRPr lang="en-US" sz="2400"/>
          </a:p>
          <a:p>
            <a:pPr>
              <a:lnSpc>
                <a:spcPct val="80000"/>
              </a:lnSpc>
            </a:pPr>
            <a:r>
              <a:rPr lang="en-US" sz="2400"/>
              <a:t>Funds Distribution -  Approximately $4.3 Million allocation to the State – Not yet appropriated by HUD.</a:t>
            </a:r>
          </a:p>
          <a:p>
            <a:pPr>
              <a:lnSpc>
                <a:spcPct val="80000"/>
              </a:lnSpc>
            </a:pPr>
            <a:endParaRPr lang="en-US" sz="2400"/>
          </a:p>
          <a:p>
            <a:pPr>
              <a:lnSpc>
                <a:spcPct val="80000"/>
              </a:lnSpc>
            </a:pPr>
            <a:endParaRPr lang="en-US" sz="2400"/>
          </a:p>
          <a:p>
            <a:pPr>
              <a:lnSpc>
                <a:spcPct val="80000"/>
              </a:lnSpc>
            </a:pPr>
            <a:endParaRPr lang="en-US" sz="2400"/>
          </a:p>
          <a:p>
            <a:pPr>
              <a:lnSpc>
                <a:spcPct val="80000"/>
              </a:lnSpc>
            </a:pPr>
            <a:r>
              <a:rPr lang="en-US" sz="2400"/>
              <a:t>IFA reserves the right to withhold NHTF if there is a disaster or emergency need within the State of Iowa.  IFA also reserves the right to negotiate awards.</a:t>
            </a:r>
          </a:p>
          <a:p>
            <a:pPr algn="ctr">
              <a:lnSpc>
                <a:spcPct val="80000"/>
              </a:lnSpc>
            </a:pPr>
            <a:endParaRPr lang="en-US" sz="2200" kern="0">
              <a:solidFill>
                <a:srgbClr val="737A35"/>
              </a:solidFill>
              <a:latin typeface="Arial" panose="020B0604020202020204" pitchFamily="34" charset="0"/>
              <a:cs typeface="Arial" panose="020B0604020202020204" pitchFamily="34" charset="0"/>
            </a:endParaRPr>
          </a:p>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936255" y="215119"/>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320617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536896" y="798580"/>
            <a:ext cx="10432604" cy="614937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algn="ctr"/>
            <a:r>
              <a:rPr lang="en-US" sz="4000" dirty="0"/>
              <a:t>Maximum Amount Per Application</a:t>
            </a:r>
          </a:p>
          <a:p>
            <a:pPr algn="ctr"/>
            <a:endParaRPr lang="en-US" sz="3200" dirty="0"/>
          </a:p>
          <a:p>
            <a:pPr algn="ctr"/>
            <a:r>
              <a:rPr lang="en-US" sz="3200" dirty="0"/>
              <a:t>2024 HOME/NHTF Maximum Per Unit Subsidy</a:t>
            </a:r>
          </a:p>
          <a:p>
            <a:pPr algn="ctr"/>
            <a:r>
              <a:rPr lang="en-US" sz="2400" dirty="0"/>
              <a:t>Omaha Field Office</a:t>
            </a:r>
          </a:p>
          <a:p>
            <a:endParaRPr lang="en-US" sz="2400" dirty="0"/>
          </a:p>
          <a:p>
            <a:endParaRPr lang="en-US" sz="2400" dirty="0"/>
          </a:p>
          <a:p>
            <a:endParaRPr lang="en-US" sz="2400" dirty="0"/>
          </a:p>
          <a:p>
            <a:endParaRPr lang="en-US" sz="2400" dirty="0"/>
          </a:p>
          <a:p>
            <a:r>
              <a:rPr lang="en-US" sz="2400" dirty="0"/>
              <a:t>* Effective as February 13, 2024</a:t>
            </a:r>
          </a:p>
          <a:p>
            <a:pPr algn="ctr"/>
            <a:endParaRPr lang="en-US" sz="3200" dirty="0"/>
          </a:p>
          <a:p>
            <a:pPr algn="ctr"/>
            <a:endParaRPr lang="en-US" sz="2400" dirty="0"/>
          </a:p>
          <a:p>
            <a:pPr algn="ctr">
              <a:lnSpc>
                <a:spcPct val="80000"/>
              </a:lnSpc>
            </a:pPr>
            <a:r>
              <a:rPr lang="en-US" sz="2400" dirty="0"/>
              <a:t>.</a:t>
            </a:r>
          </a:p>
          <a:p>
            <a:pPr algn="ctr">
              <a:lnSpc>
                <a:spcPct val="80000"/>
              </a:lnSpc>
            </a:pPr>
            <a:endParaRPr lang="en-US" sz="2200" kern="0" dirty="0">
              <a:solidFill>
                <a:srgbClr val="737A35"/>
              </a:solidFill>
              <a:latin typeface="Arial" panose="020B0604020202020204" pitchFamily="34" charset="0"/>
              <a:cs typeface="Arial" panose="020B0604020202020204" pitchFamily="34" charset="0"/>
            </a:endParaRPr>
          </a:p>
          <a:p>
            <a:pPr lvl="1" eaLnBrk="0" fontAlgn="base" hangingPunct="0">
              <a:spcBef>
                <a:spcPct val="20000"/>
              </a:spcBef>
              <a:spcAft>
                <a:spcPct val="0"/>
              </a:spcAft>
              <a:defRPr/>
            </a:pPr>
            <a:endParaRPr lang="en-US" sz="2200" kern="0" dirty="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dirty="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839103" y="52424"/>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graphicFrame>
        <p:nvGraphicFramePr>
          <p:cNvPr id="2" name="Table 2">
            <a:extLst>
              <a:ext uri="{FF2B5EF4-FFF2-40B4-BE49-F238E27FC236}">
                <a16:creationId xmlns:a16="http://schemas.microsoft.com/office/drawing/2014/main" id="{43EA1BDA-D0EF-44FA-B4E9-3E4E6A43EB39}"/>
              </a:ext>
            </a:extLst>
          </p:cNvPr>
          <p:cNvGraphicFramePr>
            <a:graphicFrameLocks noGrp="1"/>
          </p:cNvGraphicFramePr>
          <p:nvPr>
            <p:extLst>
              <p:ext uri="{D42A27DB-BD31-4B8C-83A1-F6EECF244321}">
                <p14:modId xmlns:p14="http://schemas.microsoft.com/office/powerpoint/2010/main" val="2411696971"/>
              </p:ext>
            </p:extLst>
          </p:nvPr>
        </p:nvGraphicFramePr>
        <p:xfrm>
          <a:off x="1533525" y="2986616"/>
          <a:ext cx="8753475" cy="11125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628584428"/>
                    </a:ext>
                  </a:extLst>
                </a:gridCol>
                <a:gridCol w="809625">
                  <a:extLst>
                    <a:ext uri="{9D8B030D-6E8A-4147-A177-3AD203B41FA5}">
                      <a16:colId xmlns:a16="http://schemas.microsoft.com/office/drawing/2014/main" val="394750906"/>
                    </a:ext>
                  </a:extLst>
                </a:gridCol>
                <a:gridCol w="1363155">
                  <a:extLst>
                    <a:ext uri="{9D8B030D-6E8A-4147-A177-3AD203B41FA5}">
                      <a16:colId xmlns:a16="http://schemas.microsoft.com/office/drawing/2014/main" val="4167819543"/>
                    </a:ext>
                  </a:extLst>
                </a:gridCol>
                <a:gridCol w="1351470">
                  <a:extLst>
                    <a:ext uri="{9D8B030D-6E8A-4147-A177-3AD203B41FA5}">
                      <a16:colId xmlns:a16="http://schemas.microsoft.com/office/drawing/2014/main" val="3224239315"/>
                    </a:ext>
                  </a:extLst>
                </a:gridCol>
                <a:gridCol w="1466850">
                  <a:extLst>
                    <a:ext uri="{9D8B030D-6E8A-4147-A177-3AD203B41FA5}">
                      <a16:colId xmlns:a16="http://schemas.microsoft.com/office/drawing/2014/main" val="1964166158"/>
                    </a:ext>
                  </a:extLst>
                </a:gridCol>
                <a:gridCol w="1371600">
                  <a:extLst>
                    <a:ext uri="{9D8B030D-6E8A-4147-A177-3AD203B41FA5}">
                      <a16:colId xmlns:a16="http://schemas.microsoft.com/office/drawing/2014/main" val="1386311984"/>
                    </a:ext>
                  </a:extLst>
                </a:gridCol>
                <a:gridCol w="1628775">
                  <a:extLst>
                    <a:ext uri="{9D8B030D-6E8A-4147-A177-3AD203B41FA5}">
                      <a16:colId xmlns:a16="http://schemas.microsoft.com/office/drawing/2014/main" val="2096760737"/>
                    </a:ext>
                  </a:extLst>
                </a:gridCol>
              </a:tblGrid>
              <a:tr h="370840">
                <a:tc>
                  <a:txBody>
                    <a:bodyPr/>
                    <a:lstStyle/>
                    <a:p>
                      <a:r>
                        <a:rPr lang="en-US"/>
                        <a:t>PJs</a:t>
                      </a:r>
                    </a:p>
                  </a:txBody>
                  <a:tcPr>
                    <a:solidFill>
                      <a:schemeClr val="accent6">
                        <a:lumMod val="75000"/>
                      </a:schemeClr>
                    </a:solidFill>
                  </a:tcPr>
                </a:tc>
                <a:tc>
                  <a:txBody>
                    <a:bodyPr/>
                    <a:lstStyle/>
                    <a:p>
                      <a:r>
                        <a:rPr lang="en-US"/>
                        <a:t>HCP</a:t>
                      </a:r>
                    </a:p>
                  </a:txBody>
                  <a:tcPr>
                    <a:solidFill>
                      <a:schemeClr val="accent6">
                        <a:lumMod val="75000"/>
                      </a:schemeClr>
                    </a:solidFill>
                  </a:tcPr>
                </a:tc>
                <a:tc>
                  <a:txBody>
                    <a:bodyPr/>
                    <a:lstStyle/>
                    <a:p>
                      <a:pPr algn="ctr"/>
                      <a:r>
                        <a:rPr lang="en-US"/>
                        <a:t>0 Bedroom</a:t>
                      </a:r>
                    </a:p>
                  </a:txBody>
                  <a:tcPr>
                    <a:solidFill>
                      <a:schemeClr val="accent6">
                        <a:lumMod val="75000"/>
                      </a:schemeClr>
                    </a:solidFill>
                  </a:tcPr>
                </a:tc>
                <a:tc>
                  <a:txBody>
                    <a:bodyPr/>
                    <a:lstStyle/>
                    <a:p>
                      <a:pPr algn="ctr"/>
                      <a:r>
                        <a:rPr lang="en-US"/>
                        <a:t>1 Bedroom</a:t>
                      </a:r>
                    </a:p>
                  </a:txBody>
                  <a:tcPr>
                    <a:solidFill>
                      <a:schemeClr val="accent6">
                        <a:lumMod val="75000"/>
                      </a:schemeClr>
                    </a:solidFill>
                  </a:tcPr>
                </a:tc>
                <a:tc>
                  <a:txBody>
                    <a:bodyPr/>
                    <a:lstStyle/>
                    <a:p>
                      <a:pPr algn="ctr"/>
                      <a:r>
                        <a:rPr lang="en-US"/>
                        <a:t>2 Bedroom</a:t>
                      </a:r>
                    </a:p>
                  </a:txBody>
                  <a:tcPr>
                    <a:solidFill>
                      <a:schemeClr val="accent6">
                        <a:lumMod val="75000"/>
                      </a:schemeClr>
                    </a:solidFill>
                  </a:tcPr>
                </a:tc>
                <a:tc>
                  <a:txBody>
                    <a:bodyPr/>
                    <a:lstStyle/>
                    <a:p>
                      <a:pPr algn="ctr"/>
                      <a:r>
                        <a:rPr lang="en-US"/>
                        <a:t>3 Bedroom</a:t>
                      </a:r>
                    </a:p>
                  </a:txBody>
                  <a:tcPr>
                    <a:solidFill>
                      <a:schemeClr val="accent6">
                        <a:lumMod val="75000"/>
                      </a:schemeClr>
                    </a:solidFill>
                  </a:tcPr>
                </a:tc>
                <a:tc>
                  <a:txBody>
                    <a:bodyPr/>
                    <a:lstStyle/>
                    <a:p>
                      <a:pPr algn="ctr"/>
                      <a:r>
                        <a:rPr lang="en-US"/>
                        <a:t>4 Bedroom</a:t>
                      </a:r>
                    </a:p>
                  </a:txBody>
                  <a:tcPr>
                    <a:solidFill>
                      <a:schemeClr val="accent6">
                        <a:lumMod val="75000"/>
                      </a:schemeClr>
                    </a:solidFill>
                  </a:tcPr>
                </a:tc>
                <a:extLst>
                  <a:ext uri="{0D108BD9-81ED-4DB2-BD59-A6C34878D82A}">
                    <a16:rowId xmlns:a16="http://schemas.microsoft.com/office/drawing/2014/main" val="2681293466"/>
                  </a:ext>
                </a:extLst>
              </a:tr>
              <a:tr h="370840">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pPr algn="ctr"/>
                      <a:endParaRPr lang="en-US"/>
                    </a:p>
                  </a:txBody>
                  <a:tcPr>
                    <a:solidFill>
                      <a:schemeClr val="accent6">
                        <a:lumMod val="40000"/>
                        <a:lumOff val="60000"/>
                      </a:schemeClr>
                    </a:solidFill>
                  </a:tcPr>
                </a:tc>
                <a:tc>
                  <a:txBody>
                    <a:bodyPr/>
                    <a:lstStyle/>
                    <a:p>
                      <a:pPr algn="ctr"/>
                      <a:endParaRPr lang="en-US"/>
                    </a:p>
                  </a:txBody>
                  <a:tcPr>
                    <a:solidFill>
                      <a:schemeClr val="accent6">
                        <a:lumMod val="40000"/>
                        <a:lumOff val="60000"/>
                      </a:schemeClr>
                    </a:solidFill>
                  </a:tcPr>
                </a:tc>
                <a:tc>
                  <a:txBody>
                    <a:bodyPr/>
                    <a:lstStyle/>
                    <a:p>
                      <a:pPr algn="ctr"/>
                      <a:endParaRPr lang="en-US"/>
                    </a:p>
                  </a:txBody>
                  <a:tcPr>
                    <a:solidFill>
                      <a:schemeClr val="accent6">
                        <a:lumMod val="40000"/>
                        <a:lumOff val="60000"/>
                      </a:schemeClr>
                    </a:solidFill>
                  </a:tcPr>
                </a:tc>
                <a:tc>
                  <a:txBody>
                    <a:bodyPr/>
                    <a:lstStyle/>
                    <a:p>
                      <a:pPr algn="ctr"/>
                      <a:endParaRPr lang="en-US"/>
                    </a:p>
                  </a:txBody>
                  <a:tcPr>
                    <a:solidFill>
                      <a:schemeClr val="accent6">
                        <a:lumMod val="40000"/>
                        <a:lumOff val="60000"/>
                      </a:schemeClr>
                    </a:solidFill>
                  </a:tcPr>
                </a:tc>
                <a:tc>
                  <a:txBody>
                    <a:bodyPr/>
                    <a:lstStyle/>
                    <a:p>
                      <a:pPr algn="ctr"/>
                      <a:endParaRPr lang="en-US"/>
                    </a:p>
                  </a:txBody>
                  <a:tcPr>
                    <a:solidFill>
                      <a:schemeClr val="accent6">
                        <a:lumMod val="40000"/>
                        <a:lumOff val="60000"/>
                      </a:schemeClr>
                    </a:solidFill>
                  </a:tcPr>
                </a:tc>
                <a:extLst>
                  <a:ext uri="{0D108BD9-81ED-4DB2-BD59-A6C34878D82A}">
                    <a16:rowId xmlns:a16="http://schemas.microsoft.com/office/drawing/2014/main" val="2138818858"/>
                  </a:ext>
                </a:extLst>
              </a:tr>
              <a:tr h="370840">
                <a:tc>
                  <a:txBody>
                    <a:bodyPr/>
                    <a:lstStyle/>
                    <a:p>
                      <a:r>
                        <a:rPr lang="en-US"/>
                        <a:t>Iowa</a:t>
                      </a:r>
                    </a:p>
                  </a:txBody>
                  <a:tcPr>
                    <a:solidFill>
                      <a:schemeClr val="accent6">
                        <a:lumMod val="20000"/>
                        <a:lumOff val="80000"/>
                      </a:schemeClr>
                    </a:solidFill>
                  </a:tcPr>
                </a:tc>
                <a:tc>
                  <a:txBody>
                    <a:bodyPr/>
                    <a:lstStyle/>
                    <a:p>
                      <a:r>
                        <a:rPr lang="en-US"/>
                        <a:t>240%</a:t>
                      </a:r>
                    </a:p>
                  </a:txBody>
                  <a:tcPr>
                    <a:solidFill>
                      <a:schemeClr val="accent6">
                        <a:lumMod val="20000"/>
                        <a:lumOff val="80000"/>
                      </a:schemeClr>
                    </a:solidFill>
                  </a:tcPr>
                </a:tc>
                <a:tc>
                  <a:txBody>
                    <a:bodyPr/>
                    <a:lstStyle/>
                    <a:p>
                      <a:pPr algn="ctr"/>
                      <a:r>
                        <a:rPr lang="en-US"/>
                        <a:t>$181,488</a:t>
                      </a:r>
                    </a:p>
                  </a:txBody>
                  <a:tcPr>
                    <a:solidFill>
                      <a:schemeClr val="accent6">
                        <a:lumMod val="20000"/>
                        <a:lumOff val="80000"/>
                      </a:schemeClr>
                    </a:solidFill>
                  </a:tcPr>
                </a:tc>
                <a:tc>
                  <a:txBody>
                    <a:bodyPr/>
                    <a:lstStyle/>
                    <a:p>
                      <a:pPr algn="ctr"/>
                      <a:r>
                        <a:rPr lang="en-US"/>
                        <a:t>$208,048.80</a:t>
                      </a:r>
                    </a:p>
                  </a:txBody>
                  <a:tcPr>
                    <a:solidFill>
                      <a:schemeClr val="accent6">
                        <a:lumMod val="20000"/>
                        <a:lumOff val="80000"/>
                      </a:schemeClr>
                    </a:solidFill>
                  </a:tcPr>
                </a:tc>
                <a:tc>
                  <a:txBody>
                    <a:bodyPr/>
                    <a:lstStyle/>
                    <a:p>
                      <a:pPr algn="ctr"/>
                      <a:r>
                        <a:rPr lang="en-US"/>
                        <a:t>$252,993.60</a:t>
                      </a:r>
                    </a:p>
                  </a:txBody>
                  <a:tcPr>
                    <a:solidFill>
                      <a:schemeClr val="accent6">
                        <a:lumMod val="20000"/>
                        <a:lumOff val="80000"/>
                      </a:schemeClr>
                    </a:solidFill>
                  </a:tcPr>
                </a:tc>
                <a:tc>
                  <a:txBody>
                    <a:bodyPr/>
                    <a:lstStyle/>
                    <a:p>
                      <a:pPr algn="ctr"/>
                      <a:r>
                        <a:rPr lang="en-US"/>
                        <a:t>$327,292.80</a:t>
                      </a:r>
                    </a:p>
                  </a:txBody>
                  <a:tcPr>
                    <a:solidFill>
                      <a:schemeClr val="accent6">
                        <a:lumMod val="20000"/>
                        <a:lumOff val="80000"/>
                      </a:schemeClr>
                    </a:solidFill>
                  </a:tcPr>
                </a:tc>
                <a:tc>
                  <a:txBody>
                    <a:bodyPr/>
                    <a:lstStyle/>
                    <a:p>
                      <a:pPr algn="ctr"/>
                      <a:r>
                        <a:rPr lang="en-US"/>
                        <a:t>$359,263</a:t>
                      </a:r>
                    </a:p>
                  </a:txBody>
                  <a:tcPr>
                    <a:solidFill>
                      <a:schemeClr val="accent6">
                        <a:lumMod val="20000"/>
                        <a:lumOff val="80000"/>
                      </a:schemeClr>
                    </a:solidFill>
                  </a:tcPr>
                </a:tc>
                <a:extLst>
                  <a:ext uri="{0D108BD9-81ED-4DB2-BD59-A6C34878D82A}">
                    <a16:rowId xmlns:a16="http://schemas.microsoft.com/office/drawing/2014/main" val="3107348619"/>
                  </a:ext>
                </a:extLst>
              </a:tr>
            </a:tbl>
          </a:graphicData>
        </a:graphic>
      </p:graphicFrame>
    </p:spTree>
    <p:extLst>
      <p:ext uri="{BB962C8B-B14F-4D97-AF65-F5344CB8AC3E}">
        <p14:creationId xmlns:p14="http://schemas.microsoft.com/office/powerpoint/2010/main" val="116049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536896" y="1646993"/>
            <a:ext cx="10432604" cy="430271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algn="ctr"/>
            <a:endParaRPr lang="en-US" sz="3200"/>
          </a:p>
          <a:p>
            <a:pPr algn="ctr">
              <a:defRPr/>
            </a:pPr>
            <a:r>
              <a:rPr lang="en-US" sz="3200"/>
              <a:t>Eligible Applicants</a:t>
            </a:r>
          </a:p>
          <a:p>
            <a:pPr>
              <a:defRPr/>
            </a:pPr>
            <a:endParaRPr lang="en-US" sz="2400"/>
          </a:p>
          <a:p>
            <a:pPr>
              <a:defRPr/>
            </a:pPr>
            <a:r>
              <a:rPr lang="en-US" sz="2400"/>
              <a:t>		For-profit corporations or partnerships</a:t>
            </a:r>
          </a:p>
          <a:p>
            <a:pPr>
              <a:defRPr/>
            </a:pPr>
            <a:r>
              <a:rPr lang="en-US" sz="2400"/>
              <a:t>		</a:t>
            </a:r>
          </a:p>
          <a:p>
            <a:pPr>
              <a:defRPr/>
            </a:pPr>
            <a:r>
              <a:rPr lang="en-US" sz="2400"/>
              <a:t>		Nonprofit 501(c) organizations </a:t>
            </a:r>
          </a:p>
          <a:p>
            <a:pPr algn="ctr"/>
            <a:endParaRPr lang="en-US" sz="2400"/>
          </a:p>
          <a:p>
            <a:pPr algn="ctr">
              <a:lnSpc>
                <a:spcPct val="80000"/>
              </a:lnSpc>
            </a:pPr>
            <a:r>
              <a:rPr lang="en-US" sz="2400"/>
              <a:t>.</a:t>
            </a:r>
          </a:p>
          <a:p>
            <a:pPr algn="ctr">
              <a:lnSpc>
                <a:spcPct val="80000"/>
              </a:lnSpc>
            </a:pPr>
            <a:endParaRPr lang="en-US" sz="2200" kern="0">
              <a:solidFill>
                <a:srgbClr val="737A35"/>
              </a:solidFill>
              <a:latin typeface="Arial" panose="020B0604020202020204" pitchFamily="34" charset="0"/>
              <a:cs typeface="Arial" panose="020B0604020202020204" pitchFamily="34" charset="0"/>
            </a:endParaRPr>
          </a:p>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829676" y="344655"/>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388250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536896" y="722435"/>
            <a:ext cx="10432604" cy="552766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algn="ctr"/>
            <a:endParaRPr lang="en-US" sz="1400"/>
          </a:p>
          <a:p>
            <a:pPr algn="ctr"/>
            <a:r>
              <a:rPr lang="en-US" sz="3200"/>
              <a:t>Three Eligible Activities</a:t>
            </a:r>
          </a:p>
          <a:p>
            <a:pPr algn="ctr"/>
            <a:endParaRPr lang="en-US" sz="2400"/>
          </a:p>
          <a:p>
            <a:pPr>
              <a:lnSpc>
                <a:spcPct val="80000"/>
              </a:lnSpc>
            </a:pPr>
            <a:r>
              <a:rPr lang="en-US" sz="2400">
                <a:latin typeface="Arial" panose="020B0604020202020204" pitchFamily="34" charset="0"/>
                <a:cs typeface="Arial" panose="020B0604020202020204" pitchFamily="34" charset="0"/>
              </a:rPr>
              <a:t>New Construction</a:t>
            </a:r>
          </a:p>
          <a:p>
            <a:pPr>
              <a:lnSpc>
                <a:spcPct val="80000"/>
              </a:lnSpc>
            </a:pPr>
            <a:endParaRPr lang="en-US" sz="2400">
              <a:latin typeface="Arial" panose="020B0604020202020204" pitchFamily="34" charset="0"/>
              <a:cs typeface="Arial" panose="020B0604020202020204" pitchFamily="34" charset="0"/>
            </a:endParaRPr>
          </a:p>
          <a:p>
            <a:pPr>
              <a:lnSpc>
                <a:spcPct val="80000"/>
              </a:lnSpc>
            </a:pPr>
            <a:r>
              <a:rPr lang="en-US" sz="2400">
                <a:latin typeface="Arial" panose="020B0604020202020204" pitchFamily="34" charset="0"/>
                <a:cs typeface="Arial" panose="020B0604020202020204" pitchFamily="34" charset="0"/>
              </a:rPr>
              <a:t>Adaptive Reuse:</a:t>
            </a:r>
          </a:p>
          <a:p>
            <a:pPr>
              <a:lnSpc>
                <a:spcPct val="80000"/>
              </a:lnSpc>
            </a:pPr>
            <a:r>
              <a:rPr lang="en-US" sz="2400">
                <a:latin typeface="Arial" panose="020B0604020202020204" pitchFamily="34" charset="0"/>
                <a:cs typeface="Arial" panose="020B0604020202020204" pitchFamily="34" charset="0"/>
              </a:rPr>
              <a:t>	defined as the conversion of an existing structure from a non-housing use to a housing use in which the existing building had not provided residential housing space for a minimum of three years prior to the date of HTF application submission</a:t>
            </a:r>
          </a:p>
          <a:p>
            <a:pPr>
              <a:lnSpc>
                <a:spcPct val="80000"/>
              </a:lnSpc>
            </a:pPr>
            <a:endParaRPr lang="en-US" sz="2400">
              <a:latin typeface="Arial" panose="020B0604020202020204" pitchFamily="34" charset="0"/>
              <a:cs typeface="Arial" panose="020B0604020202020204" pitchFamily="34" charset="0"/>
            </a:endParaRPr>
          </a:p>
          <a:p>
            <a:pPr>
              <a:lnSpc>
                <a:spcPct val="80000"/>
              </a:lnSpc>
            </a:pPr>
            <a:r>
              <a:rPr lang="en-US" sz="2400">
                <a:latin typeface="Arial" panose="020B0604020202020204" pitchFamily="34" charset="0"/>
                <a:cs typeface="Arial" panose="020B0604020202020204" pitchFamily="34" charset="0"/>
              </a:rPr>
              <a:t>Gut rehabilitation: </a:t>
            </a:r>
          </a:p>
          <a:p>
            <a:pPr>
              <a:lnSpc>
                <a:spcPct val="80000"/>
              </a:lnSpc>
            </a:pPr>
            <a:r>
              <a:rPr lang="en-US" sz="2400">
                <a:latin typeface="Arial" panose="020B0604020202020204" pitchFamily="34" charset="0"/>
                <a:cs typeface="Arial" panose="020B0604020202020204" pitchFamily="34" charset="0"/>
              </a:rPr>
              <a:t>	defined as extensive alteration work to an existing structure including the reconfiguration of space of over 50 percent of the total building area or of an entire occupancy classification within the building</a:t>
            </a:r>
          </a:p>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936255" y="203253"/>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390296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536896" y="1335908"/>
            <a:ext cx="10432604" cy="32870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algn="ctr"/>
            <a:endParaRPr lang="en-US" sz="3200"/>
          </a:p>
          <a:p>
            <a:pPr algn="ctr"/>
            <a:r>
              <a:rPr lang="en-US" sz="3200">
                <a:latin typeface="Arial" panose="020B0604020202020204" pitchFamily="34" charset="0"/>
                <a:cs typeface="Arial" panose="020B0604020202020204" pitchFamily="34" charset="0"/>
              </a:rPr>
              <a:t>Forms of Assistance</a:t>
            </a:r>
          </a:p>
          <a:p>
            <a:pPr algn="ctr"/>
            <a:endParaRPr lang="en-US" sz="3200">
              <a:latin typeface="Arial" panose="020B0604020202020204" pitchFamily="34" charset="0"/>
              <a:cs typeface="Arial" panose="020B0604020202020204" pitchFamily="34" charset="0"/>
            </a:endParaRPr>
          </a:p>
          <a:p>
            <a:pPr algn="ctr"/>
            <a:endParaRPr lang="en-US" sz="3200">
              <a:latin typeface="Arial" panose="020B0604020202020204" pitchFamily="34" charset="0"/>
              <a:cs typeface="Arial" panose="020B0604020202020204" pitchFamily="34" charset="0"/>
            </a:endParaRPr>
          </a:p>
          <a:p>
            <a:pPr algn="ctr">
              <a:lnSpc>
                <a:spcPct val="80000"/>
              </a:lnSpc>
            </a:pPr>
            <a:r>
              <a:rPr lang="en-US" sz="3200">
                <a:latin typeface="Arial" panose="020B0604020202020204" pitchFamily="34" charset="0"/>
                <a:cs typeface="Arial" panose="020B0604020202020204" pitchFamily="34" charset="0"/>
              </a:rPr>
              <a:t>Forgivable Loans</a:t>
            </a:r>
            <a:endParaRPr lang="en-US" sz="3200" kern="0">
              <a:solidFill>
                <a:srgbClr val="737A35"/>
              </a:solidFill>
              <a:latin typeface="Arial" panose="020B0604020202020204" pitchFamily="34" charset="0"/>
              <a:cs typeface="Arial" panose="020B0604020202020204" pitchFamily="34" charset="0"/>
            </a:endParaRPr>
          </a:p>
          <a:p>
            <a:pPr lvl="1" eaLnBrk="0" fontAlgn="base" hangingPunct="0">
              <a:spcBef>
                <a:spcPct val="20000"/>
              </a:spcBef>
              <a:spcAft>
                <a:spcPct val="0"/>
              </a:spcAft>
              <a:defRPr/>
            </a:pPr>
            <a:endParaRPr lang="en-US" sz="23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936255" y="354082"/>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31976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1222500" y="911436"/>
            <a:ext cx="10432604" cy="436273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a:lnSpc>
                <a:spcPct val="90000"/>
              </a:lnSpc>
            </a:pPr>
            <a:endParaRPr lang="en-US"/>
          </a:p>
          <a:p>
            <a:pPr algn="ctr">
              <a:lnSpc>
                <a:spcPct val="90000"/>
              </a:lnSpc>
            </a:pPr>
            <a:r>
              <a:rPr lang="en-US" sz="3200"/>
              <a:t>All units designated as NHTF</a:t>
            </a:r>
          </a:p>
          <a:p>
            <a:pPr>
              <a:lnSpc>
                <a:spcPct val="90000"/>
              </a:lnSpc>
            </a:pPr>
            <a:endParaRPr lang="en-US" sz="2400">
              <a:latin typeface="Arial" panose="020B0604020202020204" pitchFamily="34" charset="0"/>
              <a:cs typeface="Arial" panose="020B0604020202020204" pitchFamily="34" charset="0"/>
            </a:endParaRPr>
          </a:p>
          <a:p>
            <a:pPr>
              <a:lnSpc>
                <a:spcPct val="90000"/>
              </a:lnSpc>
            </a:pPr>
            <a:r>
              <a:rPr lang="en-US" sz="2400">
                <a:latin typeface="Arial" panose="020B0604020202020204" pitchFamily="34" charset="0"/>
                <a:cs typeface="Arial" panose="020B0604020202020204" pitchFamily="34" charset="0"/>
              </a:rPr>
              <a:t>100% of the NHTF units must have income at or below 30% of area median income (AMI) per the county the project is located. </a:t>
            </a:r>
          </a:p>
          <a:p>
            <a:pPr>
              <a:lnSpc>
                <a:spcPct val="90000"/>
              </a:lnSpc>
            </a:pPr>
            <a:r>
              <a:rPr lang="en-US" sz="2400">
                <a:latin typeface="Arial" panose="020B0604020202020204" pitchFamily="34" charset="0"/>
                <a:cs typeface="Arial" panose="020B0604020202020204" pitchFamily="34" charset="0"/>
                <a:hlinkClick r:id="rId3"/>
              </a:rPr>
              <a:t>Housing Trust Fund Income Limits - HUD Exchange</a:t>
            </a:r>
            <a:endParaRPr lang="en-US" sz="2400">
              <a:latin typeface="Arial" panose="020B0604020202020204" pitchFamily="34" charset="0"/>
              <a:cs typeface="Arial" panose="020B0604020202020204" pitchFamily="34" charset="0"/>
            </a:endParaRPr>
          </a:p>
          <a:p>
            <a:pPr>
              <a:lnSpc>
                <a:spcPct val="90000"/>
              </a:lnSpc>
            </a:pPr>
            <a:endParaRPr lang="en-US" sz="2400">
              <a:latin typeface="Arial" panose="020B0604020202020204" pitchFamily="34" charset="0"/>
              <a:cs typeface="Arial" panose="020B0604020202020204" pitchFamily="34" charset="0"/>
            </a:endParaRPr>
          </a:p>
          <a:p>
            <a:pPr>
              <a:lnSpc>
                <a:spcPct val="90000"/>
              </a:lnSpc>
            </a:pPr>
            <a:r>
              <a:rPr lang="en-US" sz="2400">
                <a:latin typeface="Arial" panose="020B0604020202020204" pitchFamily="34" charset="0"/>
                <a:cs typeface="Arial" panose="020B0604020202020204" pitchFamily="34" charset="0"/>
              </a:rPr>
              <a:t>The NHTF units must maintain and serve tenants that have income at or below 30% AMI and must be maintained throughout the entire affordability period of 30 years.</a:t>
            </a:r>
          </a:p>
          <a:p>
            <a:pPr lvl="1" eaLnBrk="0" fontAlgn="base" hangingPunct="0">
              <a:spcBef>
                <a:spcPct val="20000"/>
              </a:spcBef>
              <a:spcAft>
                <a:spcPct val="0"/>
              </a:spcAft>
              <a:defRPr/>
            </a:pPr>
            <a:endParaRPr lang="en-US" sz="23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300" kern="0">
              <a:solidFill>
                <a:srgbClr val="737A35"/>
              </a:solidFill>
              <a:latin typeface="Futura PT"/>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650010" y="156119"/>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61393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825620" y="1031528"/>
            <a:ext cx="10432604" cy="569078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algn="ctr"/>
            <a:r>
              <a:rPr lang="en-US" sz="2800">
                <a:cs typeface="Arial"/>
              </a:rPr>
              <a:t>Webinar Conduct</a:t>
            </a:r>
          </a:p>
          <a:p>
            <a:endParaRPr lang="en-US">
              <a:latin typeface="Arial"/>
              <a:cs typeface="Arial"/>
            </a:endParaRPr>
          </a:p>
          <a:p>
            <a:pPr fontAlgn="base">
              <a:spcBef>
                <a:spcPct val="0"/>
              </a:spcBef>
              <a:spcAft>
                <a:spcPct val="0"/>
              </a:spcAft>
            </a:pPr>
            <a:r>
              <a:rPr lang="en-US" sz="2000">
                <a:solidFill>
                  <a:srgbClr val="000000"/>
                </a:solidFill>
                <a:latin typeface="Arial" panose="020B0604020202020204" pitchFamily="34" charset="0"/>
                <a:cs typeface="Arial" panose="020B0604020202020204" pitchFamily="34" charset="0"/>
              </a:rPr>
              <a:t>This session will be recorded and posted to our website. </a:t>
            </a:r>
          </a:p>
          <a:p>
            <a:pPr lvl="0" fontAlgn="base">
              <a:spcBef>
                <a:spcPct val="0"/>
              </a:spcBef>
              <a:spcAft>
                <a:spcPct val="0"/>
              </a:spcAft>
              <a:defRPr/>
            </a:pPr>
            <a:endParaRPr lang="en-US" sz="2000">
              <a:solidFill>
                <a:srgbClr val="000000"/>
              </a:solidFill>
              <a:latin typeface="Arial" panose="020B0604020202020204" pitchFamily="34" charset="0"/>
              <a:cs typeface="Arial" panose="020B0604020202020204" pitchFamily="34" charset="0"/>
            </a:endParaRPr>
          </a:p>
          <a:p>
            <a:pPr lvl="0" fontAlgn="base">
              <a:spcBef>
                <a:spcPct val="0"/>
              </a:spcBef>
              <a:spcAft>
                <a:spcPct val="0"/>
              </a:spcAft>
              <a:defRPr/>
            </a:pPr>
            <a:r>
              <a:rPr lang="en-US" sz="2000">
                <a:solidFill>
                  <a:srgbClr val="000000"/>
                </a:solidFill>
                <a:latin typeface="Arial" panose="020B0604020202020204" pitchFamily="34" charset="0"/>
                <a:cs typeface="Arial" panose="020B0604020202020204" pitchFamily="34" charset="0"/>
              </a:rPr>
              <a:t>If you have a question during the webinar, please submit your question in the Q &amp; A, the answers will appear in the Q &amp; A located on the NHTF web starting next Friday, May 24, 2024. </a:t>
            </a:r>
          </a:p>
          <a:p>
            <a:pPr lvl="0" fontAlgn="base">
              <a:spcBef>
                <a:spcPct val="0"/>
              </a:spcBef>
              <a:spcAft>
                <a:spcPct val="0"/>
              </a:spcAft>
              <a:defRPr/>
            </a:pPr>
            <a:endParaRPr lang="en-US" sz="2000">
              <a:solidFill>
                <a:srgbClr val="000000"/>
              </a:solidFill>
              <a:latin typeface="Arial" panose="020B0604020202020204" pitchFamily="34" charset="0"/>
              <a:cs typeface="Arial" panose="020B0604020202020204" pitchFamily="34" charset="0"/>
            </a:endParaRPr>
          </a:p>
          <a:p>
            <a:pPr lvl="0" fontAlgn="base">
              <a:spcBef>
                <a:spcPct val="0"/>
              </a:spcBef>
              <a:spcAft>
                <a:spcPct val="0"/>
              </a:spcAft>
              <a:defRPr/>
            </a:pPr>
            <a:r>
              <a:rPr lang="en-US" sz="2000">
                <a:solidFill>
                  <a:srgbClr val="000000"/>
                </a:solidFill>
                <a:latin typeface="Arial" panose="020B0604020202020204" pitchFamily="34" charset="0"/>
                <a:cs typeface="Arial" panose="020B0604020202020204" pitchFamily="34" charset="0"/>
              </a:rPr>
              <a:t>Only those questions responded to in writing can be relied on as the policy of the agency.  Please do NOT contact HOME staff directly.</a:t>
            </a:r>
          </a:p>
          <a:p>
            <a:pPr lvl="0" fontAlgn="base">
              <a:spcBef>
                <a:spcPct val="0"/>
              </a:spcBef>
              <a:spcAft>
                <a:spcPct val="0"/>
              </a:spcAft>
              <a:defRPr/>
            </a:pPr>
            <a:endParaRPr lang="en-US" sz="2000">
              <a:solidFill>
                <a:srgbClr val="000000"/>
              </a:solidFill>
              <a:latin typeface="Arial" panose="020B0604020202020204" pitchFamily="34" charset="0"/>
              <a:cs typeface="Arial" panose="020B0604020202020204" pitchFamily="34" charset="0"/>
            </a:endParaRPr>
          </a:p>
          <a:p>
            <a:pPr lvl="0" fontAlgn="base">
              <a:spcBef>
                <a:spcPct val="0"/>
              </a:spcBef>
              <a:spcAft>
                <a:spcPct val="0"/>
              </a:spcAft>
              <a:defRPr/>
            </a:pPr>
            <a:r>
              <a:rPr lang="en-US" sz="2000">
                <a:solidFill>
                  <a:srgbClr val="000000"/>
                </a:solidFill>
                <a:latin typeface="Arial" panose="020B0604020202020204" pitchFamily="34" charset="0"/>
                <a:cs typeface="Arial" panose="020B0604020202020204" pitchFamily="34" charset="0"/>
              </a:rPr>
              <a:t>Please email questions to: </a:t>
            </a:r>
            <a:r>
              <a:rPr lang="en-US" sz="2000">
                <a:solidFill>
                  <a:srgbClr val="000000"/>
                </a:solidFill>
                <a:latin typeface="Arial" panose="020B0604020202020204" pitchFamily="34" charset="0"/>
                <a:cs typeface="Arial" panose="020B0604020202020204" pitchFamily="34" charset="0"/>
                <a:hlinkClick r:id="rId3"/>
              </a:rPr>
              <a:t>nationalhousingtrustfund@iowafinance.com</a:t>
            </a:r>
            <a:r>
              <a:rPr lang="en-US" sz="2000">
                <a:solidFill>
                  <a:srgbClr val="000000"/>
                </a:solidFill>
                <a:latin typeface="Arial" panose="020B0604020202020204" pitchFamily="34" charset="0"/>
                <a:cs typeface="Arial" panose="020B0604020202020204" pitchFamily="34" charset="0"/>
              </a:rPr>
              <a:t> and we will respond after the event. </a:t>
            </a:r>
          </a:p>
          <a:p>
            <a:pPr lvl="0" fontAlgn="base">
              <a:spcBef>
                <a:spcPct val="0"/>
              </a:spcBef>
              <a:spcAft>
                <a:spcPct val="0"/>
              </a:spcAft>
              <a:defRPr/>
            </a:pPr>
            <a:endParaRPr lang="en-US" sz="2000">
              <a:solidFill>
                <a:srgbClr val="000000"/>
              </a:solidFill>
              <a:latin typeface="Arial" panose="020B0604020202020204" pitchFamily="34" charset="0"/>
              <a:cs typeface="Arial" panose="020B0604020202020204" pitchFamily="34" charset="0"/>
            </a:endParaRPr>
          </a:p>
          <a:p>
            <a:pPr lvl="0" fontAlgn="base">
              <a:spcBef>
                <a:spcPct val="0"/>
              </a:spcBef>
              <a:spcAft>
                <a:spcPct val="0"/>
              </a:spcAft>
              <a:defRPr/>
            </a:pPr>
            <a:r>
              <a:rPr lang="en-US" sz="2000">
                <a:solidFill>
                  <a:srgbClr val="000000"/>
                </a:solidFill>
                <a:latin typeface="Arial" panose="020B0604020202020204" pitchFamily="34" charset="0"/>
                <a:cs typeface="Arial" panose="020B0604020202020204" pitchFamily="34" charset="0"/>
              </a:rPr>
              <a:t>Please turn off your microphone and camera during the presentation</a:t>
            </a:r>
          </a:p>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936255" y="200531"/>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132751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687725" y="1119092"/>
            <a:ext cx="10432604" cy="34224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algn="ctr"/>
            <a:endParaRPr lang="en-US" sz="2200" kern="0">
              <a:solidFill>
                <a:srgbClr val="737A35"/>
              </a:solidFill>
              <a:latin typeface="Arial" panose="020B0604020202020204" pitchFamily="34" charset="0"/>
              <a:cs typeface="Arial" panose="020B0604020202020204" pitchFamily="34" charset="0"/>
            </a:endParaRPr>
          </a:p>
          <a:p>
            <a:pPr algn="ctr"/>
            <a:r>
              <a:rPr lang="en-US" sz="2800">
                <a:latin typeface="Arial" panose="020B0604020202020204" pitchFamily="34" charset="0"/>
                <a:cs typeface="Arial" panose="020B0604020202020204" pitchFamily="34" charset="0"/>
              </a:rPr>
              <a:t>Income Restrictions Apply</a:t>
            </a:r>
          </a:p>
          <a:p>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Once a project’s construction is complete and all units have been initially occupied, the project will be handed over to IFA’s long-term compliance team, where the tenant’s income will be verified for eligibility during the affordability period.</a:t>
            </a: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936255" y="212679"/>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363207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687725" y="1119092"/>
            <a:ext cx="10432604" cy="576157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algn="ctr"/>
            <a:endParaRPr lang="en-US" sz="2200" kern="0">
              <a:solidFill>
                <a:srgbClr val="737A35"/>
              </a:solidFill>
              <a:latin typeface="Arial" panose="020B0604020202020204" pitchFamily="34" charset="0"/>
              <a:cs typeface="Arial" panose="020B0604020202020204" pitchFamily="34" charset="0"/>
            </a:endParaRPr>
          </a:p>
          <a:p>
            <a:pPr algn="ctr"/>
            <a:r>
              <a:rPr lang="en-US" sz="3200"/>
              <a:t>Unit Rent Restrictions</a:t>
            </a:r>
          </a:p>
          <a:p>
            <a:pPr algn="ctr"/>
            <a:endParaRPr lang="en-US" sz="3200"/>
          </a:p>
          <a:p>
            <a:r>
              <a:rPr lang="en-US" sz="2800" kern="0">
                <a:solidFill>
                  <a:srgbClr val="737A35"/>
                </a:solidFill>
                <a:latin typeface="Arial" panose="020B0604020202020204" pitchFamily="34" charset="0"/>
                <a:cs typeface="Arial" panose="020B0604020202020204" pitchFamily="34" charset="0"/>
              </a:rPr>
              <a:t>The project must use HUD’s NHTF rents, released by HUD       annually</a:t>
            </a:r>
          </a:p>
          <a:p>
            <a:endParaRPr lang="en-US" sz="2800" kern="0">
              <a:solidFill>
                <a:srgbClr val="737A35"/>
              </a:solidFill>
              <a:latin typeface="Arial" panose="020B0604020202020204" pitchFamily="34" charset="0"/>
              <a:cs typeface="Arial" panose="020B0604020202020204" pitchFamily="34" charset="0"/>
            </a:endParaRPr>
          </a:p>
          <a:p>
            <a:r>
              <a:rPr lang="en-US" sz="2800" kern="0">
                <a:solidFill>
                  <a:srgbClr val="737A35"/>
                </a:solidFill>
                <a:latin typeface="Arial" panose="020B0604020202020204" pitchFamily="34" charset="0"/>
                <a:cs typeface="Arial" panose="020B0604020202020204" pitchFamily="34" charset="0"/>
              </a:rPr>
              <a:t>	</a:t>
            </a:r>
            <a:r>
              <a:rPr lang="en-US" sz="2800">
                <a:hlinkClick r:id="rId3"/>
              </a:rPr>
              <a:t>Housing Trust Fund Rent Limits - HUD Exchange</a:t>
            </a:r>
            <a:endParaRPr lang="en-US" sz="3200" kern="0">
              <a:solidFill>
                <a:srgbClr val="737A35"/>
              </a:solidFill>
              <a:latin typeface="Arial" panose="020B0604020202020204" pitchFamily="34" charset="0"/>
              <a:cs typeface="Arial" panose="020B0604020202020204" pitchFamily="34" charset="0"/>
            </a:endParaRPr>
          </a:p>
          <a:p>
            <a:endParaRPr lang="en-US" sz="2800" kern="0">
              <a:solidFill>
                <a:srgbClr val="737A35"/>
              </a:solidFill>
              <a:latin typeface="Arial" panose="020B0604020202020204" pitchFamily="34" charset="0"/>
              <a:cs typeface="Arial" panose="020B0604020202020204" pitchFamily="34" charset="0"/>
            </a:endParaRPr>
          </a:p>
          <a:p>
            <a:endParaRPr lang="en-US" sz="2800" kern="0">
              <a:solidFill>
                <a:srgbClr val="737A35"/>
              </a:solidFill>
              <a:latin typeface="Arial" panose="020B0604020202020204" pitchFamily="34" charset="0"/>
              <a:cs typeface="Arial" panose="020B0604020202020204" pitchFamily="34" charset="0"/>
            </a:endParaRPr>
          </a:p>
          <a:p>
            <a:endParaRPr lang="en-US" sz="2800"/>
          </a:p>
          <a:p>
            <a:pPr algn="ctr"/>
            <a:endParaRPr lang="en-US" sz="3200"/>
          </a:p>
          <a:p>
            <a:endParaRPr lang="en-US" sz="280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936255" y="212679"/>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35480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536896" y="883421"/>
            <a:ext cx="10432604" cy="544764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algn="ctr"/>
            <a:r>
              <a:rPr lang="en-US" sz="3200"/>
              <a:t>Unit Rent Restrictions</a:t>
            </a:r>
          </a:p>
          <a:p>
            <a:endParaRPr lang="en-US" sz="2200" kern="0">
              <a:solidFill>
                <a:srgbClr val="737A35"/>
              </a:solidFill>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Extremely Low-Income Tenants: The HTF rent plus utilities of an extremely low-income tenant shall not exceed 30 percent of the income of a family whose annual income equals 30 percent of the median income for the geographic area, as determined by HUD, with adjustments for the number of bedrooms in the unit.</a:t>
            </a:r>
          </a:p>
          <a:p>
            <a:endParaRPr lang="en-US" sz="2200" kern="0">
              <a:solidFill>
                <a:srgbClr val="737A35"/>
              </a:solidFill>
              <a:latin typeface="Arial" panose="020B0604020202020204" pitchFamily="34" charset="0"/>
              <a:cs typeface="Arial" panose="020B0604020202020204" pitchFamily="34" charset="0"/>
            </a:endParaRPr>
          </a:p>
          <a:p>
            <a:endParaRPr lang="en-US" sz="2200" kern="0">
              <a:solidFill>
                <a:srgbClr val="737A35"/>
              </a:solidFill>
              <a:latin typeface="Arial" panose="020B0604020202020204" pitchFamily="34" charset="0"/>
              <a:cs typeface="Arial" panose="020B0604020202020204" pitchFamily="34" charset="0"/>
            </a:endParaRPr>
          </a:p>
          <a:p>
            <a:r>
              <a:rPr lang="en-US" sz="2200" kern="0">
                <a:solidFill>
                  <a:srgbClr val="737A35"/>
                </a:solidFill>
                <a:latin typeface="Arial" panose="020B0604020202020204" pitchFamily="34" charset="0"/>
                <a:cs typeface="Arial" panose="020B0604020202020204" pitchFamily="34" charset="0"/>
              </a:rPr>
              <a:t>	</a:t>
            </a:r>
          </a:p>
          <a:p>
            <a:endParaRPr lang="en-US" sz="2200" kern="0">
              <a:solidFill>
                <a:srgbClr val="737A35"/>
              </a:solidFill>
              <a:latin typeface="Arial" panose="020B0604020202020204" pitchFamily="34" charset="0"/>
              <a:cs typeface="Arial" panose="020B0604020202020204" pitchFamily="34" charset="0"/>
            </a:endParaRPr>
          </a:p>
          <a:p>
            <a:endParaRPr lang="en-US" sz="2200" kern="0">
              <a:solidFill>
                <a:srgbClr val="737A35"/>
              </a:solidFill>
              <a:latin typeface="Arial" panose="020B0604020202020204" pitchFamily="34" charset="0"/>
              <a:cs typeface="Arial" panose="020B0604020202020204" pitchFamily="34" charset="0"/>
            </a:endParaRPr>
          </a:p>
          <a:p>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763688" y="212680"/>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244942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536896" y="883421"/>
            <a:ext cx="10432604" cy="440120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algn="ctr"/>
            <a:r>
              <a:rPr lang="en-US" sz="3200">
                <a:latin typeface="Arial" panose="020B0604020202020204" pitchFamily="34" charset="0"/>
                <a:cs typeface="Arial" panose="020B0604020202020204" pitchFamily="34" charset="0"/>
              </a:rPr>
              <a:t>Unit Rent Restrictions</a:t>
            </a:r>
          </a:p>
          <a:p>
            <a:pPr algn="ctr"/>
            <a:endParaRPr lang="en-US" sz="32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The maximum rent allowable under NHTF, if the unit receives Federal or State project-based rental subsidy,  the tenant pays as a contribution toward rent not more than 30 percent of the tenant’s adjusted income, the maximum rent is the rent allowable under the Federal or State project-based rental subsidy program</a:t>
            </a:r>
          </a:p>
          <a:p>
            <a:endParaRPr lang="en-US" sz="1600"/>
          </a:p>
          <a:p>
            <a:endParaRPr lang="en-US" sz="1600"/>
          </a:p>
          <a:p>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763688" y="212680"/>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269589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536896" y="883421"/>
            <a:ext cx="10432604" cy="483209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algn="ctr"/>
            <a:r>
              <a:rPr lang="en-US" sz="3200">
                <a:latin typeface="Arial" panose="020B0604020202020204" pitchFamily="34" charset="0"/>
                <a:cs typeface="Arial" panose="020B0604020202020204" pitchFamily="34" charset="0"/>
              </a:rPr>
              <a:t>Unit Rent Restrictions</a:t>
            </a:r>
          </a:p>
          <a:p>
            <a:pPr algn="ctr"/>
            <a:endParaRPr lang="en-US" sz="3200">
              <a:latin typeface="Arial" panose="020B0604020202020204" pitchFamily="34" charset="0"/>
              <a:cs typeface="Arial" panose="020B0604020202020204" pitchFamily="34" charset="0"/>
            </a:endParaRPr>
          </a:p>
          <a:p>
            <a:r>
              <a:rPr lang="en-US" sz="2800" kern="0">
                <a:solidFill>
                  <a:srgbClr val="737A35"/>
                </a:solidFill>
                <a:latin typeface="Arial" panose="020B0604020202020204" pitchFamily="34" charset="0"/>
                <a:cs typeface="Arial" panose="020B0604020202020204" pitchFamily="34" charset="0"/>
              </a:rPr>
              <a:t>This original rent is the floor rent for your project, meaning that rents cannot go below this original rent but can be increased if HUD’s rent increases.  A project cannot increase rents until the tenants’ leases are ready for renewal and then the project must follow the law to timing of notices to tenants if rents will be increased.</a:t>
            </a:r>
          </a:p>
          <a:p>
            <a:endParaRPr lang="en-US" sz="1600"/>
          </a:p>
          <a:p>
            <a:endParaRPr lang="en-US" sz="1600"/>
          </a:p>
          <a:p>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763688" y="212680"/>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278502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5824DC8-DD1B-4B5C-B1B1-F5FC3D0FF596}"/>
              </a:ext>
            </a:extLst>
          </p:cNvPr>
          <p:cNvSpPr/>
          <p:nvPr/>
        </p:nvSpPr>
        <p:spPr>
          <a:xfrm>
            <a:off x="1077657" y="223393"/>
            <a:ext cx="10243935" cy="156966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rPr>
              <a:t>NATIONAL HOUSING TRUST FUND</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
        <p:nvSpPr>
          <p:cNvPr id="3" name="Rectangle 2">
            <a:extLst>
              <a:ext uri="{FF2B5EF4-FFF2-40B4-BE49-F238E27FC236}">
                <a16:creationId xmlns:a16="http://schemas.microsoft.com/office/drawing/2014/main" id="{14DE8D5B-E75C-4989-B2CA-E56760892E4B}"/>
              </a:ext>
            </a:extLst>
          </p:cNvPr>
          <p:cNvSpPr/>
          <p:nvPr/>
        </p:nvSpPr>
        <p:spPr>
          <a:xfrm>
            <a:off x="3006688" y="1922623"/>
            <a:ext cx="6016391" cy="4462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a:ln>
                  <a:noFill/>
                </a:ln>
                <a:solidFill>
                  <a:srgbClr val="737A35"/>
                </a:solidFill>
                <a:effectLst/>
                <a:uLnTx/>
                <a:uFillTx/>
                <a:latin typeface="Futura PT"/>
                <a:cs typeface="Arial" panose="020B0604020202020204" pitchFamily="34" charset="0"/>
              </a:rPr>
              <a:t>Including but not limited to the following:</a:t>
            </a:r>
          </a:p>
        </p:txBody>
      </p:sp>
      <p:sp>
        <p:nvSpPr>
          <p:cNvPr id="4" name="Content Placeholder 2">
            <a:extLst>
              <a:ext uri="{FF2B5EF4-FFF2-40B4-BE49-F238E27FC236}">
                <a16:creationId xmlns:a16="http://schemas.microsoft.com/office/drawing/2014/main" id="{47ADBF3E-6DED-4B3D-B425-EFF4F9AE3803}"/>
              </a:ext>
            </a:extLst>
          </p:cNvPr>
          <p:cNvSpPr txBox="1">
            <a:spLocks/>
          </p:cNvSpPr>
          <p:nvPr/>
        </p:nvSpPr>
        <p:spPr>
          <a:xfrm>
            <a:off x="1077657" y="2785678"/>
            <a:ext cx="10544109" cy="23505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spcBef>
                <a:spcPct val="20000"/>
              </a:spcBef>
              <a:spcAft>
                <a:spcPct val="0"/>
              </a:spcAft>
              <a:buFont typeface="Wingdings" panose="05000000000000000000" pitchFamily="2" charset="2"/>
              <a:buChar char="q"/>
              <a:defRPr/>
            </a:pPr>
            <a:r>
              <a:rPr lang="en-US" sz="2300" kern="0">
                <a:solidFill>
                  <a:srgbClr val="737A35"/>
                </a:solidFill>
                <a:latin typeface="Futura PT"/>
                <a:cs typeface="Arial" panose="020B0604020202020204" pitchFamily="34" charset="0"/>
              </a:rPr>
              <a:t> Environmental Review</a:t>
            </a:r>
          </a:p>
          <a:p>
            <a:pPr eaLnBrk="0" fontAlgn="base" hangingPunct="0">
              <a:spcBef>
                <a:spcPct val="20000"/>
              </a:spcBef>
              <a:spcAft>
                <a:spcPct val="0"/>
              </a:spcAft>
              <a:buFont typeface="Wingdings" panose="05000000000000000000" pitchFamily="2" charset="2"/>
              <a:buChar char="q"/>
              <a:defRPr/>
            </a:pPr>
            <a:r>
              <a:rPr lang="en-US" sz="2300" kern="0">
                <a:solidFill>
                  <a:srgbClr val="737A35"/>
                </a:solidFill>
                <a:latin typeface="Futura PT"/>
                <a:cs typeface="Arial" panose="020B0604020202020204" pitchFamily="34" charset="0"/>
              </a:rPr>
              <a:t> Americans with Disabilities Act and Section 504</a:t>
            </a:r>
          </a:p>
          <a:p>
            <a:pPr eaLnBrk="0" fontAlgn="base" hangingPunct="0">
              <a:spcBef>
                <a:spcPct val="20000"/>
              </a:spcBef>
              <a:spcAft>
                <a:spcPct val="0"/>
              </a:spcAft>
              <a:buFont typeface="Wingdings" panose="05000000000000000000" pitchFamily="2" charset="2"/>
              <a:buChar char="q"/>
              <a:defRPr/>
            </a:pPr>
            <a:r>
              <a:rPr lang="en-US" sz="2300" kern="0">
                <a:solidFill>
                  <a:srgbClr val="737A35"/>
                </a:solidFill>
                <a:latin typeface="Futura PT"/>
                <a:cs typeface="Arial" panose="020B0604020202020204" pitchFamily="34" charset="0"/>
              </a:rPr>
              <a:t> Section 3</a:t>
            </a:r>
          </a:p>
          <a:p>
            <a:pPr eaLnBrk="0" fontAlgn="base" hangingPunct="0">
              <a:spcBef>
                <a:spcPct val="20000"/>
              </a:spcBef>
              <a:spcAft>
                <a:spcPct val="0"/>
              </a:spcAft>
              <a:buFont typeface="Wingdings" panose="05000000000000000000" pitchFamily="2" charset="2"/>
              <a:buChar char="q"/>
              <a:defRPr/>
            </a:pPr>
            <a:r>
              <a:rPr lang="en-US" sz="2300" kern="0">
                <a:solidFill>
                  <a:srgbClr val="737A35"/>
                </a:solidFill>
                <a:latin typeface="Futura PT"/>
                <a:cs typeface="Arial" panose="020B0604020202020204" pitchFamily="34" charset="0"/>
              </a:rPr>
              <a:t>Debarred, Suspended or Ineligible Contractors</a:t>
            </a:r>
          </a:p>
          <a:p>
            <a:pPr eaLnBrk="0" fontAlgn="base" hangingPunct="0">
              <a:spcBef>
                <a:spcPct val="20000"/>
              </a:spcBef>
              <a:spcAft>
                <a:spcPct val="0"/>
              </a:spcAft>
              <a:buFont typeface="Wingdings" panose="05000000000000000000" pitchFamily="2" charset="2"/>
              <a:buChar char="q"/>
              <a:defRPr/>
            </a:pPr>
            <a:r>
              <a:rPr lang="en-US" sz="2300" kern="0">
                <a:solidFill>
                  <a:srgbClr val="737A35"/>
                </a:solidFill>
                <a:latin typeface="Futura PT"/>
                <a:cs typeface="Arial" panose="020B0604020202020204" pitchFamily="34" charset="0"/>
              </a:rPr>
              <a:t>Site and Neighborhood Standards (new construction)</a:t>
            </a:r>
          </a:p>
          <a:p>
            <a:pPr eaLnBrk="0" fontAlgn="base" hangingPunct="0">
              <a:spcBef>
                <a:spcPct val="20000"/>
              </a:spcBef>
              <a:spcAft>
                <a:spcPct val="0"/>
              </a:spcAft>
              <a:buFont typeface="Wingdings" panose="05000000000000000000" pitchFamily="2" charset="2"/>
              <a:buChar char="q"/>
              <a:defRPr/>
            </a:pPr>
            <a:r>
              <a:rPr lang="en-US" sz="2300" kern="0">
                <a:solidFill>
                  <a:srgbClr val="737A35"/>
                </a:solidFill>
                <a:latin typeface="Futura PT"/>
                <a:cs typeface="Arial" panose="020B0604020202020204" pitchFamily="34" charset="0"/>
              </a:rPr>
              <a:t>Lead Based Paint</a:t>
            </a:r>
          </a:p>
          <a:p>
            <a:pPr marL="342900" indent="-342900" eaLnBrk="0" fontAlgn="base" hangingPunct="0">
              <a:spcBef>
                <a:spcPct val="20000"/>
              </a:spcBef>
              <a:spcAft>
                <a:spcPct val="0"/>
              </a:spcAft>
              <a:defRPr/>
            </a:pPr>
            <a:endParaRPr lang="en-US" sz="2300" kern="0">
              <a:solidFill>
                <a:srgbClr val="737A35"/>
              </a:solidFill>
              <a:latin typeface="Futura PT"/>
              <a:cs typeface="Arial" panose="020B0604020202020204" pitchFamily="34" charset="0"/>
            </a:endParaRPr>
          </a:p>
          <a:p>
            <a:pPr marL="0" indent="0" eaLnBrk="0" fontAlgn="base" hangingPunct="0">
              <a:spcBef>
                <a:spcPct val="20000"/>
              </a:spcBef>
              <a:spcAft>
                <a:spcPct val="0"/>
              </a:spcAft>
              <a:buNone/>
              <a:defRPr/>
            </a:pPr>
            <a:endParaRPr lang="en-US" sz="2200" kern="0">
              <a:solidFill>
                <a:srgbClr val="737A35"/>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09EA879-170B-4FEC-AC0B-4890101FE058}"/>
              </a:ext>
            </a:extLst>
          </p:cNvPr>
          <p:cNvSpPr txBox="1"/>
          <p:nvPr/>
        </p:nvSpPr>
        <p:spPr>
          <a:xfrm>
            <a:off x="3321591" y="1213907"/>
            <a:ext cx="7164371" cy="584775"/>
          </a:xfrm>
          <a:prstGeom prst="rect">
            <a:avLst/>
          </a:prstGeom>
          <a:noFill/>
        </p:spPr>
        <p:txBody>
          <a:bodyPr wrap="square" rtlCol="0">
            <a:spAutoFit/>
          </a:bodyPr>
          <a:lstStyle/>
          <a:p>
            <a:r>
              <a:rPr lang="en-US" sz="3200">
                <a:solidFill>
                  <a:srgbClr val="737A35"/>
                </a:solidFill>
                <a:latin typeface="Futura PT"/>
              </a:rPr>
              <a:t>Cross-Cutting Regulations</a:t>
            </a:r>
          </a:p>
        </p:txBody>
      </p:sp>
    </p:spTree>
    <p:extLst>
      <p:ext uri="{BB962C8B-B14F-4D97-AF65-F5344CB8AC3E}">
        <p14:creationId xmlns:p14="http://schemas.microsoft.com/office/powerpoint/2010/main" val="22981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5824DC8-DD1B-4B5C-B1B1-F5FC3D0FF596}"/>
              </a:ext>
            </a:extLst>
          </p:cNvPr>
          <p:cNvSpPr/>
          <p:nvPr/>
        </p:nvSpPr>
        <p:spPr>
          <a:xfrm>
            <a:off x="1300436" y="221013"/>
            <a:ext cx="9832177" cy="156966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rPr>
              <a:t>NATIONAL HOUSING TRUST FUND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             </a:t>
            </a:r>
            <a:r>
              <a:rPr kumimoji="0" lang="en-US" sz="32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rPr>
              <a:t>Cross-Cutting Requirements</a:t>
            </a:r>
            <a:endParaRPr kumimoji="0" sz="32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endParaRPr>
          </a:p>
        </p:txBody>
      </p:sp>
      <p:sp>
        <p:nvSpPr>
          <p:cNvPr id="3" name="Rectangle 2">
            <a:extLst>
              <a:ext uri="{FF2B5EF4-FFF2-40B4-BE49-F238E27FC236}">
                <a16:creationId xmlns:a16="http://schemas.microsoft.com/office/drawing/2014/main" id="{14DE8D5B-E75C-4989-B2CA-E56760892E4B}"/>
              </a:ext>
            </a:extLst>
          </p:cNvPr>
          <p:cNvSpPr/>
          <p:nvPr/>
        </p:nvSpPr>
        <p:spPr>
          <a:xfrm>
            <a:off x="2400342" y="1790673"/>
            <a:ext cx="7790915" cy="4462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a:ln>
                  <a:noFill/>
                </a:ln>
                <a:solidFill>
                  <a:srgbClr val="737A35"/>
                </a:solidFill>
                <a:effectLst/>
                <a:uLnTx/>
                <a:uFillTx/>
                <a:latin typeface="Futura PT"/>
                <a:cs typeface="Arial" panose="020B0604020202020204" pitchFamily="34" charset="0"/>
              </a:rPr>
              <a:t>Including but not limited to the following (continued):</a:t>
            </a:r>
          </a:p>
        </p:txBody>
      </p:sp>
      <p:sp>
        <p:nvSpPr>
          <p:cNvPr id="4" name="Content Placeholder 2">
            <a:extLst>
              <a:ext uri="{FF2B5EF4-FFF2-40B4-BE49-F238E27FC236}">
                <a16:creationId xmlns:a16="http://schemas.microsoft.com/office/drawing/2014/main" id="{47ADBF3E-6DED-4B3D-B425-EFF4F9AE3803}"/>
              </a:ext>
            </a:extLst>
          </p:cNvPr>
          <p:cNvSpPr txBox="1">
            <a:spLocks/>
          </p:cNvSpPr>
          <p:nvPr/>
        </p:nvSpPr>
        <p:spPr>
          <a:xfrm>
            <a:off x="5908964" y="1868152"/>
            <a:ext cx="493914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eaLnBrk="0" fontAlgn="base" hangingPunct="0">
              <a:spcBef>
                <a:spcPct val="20000"/>
              </a:spcBef>
              <a:spcAft>
                <a:spcPct val="0"/>
              </a:spcAft>
              <a:defRPr/>
            </a:pPr>
            <a:endParaRPr lang="en-US" sz="2300" kern="0">
              <a:solidFill>
                <a:srgbClr val="737A35"/>
              </a:solidFill>
              <a:latin typeface="Futura PT"/>
              <a:cs typeface="Arial" panose="020B0604020202020204" pitchFamily="34" charset="0"/>
            </a:endParaRPr>
          </a:p>
          <a:p>
            <a:pPr marL="342900" indent="-342900"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717B25FB-E66A-4ACD-B95C-4F72B84657B5}"/>
              </a:ext>
            </a:extLst>
          </p:cNvPr>
          <p:cNvSpPr txBox="1">
            <a:spLocks/>
          </p:cNvSpPr>
          <p:nvPr/>
        </p:nvSpPr>
        <p:spPr>
          <a:xfrm>
            <a:off x="1652583" y="2539475"/>
            <a:ext cx="9286432" cy="227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spcBef>
                <a:spcPct val="20000"/>
              </a:spcBef>
              <a:spcAft>
                <a:spcPct val="0"/>
              </a:spcAft>
              <a:buFont typeface="Wingdings" panose="05000000000000000000" pitchFamily="2" charset="2"/>
              <a:buChar char="q"/>
              <a:defRPr/>
            </a:pPr>
            <a:r>
              <a:rPr lang="en-US" sz="2300" kern="0">
                <a:solidFill>
                  <a:srgbClr val="737A35"/>
                </a:solidFill>
                <a:latin typeface="Futura PT"/>
                <a:cs typeface="Arial" panose="020B0604020202020204" pitchFamily="34" charset="0"/>
              </a:rPr>
              <a:t>Energy Efficiency Standards</a:t>
            </a:r>
          </a:p>
          <a:p>
            <a:pPr eaLnBrk="0" fontAlgn="base" hangingPunct="0">
              <a:spcBef>
                <a:spcPct val="20000"/>
              </a:spcBef>
              <a:spcAft>
                <a:spcPct val="0"/>
              </a:spcAft>
              <a:buFont typeface="Wingdings" panose="05000000000000000000" pitchFamily="2" charset="2"/>
              <a:buChar char="q"/>
              <a:defRPr/>
            </a:pPr>
            <a:r>
              <a:rPr lang="en-US" sz="2300" kern="0">
                <a:solidFill>
                  <a:srgbClr val="737A35"/>
                </a:solidFill>
                <a:latin typeface="Futura PT"/>
                <a:cs typeface="Arial" panose="020B0604020202020204" pitchFamily="34" charset="0"/>
              </a:rPr>
              <a:t>Affirmative Fair Housing Marketing Plan (AFHMP)</a:t>
            </a:r>
          </a:p>
          <a:p>
            <a:pPr eaLnBrk="0" fontAlgn="base" hangingPunct="0">
              <a:spcBef>
                <a:spcPct val="20000"/>
              </a:spcBef>
              <a:spcAft>
                <a:spcPct val="0"/>
              </a:spcAft>
              <a:buFont typeface="Wingdings" panose="05000000000000000000" pitchFamily="2" charset="2"/>
              <a:buChar char="q"/>
              <a:defRPr/>
            </a:pPr>
            <a:r>
              <a:rPr lang="en-US" sz="2300" kern="0">
                <a:solidFill>
                  <a:srgbClr val="737A35"/>
                </a:solidFill>
                <a:latin typeface="Futura PT"/>
                <a:cs typeface="Arial" panose="020B0604020202020204" pitchFamily="34" charset="0"/>
              </a:rPr>
              <a:t>Nondiscrimination and Equal Opportunity</a:t>
            </a:r>
          </a:p>
          <a:p>
            <a:pPr eaLnBrk="0" fontAlgn="base" hangingPunct="0">
              <a:spcBef>
                <a:spcPct val="20000"/>
              </a:spcBef>
              <a:spcAft>
                <a:spcPct val="0"/>
              </a:spcAft>
              <a:buFont typeface="Wingdings" panose="05000000000000000000" pitchFamily="2" charset="2"/>
              <a:buChar char="q"/>
              <a:defRPr/>
            </a:pPr>
            <a:r>
              <a:rPr lang="en-US" sz="2300" kern="0">
                <a:solidFill>
                  <a:srgbClr val="737A35"/>
                </a:solidFill>
                <a:latin typeface="Futura PT"/>
                <a:cs typeface="Arial" panose="020B0604020202020204" pitchFamily="34" charset="0"/>
              </a:rPr>
              <a:t>Violence Against Women Act</a:t>
            </a:r>
          </a:p>
          <a:p>
            <a:pPr eaLnBrk="0" fontAlgn="base" hangingPunct="0">
              <a:spcBef>
                <a:spcPct val="20000"/>
              </a:spcBef>
              <a:spcAft>
                <a:spcPct val="0"/>
              </a:spcAft>
              <a:buFont typeface="Wingdings" panose="05000000000000000000" pitchFamily="2" charset="2"/>
              <a:buChar char="q"/>
              <a:defRPr/>
            </a:pPr>
            <a:r>
              <a:rPr lang="en-US" sz="2300" kern="0">
                <a:solidFill>
                  <a:srgbClr val="737A35"/>
                </a:solidFill>
                <a:latin typeface="Futura PT"/>
                <a:cs typeface="Arial" panose="020B0604020202020204" pitchFamily="34" charset="0"/>
              </a:rPr>
              <a:t>Fair Housing Act</a:t>
            </a:r>
          </a:p>
          <a:p>
            <a:pPr marL="342900" indent="-342900" eaLnBrk="0" fontAlgn="base" hangingPunct="0">
              <a:spcBef>
                <a:spcPct val="20000"/>
              </a:spcBef>
              <a:spcAft>
                <a:spcPct val="0"/>
              </a:spcAft>
              <a:defRPr/>
            </a:pPr>
            <a:endParaRPr lang="en-US" sz="2300" kern="0">
              <a:solidFill>
                <a:srgbClr val="737A35"/>
              </a:solidFill>
              <a:latin typeface="Futura PT"/>
              <a:cs typeface="Arial" panose="020B0604020202020204" pitchFamily="34" charset="0"/>
            </a:endParaRPr>
          </a:p>
          <a:p>
            <a:pPr marL="342900" indent="-342900" eaLnBrk="0" fontAlgn="base" hangingPunct="0">
              <a:spcBef>
                <a:spcPct val="20000"/>
              </a:spcBef>
              <a:spcAft>
                <a:spcPct val="0"/>
              </a:spcAft>
              <a:defRPr/>
            </a:pPr>
            <a:endParaRPr lang="en-US" sz="2300" kern="0">
              <a:solidFill>
                <a:srgbClr val="737A35"/>
              </a:solidFill>
              <a:latin typeface="Futura PT"/>
              <a:cs typeface="Arial" panose="020B0604020202020204" pitchFamily="34" charset="0"/>
            </a:endParaRPr>
          </a:p>
          <a:p>
            <a:pPr marL="0" indent="0" eaLnBrk="0" fontAlgn="base" hangingPunct="0">
              <a:spcBef>
                <a:spcPct val="20000"/>
              </a:spcBef>
              <a:spcAft>
                <a:spcPct val="0"/>
              </a:spcAft>
              <a:buNone/>
              <a:defRPr/>
            </a:pPr>
            <a:endParaRPr lang="en-US" sz="2300" kern="0">
              <a:solidFill>
                <a:srgbClr val="737A35"/>
              </a:solidFill>
              <a:latin typeface="Futura PT"/>
              <a:cs typeface="Arial" panose="020B0604020202020204" pitchFamily="34" charset="0"/>
            </a:endParaRPr>
          </a:p>
        </p:txBody>
      </p:sp>
    </p:spTree>
    <p:extLst>
      <p:ext uri="{BB962C8B-B14F-4D97-AF65-F5344CB8AC3E}">
        <p14:creationId xmlns:p14="http://schemas.microsoft.com/office/powerpoint/2010/main" val="57144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536896" y="883421"/>
            <a:ext cx="10432604" cy="124341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1264871" y="172689"/>
            <a:ext cx="9662258"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endParaRPr>
          </a:p>
        </p:txBody>
      </p:sp>
      <p:sp>
        <p:nvSpPr>
          <p:cNvPr id="5" name="TextBox 4">
            <a:extLst>
              <a:ext uri="{FF2B5EF4-FFF2-40B4-BE49-F238E27FC236}">
                <a16:creationId xmlns:a16="http://schemas.microsoft.com/office/drawing/2014/main" id="{B1DA2176-AD33-4DA4-BC53-7D5044C1D58A}"/>
              </a:ext>
            </a:extLst>
          </p:cNvPr>
          <p:cNvSpPr txBox="1"/>
          <p:nvPr/>
        </p:nvSpPr>
        <p:spPr>
          <a:xfrm>
            <a:off x="1441744" y="1737476"/>
            <a:ext cx="9308512" cy="3631763"/>
          </a:xfrm>
          <a:prstGeom prst="rect">
            <a:avLst/>
          </a:prstGeom>
          <a:noFill/>
        </p:spPr>
        <p:txBody>
          <a:bodyPr wrap="square">
            <a:spAutoFit/>
          </a:bodyPr>
          <a:lstStyle/>
          <a:p>
            <a:pPr marL="342900" indent="-342900" eaLnBrk="1" hangingPunct="1">
              <a:buFont typeface="Wingdings" panose="05000000000000000000" pitchFamily="2" charset="2"/>
              <a:buChar char="q"/>
            </a:pPr>
            <a:r>
              <a:rPr lang="en-US" sz="2300">
                <a:solidFill>
                  <a:srgbClr val="737A35"/>
                </a:solidFill>
                <a:latin typeface="Futura PT"/>
              </a:rPr>
              <a:t>Compliance with IFA programs</a:t>
            </a:r>
          </a:p>
          <a:p>
            <a:pPr marL="342900" indent="-342900" eaLnBrk="1" hangingPunct="1">
              <a:buFont typeface="Wingdings" panose="05000000000000000000" pitchFamily="2" charset="2"/>
              <a:buChar char="q"/>
            </a:pPr>
            <a:r>
              <a:rPr lang="en-US" sz="2300">
                <a:solidFill>
                  <a:srgbClr val="737A35"/>
                </a:solidFill>
                <a:latin typeface="Futura PT"/>
              </a:rPr>
              <a:t>Financial Feasibility (project and developer)</a:t>
            </a:r>
          </a:p>
          <a:p>
            <a:pPr marL="342900" indent="-342900" eaLnBrk="1" hangingPunct="1">
              <a:buFont typeface="Wingdings" panose="05000000000000000000" pitchFamily="2" charset="2"/>
              <a:buChar char="q"/>
            </a:pPr>
            <a:r>
              <a:rPr lang="en-US" sz="2300">
                <a:solidFill>
                  <a:srgbClr val="737A35"/>
                </a:solidFill>
                <a:latin typeface="Futura PT"/>
              </a:rPr>
              <a:t>Need</a:t>
            </a:r>
          </a:p>
          <a:p>
            <a:pPr marL="342900" indent="-342900" eaLnBrk="1" hangingPunct="1">
              <a:buFont typeface="Wingdings" panose="05000000000000000000" pitchFamily="2" charset="2"/>
              <a:buChar char="q"/>
            </a:pPr>
            <a:r>
              <a:rPr lang="en-US" sz="2300">
                <a:solidFill>
                  <a:srgbClr val="737A35"/>
                </a:solidFill>
                <a:latin typeface="Futura PT"/>
              </a:rPr>
              <a:t>Impact on Local Housing</a:t>
            </a:r>
          </a:p>
          <a:p>
            <a:pPr marL="342900" indent="-342900" eaLnBrk="1" hangingPunct="1">
              <a:buFont typeface="Wingdings" panose="05000000000000000000" pitchFamily="2" charset="2"/>
              <a:buChar char="q"/>
            </a:pPr>
            <a:r>
              <a:rPr lang="en-US" sz="2300">
                <a:solidFill>
                  <a:srgbClr val="737A35"/>
                </a:solidFill>
                <a:latin typeface="Futura PT"/>
              </a:rPr>
              <a:t>Complete Application</a:t>
            </a:r>
          </a:p>
          <a:p>
            <a:pPr marL="342900" indent="-342900" eaLnBrk="1" hangingPunct="1">
              <a:buFont typeface="Wingdings" panose="05000000000000000000" pitchFamily="2" charset="2"/>
              <a:buChar char="q"/>
            </a:pPr>
            <a:r>
              <a:rPr lang="en-US" sz="2300">
                <a:solidFill>
                  <a:srgbClr val="737A35"/>
                </a:solidFill>
                <a:latin typeface="Futura PT"/>
              </a:rPr>
              <a:t>Flood Zone</a:t>
            </a:r>
          </a:p>
          <a:p>
            <a:pPr marL="342900" indent="-342900" eaLnBrk="1" hangingPunct="1">
              <a:buFont typeface="Wingdings" panose="05000000000000000000" pitchFamily="2" charset="2"/>
              <a:buChar char="q"/>
            </a:pPr>
            <a:r>
              <a:rPr lang="en-US" sz="2300">
                <a:solidFill>
                  <a:srgbClr val="737A35"/>
                </a:solidFill>
                <a:latin typeface="Futura PT"/>
              </a:rPr>
              <a:t>Repayment/Forfeit Funds</a:t>
            </a:r>
          </a:p>
          <a:p>
            <a:pPr marL="342900" indent="-342900" eaLnBrk="1" hangingPunct="1">
              <a:buFont typeface="Wingdings" panose="05000000000000000000" pitchFamily="2" charset="2"/>
              <a:buChar char="q"/>
            </a:pPr>
            <a:r>
              <a:rPr lang="en-US" sz="2300">
                <a:solidFill>
                  <a:srgbClr val="737A35"/>
                </a:solidFill>
                <a:latin typeface="Futura PT"/>
              </a:rPr>
              <a:t>Site Control</a:t>
            </a:r>
          </a:p>
          <a:p>
            <a:pPr marL="342900" indent="-342900" eaLnBrk="1" hangingPunct="1">
              <a:buFont typeface="Wingdings" panose="05000000000000000000" pitchFamily="2" charset="2"/>
              <a:buChar char="q"/>
            </a:pPr>
            <a:r>
              <a:rPr lang="en-US" sz="2300">
                <a:solidFill>
                  <a:srgbClr val="737A35"/>
                </a:solidFill>
                <a:latin typeface="Futura PT"/>
              </a:rPr>
              <a:t>Zoning</a:t>
            </a:r>
          </a:p>
          <a:p>
            <a:pPr marL="0" indent="0" eaLnBrk="1" hangingPunct="1">
              <a:buFont typeface="Arial" charset="0"/>
              <a:buNone/>
            </a:pPr>
            <a:endParaRPr lang="en-US" sz="2300">
              <a:solidFill>
                <a:srgbClr val="737A35"/>
              </a:solidFill>
              <a:latin typeface="Futura PT"/>
            </a:endParaRPr>
          </a:p>
        </p:txBody>
      </p:sp>
      <p:sp>
        <p:nvSpPr>
          <p:cNvPr id="3" name="TextBox 2">
            <a:extLst>
              <a:ext uri="{FF2B5EF4-FFF2-40B4-BE49-F238E27FC236}">
                <a16:creationId xmlns:a16="http://schemas.microsoft.com/office/drawing/2014/main" id="{BCCED396-4496-4050-92A4-E446D26DF2F3}"/>
              </a:ext>
            </a:extLst>
          </p:cNvPr>
          <p:cNvSpPr txBox="1"/>
          <p:nvPr/>
        </p:nvSpPr>
        <p:spPr>
          <a:xfrm>
            <a:off x="2473881" y="1076515"/>
            <a:ext cx="6843860" cy="523220"/>
          </a:xfrm>
          <a:prstGeom prst="rect">
            <a:avLst/>
          </a:prstGeom>
          <a:noFill/>
        </p:spPr>
        <p:txBody>
          <a:bodyPr wrap="square" rtlCol="0">
            <a:spAutoFit/>
          </a:bodyPr>
          <a:lstStyle/>
          <a:p>
            <a:pPr marL="0" indent="0" algn="ctr" eaLnBrk="1" hangingPunct="1">
              <a:buFont typeface="Arial" charset="0"/>
              <a:buNone/>
            </a:pPr>
            <a:r>
              <a:rPr lang="en-US" sz="2800">
                <a:solidFill>
                  <a:srgbClr val="737A35"/>
                </a:solidFill>
                <a:latin typeface="Futura PT"/>
              </a:rPr>
              <a:t>Threshold Items</a:t>
            </a:r>
          </a:p>
        </p:txBody>
      </p:sp>
    </p:spTree>
    <p:extLst>
      <p:ext uri="{BB962C8B-B14F-4D97-AF65-F5344CB8AC3E}">
        <p14:creationId xmlns:p14="http://schemas.microsoft.com/office/powerpoint/2010/main" val="39555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536896" y="883421"/>
            <a:ext cx="10432604" cy="124341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1264871" y="172689"/>
            <a:ext cx="9662258"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endParaRPr>
          </a:p>
        </p:txBody>
      </p:sp>
      <p:sp>
        <p:nvSpPr>
          <p:cNvPr id="5" name="TextBox 4">
            <a:extLst>
              <a:ext uri="{FF2B5EF4-FFF2-40B4-BE49-F238E27FC236}">
                <a16:creationId xmlns:a16="http://schemas.microsoft.com/office/drawing/2014/main" id="{B1DA2176-AD33-4DA4-BC53-7D5044C1D58A}"/>
              </a:ext>
            </a:extLst>
          </p:cNvPr>
          <p:cNvSpPr txBox="1"/>
          <p:nvPr/>
        </p:nvSpPr>
        <p:spPr>
          <a:xfrm>
            <a:off x="1526852" y="1917761"/>
            <a:ext cx="9580269" cy="3627633"/>
          </a:xfrm>
          <a:prstGeom prst="rect">
            <a:avLst/>
          </a:prstGeom>
          <a:noFill/>
        </p:spPr>
        <p:txBody>
          <a:bodyPr wrap="square">
            <a:spAutoFit/>
          </a:bodyPr>
          <a:lstStyle/>
          <a:p>
            <a:pPr marL="342900" indent="-342900" eaLnBrk="1" hangingPunct="1">
              <a:buFont typeface="Wingdings" panose="05000000000000000000" pitchFamily="2" charset="2"/>
              <a:buChar char="q"/>
            </a:pPr>
            <a:r>
              <a:rPr lang="en-US" sz="2300">
                <a:solidFill>
                  <a:srgbClr val="737A35"/>
                </a:solidFill>
                <a:latin typeface="Futura PT"/>
              </a:rPr>
              <a:t>Impact of Proposed Activity</a:t>
            </a:r>
          </a:p>
          <a:p>
            <a:pPr marL="342900" indent="-342900" eaLnBrk="1" hangingPunct="1">
              <a:buFont typeface="Wingdings" panose="05000000000000000000" pitchFamily="2" charset="2"/>
              <a:buChar char="q"/>
            </a:pPr>
            <a:r>
              <a:rPr lang="en-US" sz="2300">
                <a:solidFill>
                  <a:srgbClr val="737A35"/>
                </a:solidFill>
                <a:latin typeface="Futura PT"/>
              </a:rPr>
              <a:t>Capacity (developer and team members)</a:t>
            </a:r>
          </a:p>
          <a:p>
            <a:pPr marL="342900" indent="-342900" eaLnBrk="1" hangingPunct="1">
              <a:buFont typeface="Wingdings" panose="05000000000000000000" pitchFamily="2" charset="2"/>
              <a:buChar char="q"/>
            </a:pPr>
            <a:r>
              <a:rPr lang="en-US" sz="2300">
                <a:solidFill>
                  <a:srgbClr val="737A35"/>
                </a:solidFill>
                <a:latin typeface="Futura PT"/>
              </a:rPr>
              <a:t>Minimum NHTF Subsidy ($1,000 per unit)</a:t>
            </a:r>
          </a:p>
          <a:p>
            <a:pPr marL="342900" indent="-342900" eaLnBrk="1" hangingPunct="1">
              <a:buFont typeface="Wingdings" panose="05000000000000000000" pitchFamily="2" charset="2"/>
              <a:buChar char="q"/>
            </a:pPr>
            <a:r>
              <a:rPr lang="en-US" sz="2300">
                <a:solidFill>
                  <a:srgbClr val="737A35"/>
                </a:solidFill>
                <a:latin typeface="Futura PT"/>
              </a:rPr>
              <a:t>Radon</a:t>
            </a:r>
          </a:p>
          <a:p>
            <a:pPr marL="342900" indent="-342900" eaLnBrk="1" hangingPunct="1">
              <a:buFont typeface="Wingdings" panose="05000000000000000000" pitchFamily="2" charset="2"/>
              <a:buChar char="q"/>
            </a:pPr>
            <a:r>
              <a:rPr lang="en-US" sz="2300">
                <a:solidFill>
                  <a:srgbClr val="737A35"/>
                </a:solidFill>
                <a:latin typeface="Futura PT"/>
              </a:rPr>
              <a:t>Local Support</a:t>
            </a:r>
          </a:p>
          <a:p>
            <a:pPr marL="342900" indent="-342900" eaLnBrk="1" hangingPunct="1">
              <a:buFont typeface="Wingdings" panose="05000000000000000000" pitchFamily="2" charset="2"/>
              <a:buChar char="q"/>
            </a:pPr>
            <a:r>
              <a:rPr lang="en-US" sz="2300">
                <a:solidFill>
                  <a:srgbClr val="737A35"/>
                </a:solidFill>
                <a:latin typeface="Futura PT"/>
              </a:rPr>
              <a:t>NHTF Certification</a:t>
            </a:r>
          </a:p>
          <a:p>
            <a:pPr marL="342900" indent="-342900" eaLnBrk="1" hangingPunct="1">
              <a:buFont typeface="Wingdings" panose="05000000000000000000" pitchFamily="2" charset="2"/>
              <a:buChar char="q"/>
            </a:pPr>
            <a:r>
              <a:rPr lang="en-US" sz="2300">
                <a:solidFill>
                  <a:srgbClr val="737A35"/>
                </a:solidFill>
                <a:latin typeface="Futura PT"/>
              </a:rPr>
              <a:t>Pro Rata or Fair Share</a:t>
            </a:r>
          </a:p>
          <a:p>
            <a:pPr marL="342900" indent="-342900" eaLnBrk="1" hangingPunct="1">
              <a:buFont typeface="Wingdings" panose="05000000000000000000" pitchFamily="2" charset="2"/>
              <a:buChar char="q"/>
            </a:pPr>
            <a:r>
              <a:rPr lang="en-US" sz="2300">
                <a:solidFill>
                  <a:srgbClr val="737A35"/>
                </a:solidFill>
                <a:latin typeface="Futura PT"/>
              </a:rPr>
              <a:t>Ineligible Applicant</a:t>
            </a:r>
          </a:p>
          <a:p>
            <a:pPr marL="342900" indent="-342900" eaLnBrk="1" hangingPunct="1">
              <a:buFont typeface="Wingdings" panose="05000000000000000000" pitchFamily="2" charset="2"/>
              <a:buChar char="q"/>
            </a:pPr>
            <a:r>
              <a:rPr lang="en-US" sz="2300">
                <a:solidFill>
                  <a:srgbClr val="737A35"/>
                </a:solidFill>
                <a:latin typeface="Futura PT"/>
              </a:rPr>
              <a:t>Site and Neighborhood Standard</a:t>
            </a:r>
          </a:p>
          <a:p>
            <a:pPr marL="0" indent="0" eaLnBrk="1" hangingPunct="1">
              <a:buFont typeface="Arial" charset="0"/>
              <a:buNone/>
            </a:pPr>
            <a:endParaRPr lang="en-US" sz="1800" b="1">
              <a:solidFill>
                <a:srgbClr val="737A35"/>
              </a:solidFill>
            </a:endParaRPr>
          </a:p>
        </p:txBody>
      </p:sp>
      <p:sp>
        <p:nvSpPr>
          <p:cNvPr id="2" name="TextBox 1">
            <a:extLst>
              <a:ext uri="{FF2B5EF4-FFF2-40B4-BE49-F238E27FC236}">
                <a16:creationId xmlns:a16="http://schemas.microsoft.com/office/drawing/2014/main" id="{1E71BCE3-4A76-4D4B-BB6A-383BAC0619DE}"/>
              </a:ext>
            </a:extLst>
          </p:cNvPr>
          <p:cNvSpPr txBox="1"/>
          <p:nvPr/>
        </p:nvSpPr>
        <p:spPr>
          <a:xfrm>
            <a:off x="4524866" y="1003686"/>
            <a:ext cx="6202837" cy="523220"/>
          </a:xfrm>
          <a:prstGeom prst="rect">
            <a:avLst/>
          </a:prstGeom>
          <a:noFill/>
        </p:spPr>
        <p:txBody>
          <a:bodyPr wrap="square" rtlCol="0">
            <a:spAutoFit/>
          </a:bodyPr>
          <a:lstStyle/>
          <a:p>
            <a:r>
              <a:rPr lang="en-US" sz="2800">
                <a:solidFill>
                  <a:srgbClr val="737A35"/>
                </a:solidFill>
                <a:latin typeface="Futura PT"/>
              </a:rPr>
              <a:t>Threshold Items</a:t>
            </a:r>
          </a:p>
        </p:txBody>
      </p:sp>
    </p:spTree>
    <p:extLst>
      <p:ext uri="{BB962C8B-B14F-4D97-AF65-F5344CB8AC3E}">
        <p14:creationId xmlns:p14="http://schemas.microsoft.com/office/powerpoint/2010/main" val="178277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536896" y="883421"/>
            <a:ext cx="10432604" cy="124341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1264871" y="172689"/>
            <a:ext cx="9662258"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endParaRPr>
          </a:p>
        </p:txBody>
      </p:sp>
      <p:sp>
        <p:nvSpPr>
          <p:cNvPr id="5" name="TextBox 4">
            <a:extLst>
              <a:ext uri="{FF2B5EF4-FFF2-40B4-BE49-F238E27FC236}">
                <a16:creationId xmlns:a16="http://schemas.microsoft.com/office/drawing/2014/main" id="{B1DA2176-AD33-4DA4-BC53-7D5044C1D58A}"/>
              </a:ext>
            </a:extLst>
          </p:cNvPr>
          <p:cNvSpPr txBox="1"/>
          <p:nvPr/>
        </p:nvSpPr>
        <p:spPr>
          <a:xfrm>
            <a:off x="1896665" y="990259"/>
            <a:ext cx="8048626" cy="523220"/>
          </a:xfrm>
          <a:prstGeom prst="rect">
            <a:avLst/>
          </a:prstGeom>
          <a:noFill/>
        </p:spPr>
        <p:txBody>
          <a:bodyPr wrap="square">
            <a:spAutoFit/>
          </a:bodyPr>
          <a:lstStyle/>
          <a:p>
            <a:pPr marL="0" indent="0" algn="ctr" eaLnBrk="1" hangingPunct="1">
              <a:buFont typeface="Arial" charset="0"/>
              <a:buNone/>
            </a:pPr>
            <a:r>
              <a:rPr lang="en-US" sz="2800">
                <a:solidFill>
                  <a:srgbClr val="737A35"/>
                </a:solidFill>
                <a:latin typeface="Futura PT"/>
              </a:rPr>
              <a:t>Threshold Items</a:t>
            </a:r>
          </a:p>
        </p:txBody>
      </p:sp>
      <p:sp>
        <p:nvSpPr>
          <p:cNvPr id="2" name="TextBox 1">
            <a:extLst>
              <a:ext uri="{FF2B5EF4-FFF2-40B4-BE49-F238E27FC236}">
                <a16:creationId xmlns:a16="http://schemas.microsoft.com/office/drawing/2014/main" id="{AC4F03EF-CC9E-4626-84EB-227DE93D98FC}"/>
              </a:ext>
            </a:extLst>
          </p:cNvPr>
          <p:cNvSpPr txBox="1"/>
          <p:nvPr/>
        </p:nvSpPr>
        <p:spPr>
          <a:xfrm>
            <a:off x="1153314" y="1714418"/>
            <a:ext cx="10580448" cy="3631763"/>
          </a:xfrm>
          <a:prstGeom prst="rect">
            <a:avLst/>
          </a:prstGeom>
          <a:noFill/>
        </p:spPr>
        <p:txBody>
          <a:bodyPr wrap="square" rtlCol="0">
            <a:spAutoFit/>
          </a:bodyPr>
          <a:lstStyle/>
          <a:p>
            <a:pPr marL="342900" indent="-342900">
              <a:buFont typeface="Wingdings" panose="05000000000000000000" pitchFamily="2" charset="2"/>
              <a:buChar char="q"/>
            </a:pPr>
            <a:r>
              <a:rPr lang="en-US" sz="2300">
                <a:solidFill>
                  <a:srgbClr val="737A35"/>
                </a:solidFill>
                <a:latin typeface="Futura PT"/>
              </a:rPr>
              <a:t>NHTF Income Limits</a:t>
            </a:r>
          </a:p>
          <a:p>
            <a:pPr marL="342900" indent="-342900">
              <a:buFont typeface="Wingdings" panose="05000000000000000000" pitchFamily="2" charset="2"/>
              <a:buChar char="q"/>
            </a:pPr>
            <a:r>
              <a:rPr lang="en-US" sz="2300">
                <a:solidFill>
                  <a:srgbClr val="737A35"/>
                </a:solidFill>
                <a:latin typeface="Futura PT"/>
              </a:rPr>
              <a:t>Gap Financing</a:t>
            </a:r>
          </a:p>
          <a:p>
            <a:pPr marL="342900" indent="-342900">
              <a:buFont typeface="Wingdings" panose="05000000000000000000" pitchFamily="2" charset="2"/>
              <a:buChar char="q"/>
            </a:pPr>
            <a:r>
              <a:rPr lang="en-US" sz="2300">
                <a:solidFill>
                  <a:srgbClr val="737A35"/>
                </a:solidFill>
                <a:latin typeface="Futura PT"/>
              </a:rPr>
              <a:t>Subsidy Layering</a:t>
            </a:r>
          </a:p>
          <a:p>
            <a:pPr marL="342900" indent="-342900">
              <a:buFont typeface="Wingdings" panose="05000000000000000000" pitchFamily="2" charset="2"/>
              <a:buChar char="q"/>
            </a:pPr>
            <a:r>
              <a:rPr lang="en-US" sz="2300">
                <a:solidFill>
                  <a:srgbClr val="737A35"/>
                </a:solidFill>
                <a:latin typeface="Futura PT"/>
              </a:rPr>
              <a:t>Property Standards</a:t>
            </a:r>
          </a:p>
          <a:p>
            <a:pPr marL="342900" indent="-342900">
              <a:buFont typeface="Wingdings" panose="05000000000000000000" pitchFamily="2" charset="2"/>
              <a:buChar char="q"/>
            </a:pPr>
            <a:r>
              <a:rPr lang="en-US" sz="2300">
                <a:solidFill>
                  <a:srgbClr val="737A35"/>
                </a:solidFill>
                <a:latin typeface="Futura PT"/>
              </a:rPr>
              <a:t>Handicapped Accessibility Requirements</a:t>
            </a:r>
          </a:p>
          <a:p>
            <a:pPr marL="342900" indent="-342900">
              <a:buFont typeface="Wingdings" panose="05000000000000000000" pitchFamily="2" charset="2"/>
              <a:buChar char="q"/>
            </a:pPr>
            <a:r>
              <a:rPr lang="en-US" sz="2300">
                <a:solidFill>
                  <a:srgbClr val="737A35"/>
                </a:solidFill>
                <a:latin typeface="Futura PT"/>
              </a:rPr>
              <a:t>Lead Based Paint Requirements (if applicable)</a:t>
            </a:r>
          </a:p>
          <a:p>
            <a:pPr marL="342900" indent="-342900">
              <a:buFont typeface="Wingdings" panose="05000000000000000000" pitchFamily="2" charset="2"/>
              <a:buChar char="q"/>
            </a:pPr>
            <a:r>
              <a:rPr lang="en-US" sz="2300">
                <a:solidFill>
                  <a:srgbClr val="737A35"/>
                </a:solidFill>
                <a:latin typeface="Futura PT"/>
              </a:rPr>
              <a:t>Noise Abatement and Control</a:t>
            </a:r>
          </a:p>
          <a:p>
            <a:pPr marL="342900" indent="-342900">
              <a:buFont typeface="Wingdings" panose="05000000000000000000" pitchFamily="2" charset="2"/>
              <a:buChar char="q"/>
            </a:pPr>
            <a:r>
              <a:rPr lang="en-US" sz="2300">
                <a:solidFill>
                  <a:srgbClr val="737A35"/>
                </a:solidFill>
                <a:latin typeface="Futura PT"/>
              </a:rPr>
              <a:t>Project Timeline</a:t>
            </a:r>
          </a:p>
          <a:p>
            <a:pPr marL="342900" indent="-342900">
              <a:buFont typeface="Wingdings" panose="05000000000000000000" pitchFamily="2" charset="2"/>
              <a:buChar char="q"/>
            </a:pPr>
            <a:r>
              <a:rPr lang="en-US" sz="2300">
                <a:solidFill>
                  <a:srgbClr val="737A35"/>
                </a:solidFill>
                <a:latin typeface="Futura PT"/>
              </a:rPr>
              <a:t>Eligible Applicant</a:t>
            </a:r>
          </a:p>
          <a:p>
            <a:pPr marL="342900" indent="-342900">
              <a:buFont typeface="Wingdings" panose="05000000000000000000" pitchFamily="2" charset="2"/>
              <a:buChar char="q"/>
            </a:pPr>
            <a:r>
              <a:rPr lang="en-US" sz="2300">
                <a:solidFill>
                  <a:srgbClr val="737A35"/>
                </a:solidFill>
                <a:latin typeface="Futura PT"/>
              </a:rPr>
              <a:t>Eligible Activity</a:t>
            </a:r>
          </a:p>
        </p:txBody>
      </p:sp>
    </p:spTree>
    <p:extLst>
      <p:ext uri="{BB962C8B-B14F-4D97-AF65-F5344CB8AC3E}">
        <p14:creationId xmlns:p14="http://schemas.microsoft.com/office/powerpoint/2010/main" val="427643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extBox 1">
            <a:extLst>
              <a:ext uri="{FF2B5EF4-FFF2-40B4-BE49-F238E27FC236}">
                <a16:creationId xmlns:a16="http://schemas.microsoft.com/office/drawing/2014/main" id="{2FA49EA7-A9E4-4805-98BE-989EC8E038F6}"/>
              </a:ext>
            </a:extLst>
          </p:cNvPr>
          <p:cNvGraphicFramePr/>
          <p:nvPr>
            <p:extLst>
              <p:ext uri="{D42A27DB-BD31-4B8C-83A1-F6EECF244321}">
                <p14:modId xmlns:p14="http://schemas.microsoft.com/office/powerpoint/2010/main" val="1821091678"/>
              </p:ext>
            </p:extLst>
          </p:nvPr>
        </p:nvGraphicFramePr>
        <p:xfrm>
          <a:off x="1770076" y="153289"/>
          <a:ext cx="10150680" cy="5853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8988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536896" y="883421"/>
            <a:ext cx="10432604" cy="124341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1264871" y="172689"/>
            <a:ext cx="9662258"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endParaRPr>
          </a:p>
        </p:txBody>
      </p:sp>
      <p:sp>
        <p:nvSpPr>
          <p:cNvPr id="5" name="TextBox 4">
            <a:extLst>
              <a:ext uri="{FF2B5EF4-FFF2-40B4-BE49-F238E27FC236}">
                <a16:creationId xmlns:a16="http://schemas.microsoft.com/office/drawing/2014/main" id="{B1DA2176-AD33-4DA4-BC53-7D5044C1D58A}"/>
              </a:ext>
            </a:extLst>
          </p:cNvPr>
          <p:cNvSpPr txBox="1"/>
          <p:nvPr/>
        </p:nvSpPr>
        <p:spPr>
          <a:xfrm>
            <a:off x="2071687" y="1489999"/>
            <a:ext cx="8048626" cy="523220"/>
          </a:xfrm>
          <a:prstGeom prst="rect">
            <a:avLst/>
          </a:prstGeom>
          <a:noFill/>
        </p:spPr>
        <p:txBody>
          <a:bodyPr wrap="square">
            <a:spAutoFit/>
          </a:bodyPr>
          <a:lstStyle/>
          <a:p>
            <a:pPr marL="0" indent="0" algn="ctr" eaLnBrk="1" hangingPunct="1">
              <a:buFont typeface="Arial" charset="0"/>
              <a:buNone/>
            </a:pPr>
            <a:r>
              <a:rPr lang="en-US" sz="2800">
                <a:solidFill>
                  <a:srgbClr val="737A35"/>
                </a:solidFill>
                <a:latin typeface="Futura PT"/>
              </a:rPr>
              <a:t>Threshold Items</a:t>
            </a:r>
          </a:p>
        </p:txBody>
      </p:sp>
      <p:sp>
        <p:nvSpPr>
          <p:cNvPr id="2" name="TextBox 1">
            <a:extLst>
              <a:ext uri="{FF2B5EF4-FFF2-40B4-BE49-F238E27FC236}">
                <a16:creationId xmlns:a16="http://schemas.microsoft.com/office/drawing/2014/main" id="{AC4F03EF-CC9E-4626-84EB-227DE93D98FC}"/>
              </a:ext>
            </a:extLst>
          </p:cNvPr>
          <p:cNvSpPr txBox="1"/>
          <p:nvPr/>
        </p:nvSpPr>
        <p:spPr>
          <a:xfrm>
            <a:off x="1654759" y="2422819"/>
            <a:ext cx="10193112" cy="1844381"/>
          </a:xfrm>
          <a:prstGeom prst="rect">
            <a:avLst/>
          </a:prstGeom>
          <a:noFill/>
        </p:spPr>
        <p:txBody>
          <a:bodyPr wrap="square" rtlCol="0">
            <a:spAutoFit/>
          </a:bodyPr>
          <a:lstStyle/>
          <a:p>
            <a:pPr marL="342900" indent="-342900">
              <a:buFont typeface="Wingdings" panose="05000000000000000000" pitchFamily="2" charset="2"/>
              <a:buChar char="q"/>
            </a:pPr>
            <a:r>
              <a:rPr lang="en-US" sz="2300">
                <a:solidFill>
                  <a:srgbClr val="737A35"/>
                </a:solidFill>
                <a:latin typeface="Futura PT"/>
              </a:rPr>
              <a:t>Per Unit Dollar Limits</a:t>
            </a:r>
          </a:p>
          <a:p>
            <a:pPr marL="342900" indent="-342900">
              <a:buFont typeface="Wingdings" panose="05000000000000000000" pitchFamily="2" charset="2"/>
              <a:buChar char="q"/>
            </a:pPr>
            <a:r>
              <a:rPr lang="en-US" sz="2300">
                <a:solidFill>
                  <a:srgbClr val="737A35"/>
                </a:solidFill>
                <a:latin typeface="Futura PT"/>
              </a:rPr>
              <a:t>Award Limit</a:t>
            </a:r>
          </a:p>
          <a:p>
            <a:pPr marL="342900" indent="-342900">
              <a:buFont typeface="Wingdings" panose="05000000000000000000" pitchFamily="2" charset="2"/>
              <a:buChar char="q"/>
            </a:pPr>
            <a:r>
              <a:rPr lang="en-US" sz="2300">
                <a:solidFill>
                  <a:srgbClr val="737A35"/>
                </a:solidFill>
                <a:latin typeface="Futura PT"/>
              </a:rPr>
              <a:t>Purpose and IFA’s Consolidate Plan approved by HUD</a:t>
            </a:r>
          </a:p>
          <a:p>
            <a:pPr marL="342900" indent="-342900">
              <a:buFont typeface="Wingdings" panose="05000000000000000000" pitchFamily="2" charset="2"/>
              <a:buChar char="q"/>
            </a:pPr>
            <a:r>
              <a:rPr lang="en-US" sz="2300">
                <a:solidFill>
                  <a:srgbClr val="737A35"/>
                </a:solidFill>
                <a:latin typeface="Futura PT"/>
              </a:rPr>
              <a:t>Capacity</a:t>
            </a:r>
          </a:p>
          <a:p>
            <a:endParaRPr lang="en-US" sz="2300">
              <a:solidFill>
                <a:srgbClr val="737A35"/>
              </a:solidFill>
              <a:latin typeface="Futura PT"/>
            </a:endParaRPr>
          </a:p>
        </p:txBody>
      </p:sp>
    </p:spTree>
    <p:extLst>
      <p:ext uri="{BB962C8B-B14F-4D97-AF65-F5344CB8AC3E}">
        <p14:creationId xmlns:p14="http://schemas.microsoft.com/office/powerpoint/2010/main" val="229970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536896" y="883421"/>
            <a:ext cx="10432604" cy="124341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1264871" y="172689"/>
            <a:ext cx="9662258"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endParaRPr>
          </a:p>
        </p:txBody>
      </p:sp>
      <p:sp>
        <p:nvSpPr>
          <p:cNvPr id="5" name="TextBox 4">
            <a:extLst>
              <a:ext uri="{FF2B5EF4-FFF2-40B4-BE49-F238E27FC236}">
                <a16:creationId xmlns:a16="http://schemas.microsoft.com/office/drawing/2014/main" id="{B1DA2176-AD33-4DA4-BC53-7D5044C1D58A}"/>
              </a:ext>
            </a:extLst>
          </p:cNvPr>
          <p:cNvSpPr txBox="1"/>
          <p:nvPr/>
        </p:nvSpPr>
        <p:spPr>
          <a:xfrm>
            <a:off x="1524000" y="1123951"/>
            <a:ext cx="8048626" cy="584775"/>
          </a:xfrm>
          <a:prstGeom prst="rect">
            <a:avLst/>
          </a:prstGeom>
          <a:noFill/>
        </p:spPr>
        <p:txBody>
          <a:bodyPr wrap="square">
            <a:spAutoFit/>
          </a:bodyPr>
          <a:lstStyle/>
          <a:p>
            <a:pPr marL="0" indent="0" algn="ctr" eaLnBrk="1" hangingPunct="1">
              <a:buFont typeface="Arial" charset="0"/>
              <a:buNone/>
            </a:pPr>
            <a:r>
              <a:rPr lang="en-US" sz="3200">
                <a:solidFill>
                  <a:srgbClr val="737A35"/>
                </a:solidFill>
                <a:latin typeface="Futura PT"/>
              </a:rPr>
              <a:t>Scoring Items</a:t>
            </a:r>
          </a:p>
        </p:txBody>
      </p:sp>
      <p:sp>
        <p:nvSpPr>
          <p:cNvPr id="2" name="TextBox 1">
            <a:extLst>
              <a:ext uri="{FF2B5EF4-FFF2-40B4-BE49-F238E27FC236}">
                <a16:creationId xmlns:a16="http://schemas.microsoft.com/office/drawing/2014/main" id="{AC4F03EF-CC9E-4626-84EB-227DE93D98FC}"/>
              </a:ext>
            </a:extLst>
          </p:cNvPr>
          <p:cNvSpPr txBox="1"/>
          <p:nvPr/>
        </p:nvSpPr>
        <p:spPr>
          <a:xfrm>
            <a:off x="1127142" y="1972279"/>
            <a:ext cx="9708006" cy="3985706"/>
          </a:xfrm>
          <a:prstGeom prst="rect">
            <a:avLst/>
          </a:prstGeom>
          <a:noFill/>
        </p:spPr>
        <p:txBody>
          <a:bodyPr wrap="square" rtlCol="0">
            <a:spAutoFit/>
          </a:bodyPr>
          <a:lstStyle/>
          <a:p>
            <a:pPr marL="342900" indent="-342900">
              <a:buFont typeface="Wingdings" panose="05000000000000000000" pitchFamily="2" charset="2"/>
              <a:buChar char="q"/>
            </a:pPr>
            <a:r>
              <a:rPr lang="en-US" sz="2300">
                <a:solidFill>
                  <a:srgbClr val="737A35"/>
                </a:solidFill>
                <a:latin typeface="Futura PT"/>
              </a:rPr>
              <a:t>Targeted Populations</a:t>
            </a:r>
          </a:p>
          <a:p>
            <a:pPr marL="342900" indent="-342900">
              <a:buFont typeface="Wingdings" panose="05000000000000000000" pitchFamily="2" charset="2"/>
              <a:buChar char="q"/>
            </a:pPr>
            <a:r>
              <a:rPr lang="en-US" sz="2300">
                <a:solidFill>
                  <a:srgbClr val="737A35"/>
                </a:solidFill>
                <a:latin typeface="Futura PT"/>
              </a:rPr>
              <a:t>Fully Accessible Units</a:t>
            </a:r>
          </a:p>
          <a:p>
            <a:pPr marL="342900" indent="-342900">
              <a:buFont typeface="Wingdings" panose="05000000000000000000" pitchFamily="2" charset="2"/>
              <a:buChar char="q"/>
            </a:pPr>
            <a:r>
              <a:rPr lang="en-US" sz="2300">
                <a:solidFill>
                  <a:srgbClr val="737A35"/>
                </a:solidFill>
                <a:latin typeface="Futura PT"/>
              </a:rPr>
              <a:t>Utilization of Project-Based Assistance</a:t>
            </a:r>
          </a:p>
          <a:p>
            <a:pPr marL="342900" indent="-342900">
              <a:buFont typeface="Wingdings" panose="05000000000000000000" pitchFamily="2" charset="2"/>
              <a:buChar char="q"/>
            </a:pPr>
            <a:r>
              <a:rPr lang="en-US" sz="2300">
                <a:solidFill>
                  <a:srgbClr val="737A35"/>
                </a:solidFill>
                <a:latin typeface="Futura PT"/>
              </a:rPr>
              <a:t>CDC Social Vulnerability Index</a:t>
            </a:r>
          </a:p>
          <a:p>
            <a:pPr marL="342900" indent="-342900">
              <a:buFont typeface="Wingdings" panose="05000000000000000000" pitchFamily="2" charset="2"/>
              <a:buChar char="q"/>
            </a:pPr>
            <a:r>
              <a:rPr lang="en-US" sz="2300">
                <a:solidFill>
                  <a:srgbClr val="737A35"/>
                </a:solidFill>
                <a:latin typeface="Futura PT"/>
              </a:rPr>
              <a:t>Leverage</a:t>
            </a:r>
          </a:p>
          <a:p>
            <a:pPr marL="342900" indent="-342900">
              <a:buFont typeface="Wingdings" panose="05000000000000000000" pitchFamily="2" charset="2"/>
              <a:buChar char="q"/>
            </a:pPr>
            <a:r>
              <a:rPr lang="en-US" sz="2300">
                <a:solidFill>
                  <a:srgbClr val="737A35"/>
                </a:solidFill>
                <a:latin typeface="Futura PT"/>
              </a:rPr>
              <a:t>Local Support</a:t>
            </a:r>
          </a:p>
          <a:p>
            <a:pPr marL="342900" indent="-342900">
              <a:buFont typeface="Wingdings" panose="05000000000000000000" pitchFamily="2" charset="2"/>
              <a:buChar char="q"/>
            </a:pPr>
            <a:r>
              <a:rPr lang="en-US" sz="2300">
                <a:solidFill>
                  <a:srgbClr val="737A35"/>
                </a:solidFill>
                <a:latin typeface="Futura PT"/>
              </a:rPr>
              <a:t>IFA Iowa Title Guaranty Certificate</a:t>
            </a:r>
          </a:p>
          <a:p>
            <a:pPr marL="342900" indent="-342900">
              <a:buFont typeface="Wingdings" panose="05000000000000000000" pitchFamily="2" charset="2"/>
              <a:buChar char="q"/>
            </a:pPr>
            <a:r>
              <a:rPr lang="en-US" sz="2300">
                <a:solidFill>
                  <a:srgbClr val="737A35"/>
                </a:solidFill>
                <a:latin typeface="Futura PT"/>
              </a:rPr>
              <a:t>Zoning</a:t>
            </a:r>
          </a:p>
          <a:p>
            <a:pPr marL="342900" indent="-342900">
              <a:buFont typeface="Wingdings" panose="05000000000000000000" pitchFamily="2" charset="2"/>
              <a:buChar char="q"/>
            </a:pPr>
            <a:r>
              <a:rPr lang="en-US" sz="2300">
                <a:solidFill>
                  <a:srgbClr val="737A35"/>
                </a:solidFill>
                <a:latin typeface="Futura PT"/>
              </a:rPr>
              <a:t>Nonprofit Ownership</a:t>
            </a:r>
          </a:p>
          <a:p>
            <a:pPr marL="342900" indent="-342900">
              <a:buFont typeface="Wingdings" panose="05000000000000000000" pitchFamily="2" charset="2"/>
              <a:buChar char="q"/>
            </a:pPr>
            <a:r>
              <a:rPr lang="en-US" sz="2300">
                <a:solidFill>
                  <a:srgbClr val="737A35"/>
                </a:solidFill>
                <a:latin typeface="Futura PT"/>
              </a:rPr>
              <a:t>HTF Subsidy Per Unit</a:t>
            </a:r>
          </a:p>
          <a:p>
            <a:endParaRPr lang="en-US" sz="2300">
              <a:solidFill>
                <a:srgbClr val="737A35"/>
              </a:solidFill>
              <a:latin typeface="Futura PT"/>
            </a:endParaRPr>
          </a:p>
        </p:txBody>
      </p:sp>
    </p:spTree>
    <p:extLst>
      <p:ext uri="{BB962C8B-B14F-4D97-AF65-F5344CB8AC3E}">
        <p14:creationId xmlns:p14="http://schemas.microsoft.com/office/powerpoint/2010/main" val="133818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536896" y="883421"/>
            <a:ext cx="10432604" cy="124341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1264871" y="172689"/>
            <a:ext cx="9662258"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endParaRPr>
          </a:p>
        </p:txBody>
      </p:sp>
      <p:sp>
        <p:nvSpPr>
          <p:cNvPr id="5" name="TextBox 4">
            <a:extLst>
              <a:ext uri="{FF2B5EF4-FFF2-40B4-BE49-F238E27FC236}">
                <a16:creationId xmlns:a16="http://schemas.microsoft.com/office/drawing/2014/main" id="{B1DA2176-AD33-4DA4-BC53-7D5044C1D58A}"/>
              </a:ext>
            </a:extLst>
          </p:cNvPr>
          <p:cNvSpPr txBox="1"/>
          <p:nvPr/>
        </p:nvSpPr>
        <p:spPr>
          <a:xfrm>
            <a:off x="1510578" y="1221743"/>
            <a:ext cx="8485239" cy="3724096"/>
          </a:xfrm>
          <a:prstGeom prst="rect">
            <a:avLst/>
          </a:prstGeom>
          <a:noFill/>
        </p:spPr>
        <p:txBody>
          <a:bodyPr wrap="square">
            <a:spAutoFit/>
          </a:bodyPr>
          <a:lstStyle/>
          <a:p>
            <a:pPr marL="0" indent="0" algn="ctr" eaLnBrk="1" hangingPunct="1">
              <a:buFont typeface="Arial" charset="0"/>
              <a:buNone/>
            </a:pPr>
            <a:r>
              <a:rPr lang="en-US" sz="3200">
                <a:solidFill>
                  <a:srgbClr val="737A35"/>
                </a:solidFill>
                <a:latin typeface="Futura PT"/>
              </a:rPr>
              <a:t>Tiebreakers</a:t>
            </a:r>
          </a:p>
          <a:p>
            <a:pPr marL="0" indent="0" algn="ctr" eaLnBrk="1" hangingPunct="1">
              <a:buFont typeface="Arial" charset="0"/>
              <a:buNone/>
            </a:pPr>
            <a:endParaRPr lang="en-US" sz="3200">
              <a:solidFill>
                <a:srgbClr val="737A35"/>
              </a:solidFill>
              <a:latin typeface="Futura PT"/>
            </a:endParaRPr>
          </a:p>
          <a:p>
            <a:pPr marL="0" indent="0" eaLnBrk="1" hangingPunct="1">
              <a:buFont typeface="Arial" charset="0"/>
              <a:buNone/>
            </a:pPr>
            <a:r>
              <a:rPr lang="en-US" sz="2400">
                <a:solidFill>
                  <a:srgbClr val="737A35"/>
                </a:solidFill>
                <a:latin typeface="Futura PT"/>
              </a:rPr>
              <a:t>In the event that the final scores of more than one application are identical, IFA will use the following tiebreakers:</a:t>
            </a:r>
          </a:p>
          <a:p>
            <a:pPr marL="457200" indent="-457200" eaLnBrk="1" hangingPunct="1">
              <a:buFont typeface="Arial" charset="0"/>
              <a:buAutoNum type="alphaLcPeriod"/>
            </a:pPr>
            <a:r>
              <a:rPr lang="en-US" sz="2400">
                <a:solidFill>
                  <a:srgbClr val="737A35"/>
                </a:solidFill>
                <a:latin typeface="Futura PT"/>
              </a:rPr>
              <a:t>Project in a community that has not received an HTF awarded project located in that community for the longest period of time.</a:t>
            </a:r>
          </a:p>
          <a:p>
            <a:pPr marL="0" indent="0" eaLnBrk="1" hangingPunct="1">
              <a:buFont typeface="Arial" charset="0"/>
              <a:buNone/>
            </a:pPr>
            <a:endParaRPr lang="en-US" sz="2800">
              <a:solidFill>
                <a:srgbClr val="737A35"/>
              </a:solidFill>
              <a:latin typeface="Futura PT"/>
            </a:endParaRPr>
          </a:p>
        </p:txBody>
      </p:sp>
    </p:spTree>
    <p:extLst>
      <p:ext uri="{BB962C8B-B14F-4D97-AF65-F5344CB8AC3E}">
        <p14:creationId xmlns:p14="http://schemas.microsoft.com/office/powerpoint/2010/main" val="399469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536896" y="883421"/>
            <a:ext cx="10432604" cy="124341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1264871" y="172689"/>
            <a:ext cx="9662258"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endParaRPr>
          </a:p>
        </p:txBody>
      </p:sp>
      <p:sp>
        <p:nvSpPr>
          <p:cNvPr id="5" name="TextBox 4">
            <a:extLst>
              <a:ext uri="{FF2B5EF4-FFF2-40B4-BE49-F238E27FC236}">
                <a16:creationId xmlns:a16="http://schemas.microsoft.com/office/drawing/2014/main" id="{B1DA2176-AD33-4DA4-BC53-7D5044C1D58A}"/>
              </a:ext>
            </a:extLst>
          </p:cNvPr>
          <p:cNvSpPr txBox="1"/>
          <p:nvPr/>
        </p:nvSpPr>
        <p:spPr>
          <a:xfrm>
            <a:off x="1138747" y="1193076"/>
            <a:ext cx="9914505" cy="3724096"/>
          </a:xfrm>
          <a:prstGeom prst="rect">
            <a:avLst/>
          </a:prstGeom>
          <a:noFill/>
        </p:spPr>
        <p:txBody>
          <a:bodyPr wrap="square">
            <a:spAutoFit/>
          </a:bodyPr>
          <a:lstStyle/>
          <a:p>
            <a:pPr marL="0" indent="0" algn="ctr" eaLnBrk="1" hangingPunct="1">
              <a:buFont typeface="Arial" charset="0"/>
              <a:buNone/>
            </a:pPr>
            <a:r>
              <a:rPr lang="en-US" sz="3200">
                <a:solidFill>
                  <a:srgbClr val="737A35"/>
                </a:solidFill>
                <a:latin typeface="Futura PT"/>
              </a:rPr>
              <a:t>Tiebreakers (continued)</a:t>
            </a:r>
          </a:p>
          <a:p>
            <a:pPr marL="0" indent="0" algn="ctr" eaLnBrk="1" hangingPunct="1">
              <a:buFont typeface="Arial" charset="0"/>
              <a:buNone/>
            </a:pPr>
            <a:endParaRPr lang="en-US" sz="3200">
              <a:solidFill>
                <a:srgbClr val="737A35"/>
              </a:solidFill>
              <a:latin typeface="Futura PT"/>
            </a:endParaRPr>
          </a:p>
          <a:p>
            <a:pPr eaLnBrk="1" hangingPunct="1"/>
            <a:r>
              <a:rPr lang="en-US" sz="2400">
                <a:solidFill>
                  <a:srgbClr val="737A35"/>
                </a:solidFill>
                <a:latin typeface="Futura PT"/>
              </a:rPr>
              <a:t>b. Project is targeting Families Experiencing Homelessness through    	a Housing First permanent supportive housing model and 	has been awarded points accordingly under the Targeted 	Population scoring criterion</a:t>
            </a:r>
          </a:p>
          <a:p>
            <a:pPr marL="457200" indent="-457200" eaLnBrk="1" hangingPunct="1">
              <a:buFont typeface="Arial" charset="0"/>
              <a:buAutoNum type="alphaLcPeriod" startAt="3"/>
            </a:pPr>
            <a:r>
              <a:rPr lang="en-US" sz="2400">
                <a:solidFill>
                  <a:srgbClr val="737A35"/>
                </a:solidFill>
                <a:latin typeface="Futura PT"/>
              </a:rPr>
              <a:t>Application requesting the least amount of HTF subsidy per unit</a:t>
            </a:r>
          </a:p>
          <a:p>
            <a:pPr marL="457200" indent="-457200" eaLnBrk="1" hangingPunct="1">
              <a:buFont typeface="Arial" charset="0"/>
              <a:buAutoNum type="alphaLcPeriod" startAt="3"/>
            </a:pPr>
            <a:r>
              <a:rPr lang="en-US" sz="2400">
                <a:solidFill>
                  <a:srgbClr val="737A35"/>
                </a:solidFill>
                <a:latin typeface="Futura PT"/>
              </a:rPr>
              <a:t>Board Discretion</a:t>
            </a:r>
          </a:p>
          <a:p>
            <a:pPr marL="0" indent="0" eaLnBrk="1" hangingPunct="1">
              <a:buFont typeface="Arial" charset="0"/>
              <a:buNone/>
            </a:pPr>
            <a:endParaRPr lang="en-US" sz="2800">
              <a:solidFill>
                <a:srgbClr val="737A35"/>
              </a:solidFill>
              <a:latin typeface="Futura PT"/>
            </a:endParaRPr>
          </a:p>
        </p:txBody>
      </p:sp>
    </p:spTree>
    <p:extLst>
      <p:ext uri="{BB962C8B-B14F-4D97-AF65-F5344CB8AC3E}">
        <p14:creationId xmlns:p14="http://schemas.microsoft.com/office/powerpoint/2010/main" val="337212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899B8A-F787-44E2-B88E-1AF99C3D7898}"/>
              </a:ext>
            </a:extLst>
          </p:cNvPr>
          <p:cNvSpPr txBox="1"/>
          <p:nvPr/>
        </p:nvSpPr>
        <p:spPr>
          <a:xfrm>
            <a:off x="951401" y="361306"/>
            <a:ext cx="10938510" cy="830997"/>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rPr>
              <a:t>NATIONAL HOUSING TRUST FUND</a:t>
            </a:r>
          </a:p>
        </p:txBody>
      </p:sp>
      <p:sp>
        <p:nvSpPr>
          <p:cNvPr id="3" name="Rectangle 2">
            <a:extLst>
              <a:ext uri="{FF2B5EF4-FFF2-40B4-BE49-F238E27FC236}">
                <a16:creationId xmlns:a16="http://schemas.microsoft.com/office/drawing/2014/main" id="{2CC80CDB-2DDD-4A31-8ED0-43FB1B095F18}"/>
              </a:ext>
            </a:extLst>
          </p:cNvPr>
          <p:cNvSpPr/>
          <p:nvPr/>
        </p:nvSpPr>
        <p:spPr>
          <a:xfrm>
            <a:off x="460099" y="1461812"/>
            <a:ext cx="11149309" cy="83715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marL="342900" indent="-342900" eaLnBrk="0" fontAlgn="base" hangingPunct="0">
              <a:spcBef>
                <a:spcPct val="20000"/>
              </a:spcBef>
              <a:spcAft>
                <a:spcPct val="0"/>
              </a:spcAft>
              <a:buFont typeface="Arial" panose="020B0604020202020204" pitchFamily="34" charset="0"/>
              <a:buChar char="•"/>
              <a:defRPr/>
            </a:pPr>
            <a:endParaRPr lang="en-US" sz="2200">
              <a:solidFill>
                <a:srgbClr val="737A35"/>
              </a:solidFill>
              <a:latin typeface="Arial" panose="020B0604020202020204" pitchFamily="34" charset="0"/>
              <a:cs typeface="Arial" panose="020B0604020202020204" pitchFamily="34" charset="0"/>
            </a:endParaRPr>
          </a:p>
          <a:p>
            <a:pPr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F82FA70-0907-4688-BFB2-85570330C4F9}"/>
              </a:ext>
            </a:extLst>
          </p:cNvPr>
          <p:cNvSpPr txBox="1"/>
          <p:nvPr/>
        </p:nvSpPr>
        <p:spPr>
          <a:xfrm>
            <a:off x="460099" y="1483265"/>
            <a:ext cx="11282363" cy="4047262"/>
          </a:xfrm>
          <a:prstGeom prst="rect">
            <a:avLst/>
          </a:prstGeom>
          <a:noFill/>
        </p:spPr>
        <p:txBody>
          <a:bodyPr wrap="square">
            <a:spAutoFit/>
          </a:bodyPr>
          <a:lstStyle/>
          <a:p>
            <a:pPr marL="0" indent="0" algn="ctr" eaLnBrk="1" hangingPunct="1">
              <a:buFont typeface="Arial" charset="0"/>
              <a:buNone/>
            </a:pPr>
            <a:r>
              <a:rPr lang="en-US" sz="3200">
                <a:solidFill>
                  <a:srgbClr val="737A35"/>
                </a:solidFill>
                <a:latin typeface="Futura PT"/>
              </a:rPr>
              <a:t>Financial Feasibility (Underwriting Appendix D)</a:t>
            </a:r>
          </a:p>
          <a:p>
            <a:pPr marL="0" indent="0" eaLnBrk="1" hangingPunct="1">
              <a:buFont typeface="Arial" charset="0"/>
              <a:buNone/>
            </a:pPr>
            <a:endParaRPr lang="en-US" sz="1800">
              <a:solidFill>
                <a:srgbClr val="737A35"/>
              </a:solidFill>
              <a:effectLst/>
              <a:ea typeface="Times New Roman" panose="02020603050405020304" pitchFamily="18" charset="0"/>
            </a:endParaRPr>
          </a:p>
          <a:p>
            <a:pPr marL="0" indent="0" eaLnBrk="1" hangingPunct="1">
              <a:buFont typeface="Arial" charset="0"/>
              <a:buNone/>
            </a:pPr>
            <a:endParaRPr lang="en-US" sz="2300">
              <a:solidFill>
                <a:srgbClr val="737A35"/>
              </a:solidFill>
              <a:effectLst/>
              <a:latin typeface="Futura PT"/>
              <a:ea typeface="Times New Roman" panose="02020603050405020304" pitchFamily="18" charset="0"/>
            </a:endParaRPr>
          </a:p>
          <a:p>
            <a:pPr marL="0" indent="0" eaLnBrk="1" hangingPunct="1">
              <a:buFont typeface="Arial" charset="0"/>
              <a:buNone/>
            </a:pPr>
            <a:r>
              <a:rPr lang="en-US" sz="2300">
                <a:solidFill>
                  <a:srgbClr val="737A35"/>
                </a:solidFill>
                <a:effectLst/>
                <a:latin typeface="Futura PT"/>
                <a:ea typeface="Times New Roman" panose="02020603050405020304" pitchFamily="18" charset="0"/>
              </a:rPr>
              <a:t>The applicant must demonstrate that the project is financially feasible and viable </a:t>
            </a:r>
            <a:r>
              <a:rPr lang="en-US" sz="2300" b="1">
                <a:solidFill>
                  <a:srgbClr val="737A35"/>
                </a:solidFill>
                <a:effectLst/>
                <a:latin typeface="Futura PT"/>
                <a:ea typeface="Times New Roman" panose="02020603050405020304" pitchFamily="18" charset="0"/>
              </a:rPr>
              <a:t>using the least amount </a:t>
            </a:r>
            <a:r>
              <a:rPr lang="en-US" sz="2300">
                <a:solidFill>
                  <a:srgbClr val="737A35"/>
                </a:solidFill>
                <a:effectLst/>
                <a:latin typeface="Futura PT"/>
                <a:ea typeface="Times New Roman" panose="02020603050405020304" pitchFamily="18" charset="0"/>
              </a:rPr>
              <a:t>of </a:t>
            </a:r>
            <a:r>
              <a:rPr lang="en-US" sz="2300">
                <a:solidFill>
                  <a:srgbClr val="737A35"/>
                </a:solidFill>
                <a:latin typeface="Futura PT"/>
                <a:ea typeface="Times New Roman" panose="02020603050405020304" pitchFamily="18" charset="0"/>
              </a:rPr>
              <a:t>NHTF</a:t>
            </a:r>
            <a:r>
              <a:rPr lang="en-US" sz="2300">
                <a:solidFill>
                  <a:srgbClr val="737A35"/>
                </a:solidFill>
                <a:effectLst/>
                <a:latin typeface="Futura PT"/>
                <a:ea typeface="Times New Roman" panose="02020603050405020304" pitchFamily="18" charset="0"/>
              </a:rPr>
              <a:t> funds.  </a:t>
            </a:r>
          </a:p>
          <a:p>
            <a:pPr marL="0" indent="0" eaLnBrk="1" hangingPunct="1">
              <a:buFont typeface="Arial" charset="0"/>
              <a:buNone/>
            </a:pPr>
            <a:endParaRPr lang="en-US" sz="2300">
              <a:solidFill>
                <a:srgbClr val="737A35"/>
              </a:solidFill>
              <a:effectLst/>
              <a:latin typeface="Futura PT"/>
              <a:ea typeface="Times New Roman" panose="02020603050405020304" pitchFamily="18" charset="0"/>
            </a:endParaRPr>
          </a:p>
          <a:p>
            <a:pPr marL="0" indent="0" eaLnBrk="1" hangingPunct="1">
              <a:buFont typeface="Arial" charset="0"/>
              <a:buNone/>
            </a:pPr>
            <a:r>
              <a:rPr lang="en-US" sz="2300">
                <a:solidFill>
                  <a:srgbClr val="737A35"/>
                </a:solidFill>
                <a:effectLst/>
                <a:latin typeface="Futura PT"/>
                <a:ea typeface="Times New Roman" panose="02020603050405020304" pitchFamily="18" charset="0"/>
              </a:rPr>
              <a:t>IFA may adjust the amount of </a:t>
            </a:r>
            <a:r>
              <a:rPr lang="en-US" sz="2300">
                <a:solidFill>
                  <a:srgbClr val="737A35"/>
                </a:solidFill>
                <a:latin typeface="Futura PT"/>
                <a:ea typeface="Times New Roman" panose="02020603050405020304" pitchFamily="18" charset="0"/>
              </a:rPr>
              <a:t>NHTF</a:t>
            </a:r>
            <a:r>
              <a:rPr lang="en-US" sz="2300">
                <a:solidFill>
                  <a:srgbClr val="737A35"/>
                </a:solidFill>
                <a:effectLst/>
                <a:latin typeface="Futura PT"/>
                <a:ea typeface="Times New Roman" panose="02020603050405020304" pitchFamily="18" charset="0"/>
              </a:rPr>
              <a:t> award based upon the underwriting.</a:t>
            </a:r>
          </a:p>
          <a:p>
            <a:pPr marL="0" indent="0" eaLnBrk="1" hangingPunct="1">
              <a:buFont typeface="Arial" charset="0"/>
              <a:buNone/>
            </a:pPr>
            <a:endParaRPr lang="en-US" sz="2300">
              <a:solidFill>
                <a:srgbClr val="737A35"/>
              </a:solidFill>
              <a:effectLst/>
              <a:latin typeface="Futura PT"/>
              <a:ea typeface="Times New Roman" panose="02020603050405020304" pitchFamily="18" charset="0"/>
            </a:endParaRPr>
          </a:p>
          <a:p>
            <a:pPr marL="0" indent="0" eaLnBrk="1" hangingPunct="1">
              <a:buFont typeface="Arial" charset="0"/>
              <a:buNone/>
            </a:pPr>
            <a:r>
              <a:rPr lang="en-US" sz="2300">
                <a:solidFill>
                  <a:srgbClr val="737A35"/>
                </a:solidFill>
                <a:effectLst/>
                <a:latin typeface="Futura PT"/>
                <a:ea typeface="Times New Roman" panose="02020603050405020304" pitchFamily="18" charset="0"/>
              </a:rPr>
              <a:t>The applicant must supply sufficient information to allow IFA to determine whether the project is financially feasible during the construction phase and the affordability period of the project. </a:t>
            </a:r>
            <a:endParaRPr lang="en-US" sz="2300">
              <a:solidFill>
                <a:srgbClr val="737A35"/>
              </a:solidFill>
              <a:latin typeface="Futura PT"/>
              <a:ea typeface="Times New Roman" panose="02020603050405020304" pitchFamily="18" charset="0"/>
            </a:endParaRPr>
          </a:p>
        </p:txBody>
      </p:sp>
    </p:spTree>
    <p:extLst>
      <p:ext uri="{BB962C8B-B14F-4D97-AF65-F5344CB8AC3E}">
        <p14:creationId xmlns:p14="http://schemas.microsoft.com/office/powerpoint/2010/main" val="134037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EE1385-AF3A-44CE-89D0-540B23D8A998}"/>
              </a:ext>
            </a:extLst>
          </p:cNvPr>
          <p:cNvSpPr txBox="1"/>
          <p:nvPr/>
        </p:nvSpPr>
        <p:spPr>
          <a:xfrm>
            <a:off x="1139936" y="455574"/>
            <a:ext cx="10938510" cy="830997"/>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rPr>
              <a:t>NATIONAL HOUSING TRUST FUND</a:t>
            </a:r>
          </a:p>
        </p:txBody>
      </p:sp>
      <p:sp>
        <p:nvSpPr>
          <p:cNvPr id="4" name="Rectangle 3">
            <a:extLst>
              <a:ext uri="{FF2B5EF4-FFF2-40B4-BE49-F238E27FC236}">
                <a16:creationId xmlns:a16="http://schemas.microsoft.com/office/drawing/2014/main" id="{D8C28075-44A5-48AB-BB96-3E68158045CE}"/>
              </a:ext>
            </a:extLst>
          </p:cNvPr>
          <p:cNvSpPr/>
          <p:nvPr/>
        </p:nvSpPr>
        <p:spPr>
          <a:xfrm>
            <a:off x="626745" y="1658852"/>
            <a:ext cx="10938510" cy="261610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r>
              <a:rPr lang="en-US" sz="3200" dirty="0">
                <a:solidFill>
                  <a:srgbClr val="737A35"/>
                </a:solidFill>
              </a:rPr>
              <a:t>       Financial Feasibility (Underwriting Appendix E)</a:t>
            </a:r>
          </a:p>
          <a:p>
            <a:endParaRPr lang="en-US" sz="2400" dirty="0">
              <a:solidFill>
                <a:srgbClr val="000000"/>
              </a:solidFill>
              <a:ea typeface="Times New Roman" panose="02020603050405020304" pitchFamily="18" charset="0"/>
            </a:endParaRPr>
          </a:p>
          <a:p>
            <a:endParaRPr lang="en-US" sz="2400" dirty="0">
              <a:solidFill>
                <a:srgbClr val="000000"/>
              </a:solidFill>
              <a:ea typeface="Times New Roman" panose="02020603050405020304" pitchFamily="18" charset="0"/>
            </a:endParaRPr>
          </a:p>
          <a:p>
            <a:r>
              <a:rPr lang="en-US" sz="2800" dirty="0">
                <a:solidFill>
                  <a:srgbClr val="737A35"/>
                </a:solidFill>
                <a:ea typeface="Times New Roman" panose="02020603050405020304" pitchFamily="18" charset="0"/>
              </a:rPr>
              <a:t>       Escalation of Income &amp; Operating Expenses </a:t>
            </a:r>
          </a:p>
          <a:p>
            <a:r>
              <a:rPr lang="en-US" sz="2800" dirty="0">
                <a:solidFill>
                  <a:srgbClr val="737A35"/>
                </a:solidFill>
                <a:ea typeface="Times New Roman" panose="02020603050405020304" pitchFamily="18" charset="0"/>
              </a:rPr>
              <a:t>	minimum spread of one percent (1%) required between    	the income and expense escalators </a:t>
            </a:r>
          </a:p>
        </p:txBody>
      </p:sp>
    </p:spTree>
    <p:extLst>
      <p:ext uri="{BB962C8B-B14F-4D97-AF65-F5344CB8AC3E}">
        <p14:creationId xmlns:p14="http://schemas.microsoft.com/office/powerpoint/2010/main" val="248642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EE1385-AF3A-44CE-89D0-540B23D8A998}"/>
              </a:ext>
            </a:extLst>
          </p:cNvPr>
          <p:cNvSpPr txBox="1"/>
          <p:nvPr/>
        </p:nvSpPr>
        <p:spPr>
          <a:xfrm>
            <a:off x="1168217" y="354330"/>
            <a:ext cx="10938510" cy="830997"/>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rPr>
              <a:t>NATIONAL HOUSING TRUST FUND</a:t>
            </a:r>
          </a:p>
        </p:txBody>
      </p:sp>
      <p:sp>
        <p:nvSpPr>
          <p:cNvPr id="4" name="Rectangle 3">
            <a:extLst>
              <a:ext uri="{FF2B5EF4-FFF2-40B4-BE49-F238E27FC236}">
                <a16:creationId xmlns:a16="http://schemas.microsoft.com/office/drawing/2014/main" id="{D8C28075-44A5-48AB-BB96-3E68158045CE}"/>
              </a:ext>
            </a:extLst>
          </p:cNvPr>
          <p:cNvSpPr/>
          <p:nvPr/>
        </p:nvSpPr>
        <p:spPr>
          <a:xfrm>
            <a:off x="460099" y="1461812"/>
            <a:ext cx="11149309" cy="83715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marL="342900" indent="-342900" eaLnBrk="0" fontAlgn="base" hangingPunct="0">
              <a:spcBef>
                <a:spcPct val="20000"/>
              </a:spcBef>
              <a:spcAft>
                <a:spcPct val="0"/>
              </a:spcAft>
              <a:buFont typeface="Arial" panose="020B0604020202020204" pitchFamily="34" charset="0"/>
              <a:buChar char="•"/>
              <a:defRPr/>
            </a:pPr>
            <a:endParaRPr lang="en-US" sz="2200">
              <a:solidFill>
                <a:srgbClr val="737A35"/>
              </a:solidFill>
              <a:latin typeface="Arial" panose="020B0604020202020204" pitchFamily="34" charset="0"/>
              <a:cs typeface="Arial" panose="020B0604020202020204" pitchFamily="34" charset="0"/>
            </a:endParaRPr>
          </a:p>
          <a:p>
            <a:pPr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C3596A3-F244-4762-9C4D-20BCFFF38EB6}"/>
              </a:ext>
            </a:extLst>
          </p:cNvPr>
          <p:cNvSpPr txBox="1"/>
          <p:nvPr/>
        </p:nvSpPr>
        <p:spPr>
          <a:xfrm>
            <a:off x="460099" y="1758873"/>
            <a:ext cx="10696575" cy="3093154"/>
          </a:xfrm>
          <a:prstGeom prst="rect">
            <a:avLst/>
          </a:prstGeom>
          <a:noFill/>
        </p:spPr>
        <p:txBody>
          <a:bodyPr wrap="square">
            <a:spAutoFit/>
          </a:bodyPr>
          <a:lstStyle/>
          <a:p>
            <a:pPr algn="ctr"/>
            <a:r>
              <a:rPr lang="en-US" sz="3200" dirty="0">
                <a:solidFill>
                  <a:srgbClr val="737A35"/>
                </a:solidFill>
                <a:effectLst/>
                <a:latin typeface="Futura PT"/>
                <a:ea typeface="Times New Roman" panose="02020603050405020304" pitchFamily="18" charset="0"/>
              </a:rPr>
              <a:t>Reserves</a:t>
            </a:r>
          </a:p>
          <a:p>
            <a:r>
              <a:rPr lang="en-US" sz="2800" dirty="0">
                <a:solidFill>
                  <a:srgbClr val="737A35"/>
                </a:solidFill>
                <a:effectLst/>
                <a:latin typeface="Futura PT"/>
                <a:ea typeface="Times New Roman" panose="02020603050405020304" pitchFamily="18" charset="0"/>
              </a:rPr>
              <a:t>Replacement Reserve -  </a:t>
            </a:r>
          </a:p>
          <a:p>
            <a:r>
              <a:rPr lang="en-US" sz="2800" dirty="0">
                <a:solidFill>
                  <a:srgbClr val="737A35"/>
                </a:solidFill>
                <a:latin typeface="Futura PT"/>
                <a:ea typeface="Times New Roman" panose="02020603050405020304" pitchFamily="18" charset="0"/>
              </a:rPr>
              <a:t>I</a:t>
            </a:r>
            <a:r>
              <a:rPr lang="en-US" sz="2800" dirty="0">
                <a:solidFill>
                  <a:srgbClr val="737A35"/>
                </a:solidFill>
                <a:effectLst/>
                <a:latin typeface="Futura PT"/>
                <a:ea typeface="Times New Roman" panose="02020603050405020304" pitchFamily="18" charset="0"/>
              </a:rPr>
              <a:t>nitial deposit of $800 per unit will be required to establish the replacement reserve account at construction completion. Annual deposits of $400 per unit will be required throughout the compliance period</a:t>
            </a:r>
          </a:p>
          <a:p>
            <a:pPr marL="0" indent="0" eaLnBrk="1" hangingPunct="1">
              <a:buFont typeface="Arial" charset="0"/>
              <a:buNone/>
            </a:pPr>
            <a:endParaRPr lang="en-US" sz="2300" u="sng" dirty="0">
              <a:solidFill>
                <a:srgbClr val="737A35"/>
              </a:solidFill>
              <a:effectLst/>
              <a:latin typeface="Futura PT"/>
              <a:ea typeface="Times New Roman" panose="02020603050405020304" pitchFamily="18" charset="0"/>
            </a:endParaRPr>
          </a:p>
        </p:txBody>
      </p:sp>
    </p:spTree>
    <p:extLst>
      <p:ext uri="{BB962C8B-B14F-4D97-AF65-F5344CB8AC3E}">
        <p14:creationId xmlns:p14="http://schemas.microsoft.com/office/powerpoint/2010/main" val="93622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EE1385-AF3A-44CE-89D0-540B23D8A998}"/>
              </a:ext>
            </a:extLst>
          </p:cNvPr>
          <p:cNvSpPr txBox="1"/>
          <p:nvPr/>
        </p:nvSpPr>
        <p:spPr>
          <a:xfrm>
            <a:off x="1168217" y="354330"/>
            <a:ext cx="10938510" cy="830997"/>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rPr>
              <a:t>NATIONAL HOUSING TRUST FUND</a:t>
            </a:r>
          </a:p>
        </p:txBody>
      </p:sp>
      <p:sp>
        <p:nvSpPr>
          <p:cNvPr id="4" name="Rectangle 3">
            <a:extLst>
              <a:ext uri="{FF2B5EF4-FFF2-40B4-BE49-F238E27FC236}">
                <a16:creationId xmlns:a16="http://schemas.microsoft.com/office/drawing/2014/main" id="{D8C28075-44A5-48AB-BB96-3E68158045CE}"/>
              </a:ext>
            </a:extLst>
          </p:cNvPr>
          <p:cNvSpPr/>
          <p:nvPr/>
        </p:nvSpPr>
        <p:spPr>
          <a:xfrm>
            <a:off x="460099" y="1461812"/>
            <a:ext cx="11149309" cy="83715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marL="342900" indent="-342900" eaLnBrk="0" fontAlgn="base" hangingPunct="0">
              <a:spcBef>
                <a:spcPct val="20000"/>
              </a:spcBef>
              <a:spcAft>
                <a:spcPct val="0"/>
              </a:spcAft>
              <a:buFont typeface="Arial" panose="020B0604020202020204" pitchFamily="34" charset="0"/>
              <a:buChar char="•"/>
              <a:defRPr/>
            </a:pPr>
            <a:endParaRPr lang="en-US" sz="2200">
              <a:solidFill>
                <a:srgbClr val="737A35"/>
              </a:solidFill>
              <a:latin typeface="Arial" panose="020B0604020202020204" pitchFamily="34" charset="0"/>
              <a:cs typeface="Arial" panose="020B0604020202020204" pitchFamily="34" charset="0"/>
            </a:endParaRPr>
          </a:p>
          <a:p>
            <a:pPr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C3596A3-F244-4762-9C4D-20BCFFF38EB6}"/>
              </a:ext>
            </a:extLst>
          </p:cNvPr>
          <p:cNvSpPr txBox="1"/>
          <p:nvPr/>
        </p:nvSpPr>
        <p:spPr>
          <a:xfrm>
            <a:off x="460099" y="1324571"/>
            <a:ext cx="10696575" cy="3954929"/>
          </a:xfrm>
          <a:prstGeom prst="rect">
            <a:avLst/>
          </a:prstGeom>
          <a:noFill/>
        </p:spPr>
        <p:txBody>
          <a:bodyPr wrap="square">
            <a:spAutoFit/>
          </a:bodyPr>
          <a:lstStyle/>
          <a:p>
            <a:pPr algn="ctr"/>
            <a:r>
              <a:rPr lang="en-US" sz="3200" dirty="0">
                <a:solidFill>
                  <a:srgbClr val="737A35"/>
                </a:solidFill>
                <a:effectLst/>
                <a:latin typeface="Futura PT"/>
                <a:ea typeface="Times New Roman" panose="02020603050405020304" pitchFamily="18" charset="0"/>
              </a:rPr>
              <a:t>Reserves</a:t>
            </a:r>
          </a:p>
          <a:p>
            <a:pPr marL="0" indent="0" eaLnBrk="1" hangingPunct="1">
              <a:buFont typeface="Arial" charset="0"/>
              <a:buNone/>
            </a:pPr>
            <a:endParaRPr lang="en-US" sz="2300" u="sng" dirty="0">
              <a:solidFill>
                <a:srgbClr val="737A35"/>
              </a:solidFill>
              <a:effectLst/>
              <a:latin typeface="Futura PT"/>
              <a:ea typeface="Times New Roman" panose="02020603050405020304" pitchFamily="18" charset="0"/>
            </a:endParaRPr>
          </a:p>
          <a:p>
            <a:r>
              <a:rPr lang="en-US" sz="2800" dirty="0">
                <a:solidFill>
                  <a:srgbClr val="737A35"/>
                </a:solidFill>
                <a:effectLst/>
                <a:latin typeface="Futura PT"/>
                <a:ea typeface="Times New Roman" panose="02020603050405020304" pitchFamily="18" charset="0"/>
              </a:rPr>
              <a:t>Operating Reserve -  </a:t>
            </a:r>
          </a:p>
          <a:p>
            <a:r>
              <a:rPr lang="en-US" sz="2800" dirty="0">
                <a:solidFill>
                  <a:srgbClr val="737A35"/>
                </a:solidFill>
                <a:effectLst/>
                <a:latin typeface="Futura PT"/>
                <a:ea typeface="Times New Roman" panose="02020603050405020304" pitchFamily="18" charset="0"/>
              </a:rPr>
              <a:t>The project must establish an operating reserve account within one year of construction completion.  The initial operating reserve is an eligible </a:t>
            </a:r>
            <a:r>
              <a:rPr lang="en-US" sz="2800" dirty="0">
                <a:solidFill>
                  <a:srgbClr val="737A35"/>
                </a:solidFill>
                <a:latin typeface="Futura PT"/>
                <a:ea typeface="Times New Roman" panose="02020603050405020304" pitchFamily="18" charset="0"/>
              </a:rPr>
              <a:t>NHTF</a:t>
            </a:r>
            <a:r>
              <a:rPr lang="en-US" sz="2800" dirty="0">
                <a:solidFill>
                  <a:srgbClr val="737A35"/>
                </a:solidFill>
                <a:effectLst/>
                <a:latin typeface="Futura PT"/>
                <a:ea typeface="Times New Roman" panose="02020603050405020304" pitchFamily="18" charset="0"/>
              </a:rPr>
              <a:t> project cost and may be established with </a:t>
            </a:r>
            <a:r>
              <a:rPr lang="en-US" sz="2800" dirty="0">
                <a:solidFill>
                  <a:srgbClr val="737A35"/>
                </a:solidFill>
                <a:latin typeface="Futura PT"/>
                <a:ea typeface="Times New Roman" panose="02020603050405020304" pitchFamily="18" charset="0"/>
              </a:rPr>
              <a:t>NHTF</a:t>
            </a:r>
            <a:r>
              <a:rPr lang="en-US" sz="2800" dirty="0">
                <a:solidFill>
                  <a:srgbClr val="737A35"/>
                </a:solidFill>
                <a:effectLst/>
                <a:latin typeface="Futura PT"/>
                <a:ea typeface="Times New Roman" panose="02020603050405020304" pitchFamily="18" charset="0"/>
              </a:rPr>
              <a:t> funding.  The calculation for the minimum operating reserve is Gross monthly rent amount for all units x 6 months.</a:t>
            </a:r>
          </a:p>
        </p:txBody>
      </p:sp>
    </p:spTree>
    <p:extLst>
      <p:ext uri="{BB962C8B-B14F-4D97-AF65-F5344CB8AC3E}">
        <p14:creationId xmlns:p14="http://schemas.microsoft.com/office/powerpoint/2010/main" val="278283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EE1385-AF3A-44CE-89D0-540B23D8A998}"/>
              </a:ext>
            </a:extLst>
          </p:cNvPr>
          <p:cNvSpPr txBox="1"/>
          <p:nvPr/>
        </p:nvSpPr>
        <p:spPr>
          <a:xfrm>
            <a:off x="1111656" y="278915"/>
            <a:ext cx="10938510" cy="830997"/>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Futura PT"/>
                <a:cs typeface="Arial" panose="020B0604020202020204" pitchFamily="34" charset="0"/>
                <a:sym typeface="Futura PT Light"/>
              </a:rPr>
              <a:t>NATIONAL HOUSING TRUST FUND</a:t>
            </a:r>
          </a:p>
        </p:txBody>
      </p:sp>
      <p:sp>
        <p:nvSpPr>
          <p:cNvPr id="4" name="Rectangle 3">
            <a:extLst>
              <a:ext uri="{FF2B5EF4-FFF2-40B4-BE49-F238E27FC236}">
                <a16:creationId xmlns:a16="http://schemas.microsoft.com/office/drawing/2014/main" id="{D8C28075-44A5-48AB-BB96-3E68158045CE}"/>
              </a:ext>
            </a:extLst>
          </p:cNvPr>
          <p:cNvSpPr/>
          <p:nvPr/>
        </p:nvSpPr>
        <p:spPr>
          <a:xfrm>
            <a:off x="460099" y="1461812"/>
            <a:ext cx="11149309" cy="83715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marL="342900" indent="-342900" eaLnBrk="0" fontAlgn="base" hangingPunct="0">
              <a:spcBef>
                <a:spcPct val="20000"/>
              </a:spcBef>
              <a:spcAft>
                <a:spcPct val="0"/>
              </a:spcAft>
              <a:buFont typeface="Arial" panose="020B0604020202020204" pitchFamily="34" charset="0"/>
              <a:buChar char="•"/>
              <a:defRPr/>
            </a:pPr>
            <a:endParaRPr lang="en-US" sz="2200">
              <a:solidFill>
                <a:srgbClr val="737A35"/>
              </a:solidFill>
              <a:latin typeface="Arial" panose="020B0604020202020204" pitchFamily="34" charset="0"/>
              <a:cs typeface="Arial" panose="020B0604020202020204" pitchFamily="34" charset="0"/>
            </a:endParaRPr>
          </a:p>
          <a:p>
            <a:pPr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6D6D4BA-6119-432C-8975-A8D9A3384BB9}"/>
              </a:ext>
            </a:extLst>
          </p:cNvPr>
          <p:cNvSpPr txBox="1"/>
          <p:nvPr/>
        </p:nvSpPr>
        <p:spPr>
          <a:xfrm>
            <a:off x="838200" y="1367553"/>
            <a:ext cx="10515600" cy="4462760"/>
          </a:xfrm>
          <a:prstGeom prst="rect">
            <a:avLst/>
          </a:prstGeom>
          <a:noFill/>
        </p:spPr>
        <p:txBody>
          <a:bodyPr wrap="square">
            <a:spAutoFit/>
          </a:bodyPr>
          <a:lstStyle/>
          <a:p>
            <a:pPr algn="ctr"/>
            <a:r>
              <a:rPr lang="en-US" sz="3200">
                <a:solidFill>
                  <a:srgbClr val="737A35"/>
                </a:solidFill>
                <a:effectLst/>
                <a:latin typeface="Futura PT"/>
                <a:ea typeface="Times New Roman" panose="02020603050405020304" pitchFamily="18" charset="0"/>
              </a:rPr>
              <a:t>Financin</a:t>
            </a:r>
            <a:r>
              <a:rPr lang="en-US" sz="3200">
                <a:solidFill>
                  <a:srgbClr val="737A35"/>
                </a:solidFill>
                <a:latin typeface="Futura PT"/>
                <a:ea typeface="Times New Roman" panose="02020603050405020304" pitchFamily="18" charset="0"/>
              </a:rPr>
              <a:t>g Commitment</a:t>
            </a:r>
            <a:endParaRPr lang="en-US" sz="3200">
              <a:solidFill>
                <a:srgbClr val="737A35"/>
              </a:solidFill>
              <a:effectLst/>
              <a:latin typeface="Futura PT"/>
              <a:ea typeface="Times New Roman" panose="02020603050405020304" pitchFamily="18" charset="0"/>
            </a:endParaRPr>
          </a:p>
          <a:p>
            <a:r>
              <a:rPr lang="en-US" sz="2800">
                <a:solidFill>
                  <a:srgbClr val="737A35"/>
                </a:solidFill>
                <a:effectLst/>
                <a:latin typeface="Futura PT"/>
                <a:ea typeface="Times New Roman" panose="02020603050405020304" pitchFamily="18" charset="0"/>
              </a:rPr>
              <a:t>For all projects proposing private construction and permanent financing, a letter of intent from the lending institution on their letterhead is required.  This letter must clearly state the term of the permanent loan, how the interest rate will be indexed and the current rate at the time of the letter, the amortization period, fees, any prepayment penalties, anticipated security interest in the Property and lien position.  The letter of intent must extend at least 6 months beyond the Application date due at IFA.</a:t>
            </a:r>
            <a:endParaRPr lang="en-US" sz="2800">
              <a:solidFill>
                <a:srgbClr val="737A35"/>
              </a:solidFill>
              <a:latin typeface="Futura PT"/>
            </a:endParaRPr>
          </a:p>
        </p:txBody>
      </p:sp>
    </p:spTree>
    <p:extLst>
      <p:ext uri="{BB962C8B-B14F-4D97-AF65-F5344CB8AC3E}">
        <p14:creationId xmlns:p14="http://schemas.microsoft.com/office/powerpoint/2010/main" val="120256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F982E0-795A-A942-9C17-F602D007422D}"/>
              </a:ext>
            </a:extLst>
          </p:cNvPr>
          <p:cNvSpPr/>
          <p:nvPr/>
        </p:nvSpPr>
        <p:spPr>
          <a:xfrm>
            <a:off x="898970" y="2362632"/>
            <a:ext cx="5197030" cy="193899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sz="1600">
                <a:solidFill>
                  <a:srgbClr val="ECEFB0"/>
                </a:solidFill>
                <a:latin typeface="Futura PT Medium"/>
                <a:ea typeface="Futura PT Medium"/>
                <a:cs typeface="Futura PT Medium"/>
                <a:sym typeface="Futura PT Medium"/>
              </a:defRPr>
            </a:pPr>
            <a:r>
              <a:rPr lang="en-US" sz="2400">
                <a:solidFill>
                  <a:prstClr val="white"/>
                </a:solidFill>
                <a:latin typeface="Arial" panose="020B0604020202020204" pitchFamily="34" charset="0"/>
                <a:cs typeface="Arial" panose="020B0604020202020204" pitchFamily="34" charset="0"/>
                <a:sym typeface="Futura PT Medium"/>
              </a:rPr>
              <a:t>RITA EBLE </a:t>
            </a:r>
            <a:r>
              <a:rPr lang="en-US" sz="1600">
                <a:solidFill>
                  <a:prstClr val="white"/>
                </a:solidFill>
                <a:latin typeface="Arial" panose="020B0604020202020204" pitchFamily="34" charset="0"/>
                <a:cs typeface="Arial" panose="020B0604020202020204" pitchFamily="34" charset="0"/>
                <a:sym typeface="Futura PT Medium"/>
              </a:rPr>
              <a:t>HOME Program Manager</a:t>
            </a:r>
          </a:p>
          <a:p>
            <a:pPr lvl="0">
              <a:defRPr sz="1600">
                <a:solidFill>
                  <a:srgbClr val="ECEFB0"/>
                </a:solidFill>
                <a:latin typeface="Futura PT Medium"/>
                <a:ea typeface="Futura PT Medium"/>
                <a:cs typeface="Futura PT Medium"/>
                <a:sym typeface="Futura PT Medium"/>
              </a:defRPr>
            </a:pPr>
            <a:r>
              <a:rPr lang="en-US" sz="1600">
                <a:solidFill>
                  <a:srgbClr val="ECEFB0"/>
                </a:solidFill>
                <a:latin typeface="Arial" panose="020B0604020202020204" pitchFamily="34" charset="0"/>
                <a:cs typeface="Arial" panose="020B0604020202020204" pitchFamily="34" charset="0"/>
                <a:sym typeface="Futura PT Medium"/>
                <a:hlinkClick r:id="rId3">
                  <a:extLst>
                    <a:ext uri="{A12FA001-AC4F-418D-AE19-62706E023703}">
                      <ahyp:hlinkClr xmlns:ahyp="http://schemas.microsoft.com/office/drawing/2018/hyperlinkcolor" val="tx"/>
                    </a:ext>
                  </a:extLst>
                </a:hlinkClick>
              </a:rPr>
              <a:t>Rita.Eble@iowafinance.com</a:t>
            </a:r>
            <a:r>
              <a:rPr lang="en-US" sz="1600">
                <a:solidFill>
                  <a:srgbClr val="ECEFB0"/>
                </a:solidFill>
                <a:latin typeface="Arial" panose="020B0604020202020204" pitchFamily="34" charset="0"/>
                <a:cs typeface="Arial" panose="020B0604020202020204" pitchFamily="34" charset="0"/>
                <a:sym typeface="Futura PT Medium"/>
              </a:rPr>
              <a:t> | 515.452.0422</a:t>
            </a:r>
          </a:p>
          <a:p>
            <a:pPr>
              <a:defRPr sz="2400">
                <a:solidFill>
                  <a:srgbClr val="FFFFFF"/>
                </a:solidFill>
                <a:latin typeface="Futura PT"/>
                <a:ea typeface="Futura PT"/>
                <a:cs typeface="Futura PT"/>
                <a:sym typeface="Futura PT"/>
              </a:defRPr>
            </a:pPr>
            <a:endParaRPr lang="en-US">
              <a:latin typeface="Arial" panose="020B0604020202020204" pitchFamily="34" charset="0"/>
              <a:cs typeface="Arial" panose="020B0604020202020204" pitchFamily="34" charset="0"/>
            </a:endParaRPr>
          </a:p>
          <a:p>
            <a:pPr>
              <a:defRPr sz="2400">
                <a:solidFill>
                  <a:srgbClr val="FFFFFF"/>
                </a:solidFill>
                <a:latin typeface="Futura PT"/>
                <a:ea typeface="Futura PT"/>
                <a:cs typeface="Futura PT"/>
                <a:sym typeface="Futura PT"/>
              </a:defRPr>
            </a:pPr>
            <a:endParaRPr lang="en-US">
              <a:latin typeface="Arial" panose="020B0604020202020204" pitchFamily="34" charset="0"/>
              <a:cs typeface="Arial" panose="020B0604020202020204" pitchFamily="34" charset="0"/>
            </a:endParaRPr>
          </a:p>
          <a:p>
            <a:pPr>
              <a:defRPr sz="1600">
                <a:solidFill>
                  <a:srgbClr val="ECEFB0"/>
                </a:solidFill>
                <a:latin typeface="Futura PT Medium"/>
                <a:ea typeface="Futura PT Medium"/>
                <a:cs typeface="Futura PT Medium"/>
                <a:sym typeface="Futura PT Medium"/>
              </a:defRPr>
            </a:pPr>
            <a:endParaRPr lang="en-US">
              <a:latin typeface="Arial" panose="020B0604020202020204" pitchFamily="34" charset="0"/>
              <a:cs typeface="Arial" panose="020B0604020202020204" pitchFamily="34" charset="0"/>
            </a:endParaRPr>
          </a:p>
          <a:p>
            <a:pPr>
              <a:defRPr sz="1600">
                <a:solidFill>
                  <a:srgbClr val="ECEFB0"/>
                </a:solidFill>
                <a:latin typeface="Futura PT Medium"/>
                <a:ea typeface="Futura PT Medium"/>
                <a:cs typeface="Futura PT Medium"/>
                <a:sym typeface="Futura PT Medium"/>
              </a:defRPr>
            </a:pPr>
            <a:endParaRPr>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F0A5DE7-0FD5-41C5-8164-7B597113B3CB}"/>
              </a:ext>
            </a:extLst>
          </p:cNvPr>
          <p:cNvSpPr txBox="1"/>
          <p:nvPr/>
        </p:nvSpPr>
        <p:spPr>
          <a:xfrm>
            <a:off x="898970" y="5008228"/>
            <a:ext cx="4815281" cy="461665"/>
          </a:xfrm>
          <a:prstGeom prst="rect">
            <a:avLst/>
          </a:prstGeom>
          <a:noFill/>
        </p:spPr>
        <p:txBody>
          <a:bodyPr wrap="square" rtlCol="0">
            <a:spAutoFit/>
          </a:bodyPr>
          <a:lstStyle/>
          <a:p>
            <a:r>
              <a:rPr lang="en-US" sz="2400">
                <a:solidFill>
                  <a:schemeClr val="bg1"/>
                </a:solidFill>
              </a:rPr>
              <a:t>www.iowafinance.com</a:t>
            </a:r>
          </a:p>
        </p:txBody>
      </p:sp>
    </p:spTree>
    <p:extLst>
      <p:ext uri="{BB962C8B-B14F-4D97-AF65-F5344CB8AC3E}">
        <p14:creationId xmlns:p14="http://schemas.microsoft.com/office/powerpoint/2010/main" val="200773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825620" y="1031528"/>
            <a:ext cx="10432604" cy="255146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algn="ctr"/>
            <a:r>
              <a:rPr lang="en-US" sz="2800">
                <a:cs typeface="Arial"/>
              </a:rPr>
              <a:t>WELCOME</a:t>
            </a:r>
          </a:p>
          <a:p>
            <a:endParaRPr lang="en-US">
              <a:latin typeface="Arial"/>
              <a:cs typeface="Arial"/>
            </a:endParaRPr>
          </a:p>
          <a:p>
            <a:pPr algn="ctr" fontAlgn="base">
              <a:spcBef>
                <a:spcPct val="0"/>
              </a:spcBef>
              <a:spcAft>
                <a:spcPct val="0"/>
              </a:spcAft>
            </a:pPr>
            <a:r>
              <a:rPr lang="en-US" sz="2800">
                <a:solidFill>
                  <a:srgbClr val="000000"/>
                </a:solidFill>
                <a:latin typeface="Arial" panose="020B0604020202020204" pitchFamily="34" charset="0"/>
                <a:cs typeface="Arial" panose="020B0604020202020204" pitchFamily="34" charset="0"/>
              </a:rPr>
              <a:t>Justin Knudson</a:t>
            </a:r>
          </a:p>
          <a:p>
            <a:pPr algn="ctr" fontAlgn="base">
              <a:spcBef>
                <a:spcPct val="0"/>
              </a:spcBef>
              <a:spcAft>
                <a:spcPct val="0"/>
              </a:spcAft>
            </a:pPr>
            <a:r>
              <a:rPr lang="en-US" sz="2800">
                <a:solidFill>
                  <a:srgbClr val="000000"/>
                </a:solidFill>
                <a:latin typeface="Arial" panose="020B0604020202020204" pitchFamily="34" charset="0"/>
                <a:cs typeface="Arial" panose="020B0604020202020204" pitchFamily="34" charset="0"/>
              </a:rPr>
              <a:t>Federal Team Lead</a:t>
            </a:r>
          </a:p>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936255" y="200531"/>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82571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208F70F-8574-0049-8F7E-32D33CC092DF}"/>
              </a:ext>
            </a:extLst>
          </p:cNvPr>
          <p:cNvSpPr/>
          <p:nvPr/>
        </p:nvSpPr>
        <p:spPr>
          <a:xfrm>
            <a:off x="357747" y="335558"/>
            <a:ext cx="4449146" cy="624786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chemeClr val="bg1"/>
                </a:solidFill>
                <a:effectLst/>
                <a:uLnTx/>
                <a:uFillTx/>
                <a:latin typeface="Futura PT"/>
                <a:cs typeface="Arial" panose="020B0604020202020204" pitchFamily="34" charset="0"/>
                <a:sym typeface="Futura PT Light"/>
              </a:rPr>
              <a:t>Allocation Plan: </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US" sz="3200" b="1" kern="0">
              <a:solidFill>
                <a:schemeClr val="bg1"/>
              </a:solidFill>
              <a:latin typeface="Futura PT"/>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3200" b="1" kern="0">
                <a:solidFill>
                  <a:schemeClr val="bg1"/>
                </a:solidFill>
                <a:latin typeface="Futura PT"/>
                <a:cs typeface="Arial" panose="020B0604020202020204" pitchFamily="34" charset="0"/>
              </a:rPr>
              <a:t>Eligible Activities:</a:t>
            </a:r>
            <a:r>
              <a:rPr kumimoji="0" lang="en-US" sz="3200" b="1" i="0" u="none" strike="noStrike" kern="0" cap="none" spc="0" normalizeH="0" baseline="0" noProof="0">
                <a:ln>
                  <a:noFill/>
                </a:ln>
                <a:solidFill>
                  <a:schemeClr val="bg1"/>
                </a:solidFill>
                <a:effectLst/>
                <a:uLnTx/>
                <a:uFillTx/>
                <a:latin typeface="Futura PT"/>
                <a:cs typeface="Arial" panose="020B0604020202020204" pitchFamily="34" charset="0"/>
                <a:sym typeface="Futura PT Light"/>
              </a:rPr>
              <a:t> </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US" sz="4000" b="1" kern="0">
              <a:solidFill>
                <a:schemeClr val="bg1"/>
              </a:solidFill>
              <a:latin typeface="Futura PT"/>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lang="en-US" sz="3200" b="1" kern="0">
              <a:solidFill>
                <a:schemeClr val="bg1"/>
              </a:solidFill>
              <a:latin typeface="Futura PT"/>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3200" b="1" kern="0">
                <a:solidFill>
                  <a:schemeClr val="bg1"/>
                </a:solidFill>
                <a:latin typeface="Futura PT"/>
                <a:cs typeface="Arial" panose="020B0604020202020204" pitchFamily="34" charset="0"/>
              </a:rPr>
              <a:t>Targeted Tenants: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chemeClr val="bg1"/>
                </a:solidFill>
                <a:effectLst/>
                <a:uLnTx/>
                <a:uFillTx/>
                <a:latin typeface="Futura PT"/>
                <a:cs typeface="Arial" panose="020B0604020202020204" pitchFamily="34" charset="0"/>
                <a:sym typeface="Futura PT Light"/>
              </a:rPr>
              <a:t>  </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US" sz="4000" b="1" kern="0">
              <a:solidFill>
                <a:schemeClr val="bg1"/>
              </a:solidFill>
              <a:latin typeface="Futura PT"/>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3200" b="1" kern="0">
                <a:solidFill>
                  <a:schemeClr val="bg1"/>
                </a:solidFill>
                <a:latin typeface="Futura PT"/>
                <a:cs typeface="Arial" panose="020B0604020202020204" pitchFamily="34" charset="0"/>
              </a:rPr>
              <a:t>Development of</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chemeClr val="bg1"/>
                </a:solidFill>
                <a:effectLst/>
                <a:uLnTx/>
                <a:uFillTx/>
                <a:latin typeface="Futura PT"/>
                <a:cs typeface="Arial" panose="020B0604020202020204" pitchFamily="34" charset="0"/>
                <a:sym typeface="Futura PT Light"/>
              </a:rPr>
              <a:t>New </a:t>
            </a:r>
          </a:p>
          <a:p>
            <a:pPr marL="0" marR="0" lvl="0" indent="0" algn="l" defTabSz="914400" rtl="0" eaLnBrk="1" fontAlgn="auto" latinLnBrk="0" hangingPunct="0">
              <a:lnSpc>
                <a:spcPct val="100000"/>
              </a:lnSpc>
              <a:spcBef>
                <a:spcPts val="0"/>
              </a:spcBef>
              <a:spcAft>
                <a:spcPts val="0"/>
              </a:spcAft>
              <a:buClrTx/>
              <a:buSzTx/>
              <a:buFontTx/>
              <a:buNone/>
              <a:tabLst/>
              <a:defRPr/>
            </a:pPr>
            <a:r>
              <a:rPr lang="en-US" sz="3200" b="1" kern="0">
                <a:solidFill>
                  <a:schemeClr val="bg1"/>
                </a:solidFill>
                <a:latin typeface="Futura PT"/>
                <a:cs typeface="Arial" panose="020B0604020202020204" pitchFamily="34" charset="0"/>
              </a:rPr>
              <a:t>Permanent</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chemeClr val="bg1"/>
                </a:solidFill>
                <a:effectLst/>
                <a:uLnTx/>
                <a:uFillTx/>
                <a:latin typeface="Futura PT"/>
                <a:cs typeface="Arial" panose="020B0604020202020204" pitchFamily="34" charset="0"/>
                <a:sym typeface="Futura PT Light"/>
              </a:rPr>
              <a:t>Housing:</a:t>
            </a:r>
          </a:p>
        </p:txBody>
      </p:sp>
      <p:sp>
        <p:nvSpPr>
          <p:cNvPr id="21" name="TextBox 20">
            <a:extLst>
              <a:ext uri="{FF2B5EF4-FFF2-40B4-BE49-F238E27FC236}">
                <a16:creationId xmlns:a16="http://schemas.microsoft.com/office/drawing/2014/main" id="{7900CB33-AD0C-461D-9B2D-6B5013570269}"/>
              </a:ext>
            </a:extLst>
          </p:cNvPr>
          <p:cNvSpPr txBox="1"/>
          <p:nvPr/>
        </p:nvSpPr>
        <p:spPr>
          <a:xfrm>
            <a:off x="5355805" y="399543"/>
            <a:ext cx="6019665" cy="2569934"/>
          </a:xfrm>
          <a:prstGeom prst="rect">
            <a:avLst/>
          </a:prstGeom>
          <a:noFill/>
        </p:spPr>
        <p:txBody>
          <a:bodyPr wrap="square" rtlCol="0">
            <a:spAutoFit/>
          </a:bodyPr>
          <a:lstStyle/>
          <a:p>
            <a:r>
              <a:rPr lang="en-US" sz="2300">
                <a:solidFill>
                  <a:srgbClr val="737A35"/>
                </a:solidFill>
                <a:latin typeface="Futura PT"/>
                <a:cs typeface="Arial" panose="020B0604020202020204" pitchFamily="34" charset="0"/>
              </a:rPr>
              <a:t>Iowa’s NHTF Allocation Plan:</a:t>
            </a:r>
          </a:p>
          <a:p>
            <a:endParaRPr lang="en-US" sz="2300">
              <a:solidFill>
                <a:srgbClr val="737A35"/>
              </a:solidFill>
              <a:latin typeface="Futura PT"/>
              <a:cs typeface="Arial" panose="020B0604020202020204" pitchFamily="34" charset="0"/>
            </a:endParaRPr>
          </a:p>
          <a:p>
            <a:pPr marL="342900" indent="-342900">
              <a:buFont typeface="Arial" panose="020B0604020202020204" pitchFamily="34" charset="0"/>
              <a:buChar char="•"/>
            </a:pPr>
            <a:r>
              <a:rPr lang="en-US" sz="2300">
                <a:solidFill>
                  <a:srgbClr val="737A35"/>
                </a:solidFill>
                <a:latin typeface="Futura PT"/>
                <a:cs typeface="Arial" panose="020B0604020202020204" pitchFamily="34" charset="0"/>
              </a:rPr>
              <a:t>New Construction</a:t>
            </a:r>
          </a:p>
          <a:p>
            <a:pPr marL="342900" indent="-342900">
              <a:buFont typeface="Arial" panose="020B0604020202020204" pitchFamily="34" charset="0"/>
              <a:buChar char="•"/>
            </a:pPr>
            <a:endParaRPr lang="en-US" sz="2300">
              <a:solidFill>
                <a:srgbClr val="737A35"/>
              </a:solidFill>
              <a:latin typeface="Futura PT"/>
              <a:cs typeface="Arial" panose="020B0604020202020204" pitchFamily="34" charset="0"/>
            </a:endParaRPr>
          </a:p>
          <a:p>
            <a:pPr marL="342900" indent="-342900">
              <a:buFont typeface="Arial" panose="020B0604020202020204" pitchFamily="34" charset="0"/>
              <a:buChar char="•"/>
            </a:pPr>
            <a:r>
              <a:rPr lang="en-US" sz="2300">
                <a:solidFill>
                  <a:srgbClr val="737A35"/>
                </a:solidFill>
                <a:latin typeface="Futura PT"/>
                <a:cs typeface="Arial" panose="020B0604020202020204" pitchFamily="34" charset="0"/>
              </a:rPr>
              <a:t>Gut Rehabilitation</a:t>
            </a:r>
          </a:p>
          <a:p>
            <a:pPr marL="342900" indent="-342900">
              <a:buFont typeface="Arial" panose="020B0604020202020204" pitchFamily="34" charset="0"/>
              <a:buChar char="•"/>
            </a:pPr>
            <a:endParaRPr lang="en-US" sz="2300">
              <a:solidFill>
                <a:srgbClr val="737A35"/>
              </a:solidFill>
              <a:latin typeface="Futura PT"/>
              <a:cs typeface="Arial" panose="020B0604020202020204" pitchFamily="34" charset="0"/>
            </a:endParaRPr>
          </a:p>
          <a:p>
            <a:pPr marL="342900" indent="-342900">
              <a:buFont typeface="Arial" panose="020B0604020202020204" pitchFamily="34" charset="0"/>
              <a:buChar char="•"/>
            </a:pPr>
            <a:r>
              <a:rPr lang="en-US" sz="2300">
                <a:solidFill>
                  <a:srgbClr val="737A35"/>
                </a:solidFill>
                <a:latin typeface="Futura PT"/>
                <a:cs typeface="Arial" panose="020B0604020202020204" pitchFamily="34" charset="0"/>
              </a:rPr>
              <a:t>Adaptive Reuse</a:t>
            </a:r>
          </a:p>
        </p:txBody>
      </p:sp>
      <p:sp>
        <p:nvSpPr>
          <p:cNvPr id="23" name="TextBox 22">
            <a:extLst>
              <a:ext uri="{FF2B5EF4-FFF2-40B4-BE49-F238E27FC236}">
                <a16:creationId xmlns:a16="http://schemas.microsoft.com/office/drawing/2014/main" id="{64707319-5713-4EBB-B992-C20043D3938C}"/>
              </a:ext>
            </a:extLst>
          </p:cNvPr>
          <p:cNvSpPr txBox="1"/>
          <p:nvPr/>
        </p:nvSpPr>
        <p:spPr>
          <a:xfrm>
            <a:off x="5355807" y="3153030"/>
            <a:ext cx="4524375" cy="1154162"/>
          </a:xfrm>
          <a:prstGeom prst="rect">
            <a:avLst/>
          </a:prstGeom>
          <a:noFill/>
        </p:spPr>
        <p:txBody>
          <a:bodyPr wrap="square" rtlCol="0">
            <a:spAutoFit/>
          </a:bodyPr>
          <a:lstStyle/>
          <a:p>
            <a:pPr marL="342900" indent="-342900">
              <a:buFont typeface="Arial" panose="020B0604020202020204" pitchFamily="34" charset="0"/>
              <a:buChar char="•"/>
            </a:pPr>
            <a:r>
              <a:rPr lang="en-US" sz="2300">
                <a:solidFill>
                  <a:srgbClr val="737A35"/>
                </a:solidFill>
                <a:latin typeface="Futura PT"/>
                <a:cs typeface="Arial" panose="020B0604020202020204" pitchFamily="34" charset="0"/>
              </a:rPr>
              <a:t>Extremely Low-Income Households earning at or below 30% AMI</a:t>
            </a:r>
          </a:p>
        </p:txBody>
      </p:sp>
      <p:sp>
        <p:nvSpPr>
          <p:cNvPr id="2" name="TextBox 1">
            <a:extLst>
              <a:ext uri="{FF2B5EF4-FFF2-40B4-BE49-F238E27FC236}">
                <a16:creationId xmlns:a16="http://schemas.microsoft.com/office/drawing/2014/main" id="{C5009556-D4F1-41C8-886C-5A5DB2E8C533}"/>
              </a:ext>
            </a:extLst>
          </p:cNvPr>
          <p:cNvSpPr txBox="1"/>
          <p:nvPr/>
        </p:nvSpPr>
        <p:spPr>
          <a:xfrm>
            <a:off x="5355804" y="4288066"/>
            <a:ext cx="6019665" cy="2569934"/>
          </a:xfrm>
          <a:prstGeom prst="rect">
            <a:avLst/>
          </a:prstGeom>
          <a:noFill/>
        </p:spPr>
        <p:txBody>
          <a:bodyPr wrap="square" rtlCol="0">
            <a:spAutoFit/>
          </a:bodyPr>
          <a:lstStyle/>
          <a:p>
            <a:pPr marL="342900" lvl="0" indent="-342900">
              <a:buFont typeface="Arial" panose="020B0604020202020204" pitchFamily="34" charset="0"/>
              <a:buChar char="•"/>
            </a:pPr>
            <a:r>
              <a:rPr lang="en-US" sz="2300">
                <a:solidFill>
                  <a:srgbClr val="737A35"/>
                </a:solidFill>
                <a:latin typeface="Futura PT"/>
                <a:cs typeface="Arial" panose="020B0604020202020204" pitchFamily="34" charset="0"/>
              </a:rPr>
              <a:t>Iowa places emphasis on permanent supportive housing embracing Housing First practices for homeless households or affordable rental housing for persons in recovery from substance use disorders through a Recovery Housing model.  </a:t>
            </a:r>
            <a:r>
              <a:rPr lang="en-US" sz="1800" b="0" i="0" u="none" strike="noStrike" baseline="0">
                <a:solidFill>
                  <a:srgbClr val="000000"/>
                </a:solidFill>
                <a:latin typeface="Calibri" panose="020F0502020204030204" pitchFamily="34" charset="0"/>
              </a:rPr>
              <a:t>    </a:t>
            </a:r>
            <a:endParaRPr lang="en-US" sz="2300">
              <a:solidFill>
                <a:srgbClr val="737A35"/>
              </a:solidFill>
              <a:latin typeface="Futura PT"/>
              <a:cs typeface="Arial" panose="020B0604020202020204" pitchFamily="34" charset="0"/>
            </a:endParaRPr>
          </a:p>
        </p:txBody>
      </p:sp>
    </p:spTree>
    <p:extLst>
      <p:ext uri="{BB962C8B-B14F-4D97-AF65-F5344CB8AC3E}">
        <p14:creationId xmlns:p14="http://schemas.microsoft.com/office/powerpoint/2010/main" val="148779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14BF0B90-5D5A-44F9-A9B9-F56F5941ED34}"/>
              </a:ext>
            </a:extLst>
          </p:cNvPr>
          <p:cNvSpPr/>
          <p:nvPr/>
        </p:nvSpPr>
        <p:spPr>
          <a:xfrm>
            <a:off x="7736178" y="2248970"/>
            <a:ext cx="1863834"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CF08AE95-9B2F-4310-BC8B-196E6C9FCA47}"/>
              </a:ext>
            </a:extLst>
          </p:cNvPr>
          <p:cNvSpPr/>
          <p:nvPr/>
        </p:nvSpPr>
        <p:spPr>
          <a:xfrm>
            <a:off x="4916941" y="2252797"/>
            <a:ext cx="2144998"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B11EDC73-F2F8-4A95-9868-2DE556E257FB}"/>
              </a:ext>
            </a:extLst>
          </p:cNvPr>
          <p:cNvSpPr/>
          <p:nvPr/>
        </p:nvSpPr>
        <p:spPr>
          <a:xfrm>
            <a:off x="2112508" y="2225149"/>
            <a:ext cx="1869622"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1" name="Rectangle 3"/>
          <p:cNvSpPr/>
          <p:nvPr/>
        </p:nvSpPr>
        <p:spPr>
          <a:xfrm>
            <a:off x="3047319" y="1409633"/>
            <a:ext cx="10432604" cy="170508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a:lnSpc>
                <a:spcPct val="80000"/>
              </a:lnSpc>
            </a:pPr>
            <a:endParaRPr lang="en-US" sz="3200"/>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987794" y="64528"/>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
        <p:nvSpPr>
          <p:cNvPr id="2" name="Rectangle 1">
            <a:extLst>
              <a:ext uri="{FF2B5EF4-FFF2-40B4-BE49-F238E27FC236}">
                <a16:creationId xmlns:a16="http://schemas.microsoft.com/office/drawing/2014/main" id="{954CA796-153D-4DFE-A082-4EB5E44A49AD}"/>
              </a:ext>
            </a:extLst>
          </p:cNvPr>
          <p:cNvSpPr/>
          <p:nvPr/>
        </p:nvSpPr>
        <p:spPr>
          <a:xfrm>
            <a:off x="4158342" y="1038337"/>
            <a:ext cx="3744687"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kern="0">
                <a:solidFill>
                  <a:srgbClr val="737A35"/>
                </a:solidFill>
                <a:latin typeface="Futura PT"/>
                <a:cs typeface="Arial" panose="020B0604020202020204" pitchFamily="34" charset="0"/>
              </a:rPr>
              <a:t>APPLICATION</a:t>
            </a:r>
            <a:endParaRPr lang="en-US" sz="3600">
              <a:solidFill>
                <a:srgbClr val="737A35"/>
              </a:solidFill>
            </a:endParaRPr>
          </a:p>
        </p:txBody>
      </p:sp>
      <p:sp>
        <p:nvSpPr>
          <p:cNvPr id="6" name="TextBox 5">
            <a:extLst>
              <a:ext uri="{FF2B5EF4-FFF2-40B4-BE49-F238E27FC236}">
                <a16:creationId xmlns:a16="http://schemas.microsoft.com/office/drawing/2014/main" id="{06F44DF5-76B6-479A-9CCE-32E4EECF8E23}"/>
              </a:ext>
            </a:extLst>
          </p:cNvPr>
          <p:cNvSpPr txBox="1"/>
          <p:nvPr/>
        </p:nvSpPr>
        <p:spPr>
          <a:xfrm>
            <a:off x="2247304" y="2386831"/>
            <a:ext cx="1671637" cy="646331"/>
          </a:xfrm>
          <a:prstGeom prst="rect">
            <a:avLst/>
          </a:prstGeom>
          <a:noFill/>
        </p:spPr>
        <p:txBody>
          <a:bodyPr wrap="square">
            <a:spAutoFit/>
          </a:bodyPr>
          <a:lstStyle/>
          <a:p>
            <a:r>
              <a:rPr lang="en-US" sz="1800" b="1">
                <a:ln w="0"/>
                <a:solidFill>
                  <a:srgbClr val="737A35"/>
                </a:solidFill>
                <a:latin typeface="Futura PT"/>
              </a:rPr>
              <a:t>ELECTRONIC</a:t>
            </a:r>
          </a:p>
          <a:p>
            <a:r>
              <a:rPr lang="en-US" sz="1800" b="1">
                <a:ln w="0"/>
                <a:solidFill>
                  <a:srgbClr val="737A35"/>
                </a:solidFill>
                <a:latin typeface="Futura PT"/>
              </a:rPr>
              <a:t>APPLICATION</a:t>
            </a:r>
          </a:p>
        </p:txBody>
      </p:sp>
      <p:sp>
        <p:nvSpPr>
          <p:cNvPr id="8" name="TextBox 7">
            <a:extLst>
              <a:ext uri="{FF2B5EF4-FFF2-40B4-BE49-F238E27FC236}">
                <a16:creationId xmlns:a16="http://schemas.microsoft.com/office/drawing/2014/main" id="{DAB874CD-2E25-48AE-A6C3-C4D97E9BC157}"/>
              </a:ext>
            </a:extLst>
          </p:cNvPr>
          <p:cNvSpPr txBox="1"/>
          <p:nvPr/>
        </p:nvSpPr>
        <p:spPr>
          <a:xfrm>
            <a:off x="5311721" y="2402024"/>
            <a:ext cx="1671637" cy="646331"/>
          </a:xfrm>
          <a:prstGeom prst="rect">
            <a:avLst/>
          </a:prstGeom>
          <a:noFill/>
        </p:spPr>
        <p:txBody>
          <a:bodyPr wrap="square">
            <a:spAutoFit/>
          </a:bodyPr>
          <a:lstStyle/>
          <a:p>
            <a:r>
              <a:rPr lang="en-US" sz="1800" b="1">
                <a:ln w="0"/>
                <a:solidFill>
                  <a:srgbClr val="737A35"/>
                </a:solidFill>
                <a:latin typeface="Futura PT"/>
              </a:rPr>
              <a:t>DEFICIENCY</a:t>
            </a:r>
          </a:p>
          <a:p>
            <a:r>
              <a:rPr lang="en-US" sz="1800" b="1">
                <a:ln w="0"/>
                <a:solidFill>
                  <a:srgbClr val="737A35"/>
                </a:solidFill>
                <a:latin typeface="Futura PT"/>
              </a:rPr>
              <a:t>PROCESS</a:t>
            </a:r>
          </a:p>
        </p:txBody>
      </p:sp>
      <p:sp>
        <p:nvSpPr>
          <p:cNvPr id="10" name="TextBox 9">
            <a:extLst>
              <a:ext uri="{FF2B5EF4-FFF2-40B4-BE49-F238E27FC236}">
                <a16:creationId xmlns:a16="http://schemas.microsoft.com/office/drawing/2014/main" id="{C6FB07FA-70F7-45A8-BA56-D35C294DE3D4}"/>
              </a:ext>
            </a:extLst>
          </p:cNvPr>
          <p:cNvSpPr txBox="1"/>
          <p:nvPr/>
        </p:nvSpPr>
        <p:spPr>
          <a:xfrm>
            <a:off x="7642456" y="2521504"/>
            <a:ext cx="2051277" cy="369332"/>
          </a:xfrm>
          <a:prstGeom prst="rect">
            <a:avLst/>
          </a:prstGeom>
          <a:noFill/>
        </p:spPr>
        <p:txBody>
          <a:bodyPr wrap="square">
            <a:spAutoFit/>
          </a:bodyPr>
          <a:lstStyle/>
          <a:p>
            <a:pPr algn="ctr"/>
            <a:r>
              <a:rPr lang="en-US" sz="1800" b="1">
                <a:solidFill>
                  <a:srgbClr val="737A35"/>
                </a:solidFill>
                <a:latin typeface="Futura PT"/>
              </a:rPr>
              <a:t>SCORING</a:t>
            </a:r>
          </a:p>
        </p:txBody>
      </p:sp>
      <p:sp>
        <p:nvSpPr>
          <p:cNvPr id="11" name="Rectangle 10">
            <a:extLst>
              <a:ext uri="{FF2B5EF4-FFF2-40B4-BE49-F238E27FC236}">
                <a16:creationId xmlns:a16="http://schemas.microsoft.com/office/drawing/2014/main" id="{CCD02416-65C5-4DD8-9DE6-65E812564877}"/>
              </a:ext>
            </a:extLst>
          </p:cNvPr>
          <p:cNvSpPr/>
          <p:nvPr/>
        </p:nvSpPr>
        <p:spPr>
          <a:xfrm>
            <a:off x="936254" y="3396768"/>
            <a:ext cx="10319490" cy="2134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300" b="1">
                <a:solidFill>
                  <a:srgbClr val="737A35"/>
                </a:solidFill>
                <a:latin typeface="Futura PT"/>
              </a:rPr>
              <a:t>Scoring criteria includes: Targeted Populations (Families Experiencing Homelessness and Persons in Recovery from Substance Use Disorders through a Recovery Housing Model), Fully Accessible Units, Project-Based Rental Assistance, CDC Social Vulnerability Index, Leverage, Local Support, IFA Iowa Title Guaranty Certificate, Zoning, Nonprofit Ownership, and NHTF Subsidy Per Unit</a:t>
            </a:r>
          </a:p>
        </p:txBody>
      </p:sp>
    </p:spTree>
    <p:extLst>
      <p:ext uri="{BB962C8B-B14F-4D97-AF65-F5344CB8AC3E}">
        <p14:creationId xmlns:p14="http://schemas.microsoft.com/office/powerpoint/2010/main" val="154876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936255" y="1411455"/>
            <a:ext cx="10480980" cy="480747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algn="ctr">
              <a:lnSpc>
                <a:spcPct val="80000"/>
              </a:lnSpc>
            </a:pPr>
            <a:r>
              <a:rPr lang="en-US" sz="3200"/>
              <a:t> </a:t>
            </a:r>
            <a:r>
              <a:rPr lang="en-US" sz="2800" b="1"/>
              <a:t>Application</a:t>
            </a:r>
          </a:p>
          <a:p>
            <a:pPr>
              <a:lnSpc>
                <a:spcPct val="80000"/>
              </a:lnSpc>
            </a:pPr>
            <a:endParaRPr lang="en-US" sz="2800" b="1"/>
          </a:p>
          <a:p>
            <a:pPr algn="just">
              <a:lnSpc>
                <a:spcPct val="80000"/>
              </a:lnSpc>
            </a:pPr>
            <a:r>
              <a:rPr lang="en-US" sz="2800" b="1"/>
              <a:t>The 2024 ONLINE Application will be available on May 24, 2024, at 8:00 AM. The Application can be accessed from IFA’s website on the NHTF webpage.  </a:t>
            </a:r>
          </a:p>
          <a:p>
            <a:pPr algn="just">
              <a:lnSpc>
                <a:spcPct val="80000"/>
              </a:lnSpc>
            </a:pPr>
            <a:endParaRPr lang="en-US" sz="2800" b="1"/>
          </a:p>
          <a:p>
            <a:pPr algn="just">
              <a:lnSpc>
                <a:spcPct val="80000"/>
              </a:lnSpc>
            </a:pPr>
            <a:r>
              <a:rPr lang="en-US" sz="2800" b="1"/>
              <a:t>The approved application appendix and exhibit forms are provided and must be submitted within the application.  These forms cannot be substituted by any other forms.  Other forms will not be accepted.  </a:t>
            </a: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936255" y="239167"/>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32056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
          <p:cNvSpPr/>
          <p:nvPr/>
        </p:nvSpPr>
        <p:spPr>
          <a:xfrm>
            <a:off x="713876" y="1296376"/>
            <a:ext cx="10432604" cy="293311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300">
                <a:solidFill>
                  <a:srgbClr val="707A27"/>
                </a:solidFill>
                <a:latin typeface="Futura PT"/>
                <a:ea typeface="Futura PT"/>
                <a:cs typeface="Futura PT"/>
                <a:sym typeface="Futura PT"/>
              </a:defRPr>
            </a:lvl1pPr>
          </a:lstStyle>
          <a:p>
            <a:pPr algn="ctr">
              <a:lnSpc>
                <a:spcPct val="80000"/>
              </a:lnSpc>
            </a:pPr>
            <a:r>
              <a:rPr lang="en-US" sz="3200"/>
              <a:t> </a:t>
            </a:r>
            <a:r>
              <a:rPr lang="en-US" sz="3200" b="1"/>
              <a:t>Application Estimated Schedule</a:t>
            </a:r>
          </a:p>
          <a:p>
            <a:pPr algn="ctr">
              <a:lnSpc>
                <a:spcPct val="80000"/>
              </a:lnSpc>
            </a:pPr>
            <a:endParaRPr lang="en-US" sz="2400" b="1"/>
          </a:p>
          <a:p>
            <a:pPr>
              <a:lnSpc>
                <a:spcPct val="80000"/>
              </a:lnSpc>
            </a:pPr>
            <a:endParaRPr lang="en-US" sz="2000"/>
          </a:p>
          <a:p>
            <a:pPr>
              <a:lnSpc>
                <a:spcPct val="80000"/>
              </a:lnSpc>
            </a:pPr>
            <a:r>
              <a:rPr lang="en-US" sz="3200" b="1"/>
              <a:t>NOTE:  IFA reserves the right to revise the application schedule at any time</a:t>
            </a:r>
            <a:r>
              <a:rPr lang="en-US" sz="2000" b="1"/>
              <a:t>.</a:t>
            </a:r>
          </a:p>
          <a:p>
            <a:pPr>
              <a:lnSpc>
                <a:spcPct val="90000"/>
              </a:lnSpc>
            </a:pPr>
            <a:endParaRPr lang="en-US" sz="2200" kern="0">
              <a:solidFill>
                <a:srgbClr val="737A35"/>
              </a:solidFill>
              <a:latin typeface="Arial" panose="020B0604020202020204" pitchFamily="34" charset="0"/>
              <a:cs typeface="Arial" panose="020B0604020202020204" pitchFamily="34" charset="0"/>
            </a:endParaRPr>
          </a:p>
          <a:p>
            <a:pPr lvl="1" eaLnBrk="0" fontAlgn="base" hangingPunct="0">
              <a:spcBef>
                <a:spcPct val="20000"/>
              </a:spcBef>
              <a:spcAft>
                <a:spcPct val="0"/>
              </a:spcAft>
              <a:defRPr/>
            </a:pPr>
            <a:endParaRPr lang="en-US" sz="2200" kern="0">
              <a:solidFill>
                <a:srgbClr val="737A35"/>
              </a:solidFill>
              <a:latin typeface="Arial" panose="020B0604020202020204" pitchFamily="34" charset="0"/>
              <a:cs typeface="Arial" panose="020B0604020202020204" pitchFamily="34" charset="0"/>
            </a:endParaRPr>
          </a:p>
          <a:p>
            <a:pPr marL="800100" lvl="1" indent="-342900" eaLnBrk="0" fontAlgn="base" hangingPunct="0">
              <a:spcBef>
                <a:spcPct val="20000"/>
              </a:spcBef>
              <a:spcAft>
                <a:spcPct val="0"/>
              </a:spcAft>
              <a:buFont typeface="Arial" panose="020B0604020202020204" pitchFamily="34" charset="0"/>
              <a:buChar char="•"/>
              <a:defRPr/>
            </a:pPr>
            <a:endParaRPr lang="en-US" sz="2200" kern="0">
              <a:solidFill>
                <a:srgbClr val="737A35"/>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6B515C7-1B3A-854D-B7D7-1F05746896DF}"/>
              </a:ext>
            </a:extLst>
          </p:cNvPr>
          <p:cNvSpPr/>
          <p:nvPr/>
        </p:nvSpPr>
        <p:spPr>
          <a:xfrm>
            <a:off x="936255" y="161894"/>
            <a:ext cx="10319490"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707A27"/>
                </a:solidFill>
                <a:latin typeface="Futura PT Light"/>
                <a:ea typeface="Futura PT Light"/>
                <a:cs typeface="Futura PT Light"/>
                <a:sym typeface="Futura PT Ligh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rPr>
              <a:t>NATIONAL HOUSING TRUST FUND</a:t>
            </a:r>
            <a:endParaRPr kumimoji="0" sz="4800" b="0" i="0" u="none" strike="noStrike" kern="0" cap="none" spc="0" normalizeH="0" baseline="0" noProof="0">
              <a:ln>
                <a:noFill/>
              </a:ln>
              <a:solidFill>
                <a:srgbClr val="707A27"/>
              </a:solidFill>
              <a:effectLst/>
              <a:uLnTx/>
              <a:uFillTx/>
              <a:latin typeface="Arial" panose="020B0604020202020204" pitchFamily="34" charset="0"/>
              <a:cs typeface="Arial" panose="020B0604020202020204" pitchFamily="34" charset="0"/>
              <a:sym typeface="Futura PT Light"/>
            </a:endParaRPr>
          </a:p>
        </p:txBody>
      </p:sp>
    </p:spTree>
    <p:extLst>
      <p:ext uri="{BB962C8B-B14F-4D97-AF65-F5344CB8AC3E}">
        <p14:creationId xmlns:p14="http://schemas.microsoft.com/office/powerpoint/2010/main" val="310497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6AF37B-6114-4D3E-901D-1A274E427AF1}"/>
              </a:ext>
            </a:extLst>
          </p:cNvPr>
          <p:cNvGraphicFramePr/>
          <p:nvPr>
            <p:extLst>
              <p:ext uri="{D42A27DB-BD31-4B8C-83A1-F6EECF244321}">
                <p14:modId xmlns:p14="http://schemas.microsoft.com/office/powerpoint/2010/main" val="546754922"/>
              </p:ext>
            </p:extLst>
          </p:nvPr>
        </p:nvGraphicFramePr>
        <p:xfrm>
          <a:off x="822121" y="115659"/>
          <a:ext cx="9722840" cy="5941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2316198"/>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FEA6E4F7D2DE45853D8845E529E28B" ma:contentTypeVersion="17" ma:contentTypeDescription="Create a new document." ma:contentTypeScope="" ma:versionID="0f14f0ea736531c9cd29be18eb91c9e2">
  <xsd:schema xmlns:xsd="http://www.w3.org/2001/XMLSchema" xmlns:xs="http://www.w3.org/2001/XMLSchema" xmlns:p="http://schemas.microsoft.com/office/2006/metadata/properties" xmlns:ns2="35d6471d-665e-4c2b-ab99-47e4d60720cc" xmlns:ns3="51166e45-ba1d-46cd-a635-79173a508e7a" targetNamespace="http://schemas.microsoft.com/office/2006/metadata/properties" ma:root="true" ma:fieldsID="a37ca9e059cc0638f1838a09adf6e1be" ns2:_="" ns3:_="">
    <xsd:import namespace="35d6471d-665e-4c2b-ab99-47e4d60720cc"/>
    <xsd:import namespace="51166e45-ba1d-46cd-a635-79173a508e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d6471d-665e-4c2b-ab99-47e4d60720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73c2f1c-0c45-49b9-b292-96ca38f5026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166e45-ba1d-46cd-a635-79173a508e7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f22eff5-ca52-4f04-9840-72691095e213}" ma:internalName="TaxCatchAll" ma:showField="CatchAllData" ma:web="51166e45-ba1d-46cd-a635-79173a508e7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1166e45-ba1d-46cd-a635-79173a508e7a" xsi:nil="true"/>
    <lcf76f155ced4ddcb4097134ff3c332f xmlns="35d6471d-665e-4c2b-ab99-47e4d60720c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44FC0D-713E-4D81-A4F0-022D44A8B4BC}">
  <ds:schemaRefs>
    <ds:schemaRef ds:uri="35d6471d-665e-4c2b-ab99-47e4d60720cc"/>
    <ds:schemaRef ds:uri="51166e45-ba1d-46cd-a635-79173a508e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1117F2-7FBE-4C0A-AF83-D10571B12638}">
  <ds:schemaRefs>
    <ds:schemaRef ds:uri="http://schemas.microsoft.com/sharepoint/v3/contenttype/forms"/>
  </ds:schemaRefs>
</ds:datastoreItem>
</file>

<file path=customXml/itemProps3.xml><?xml version="1.0" encoding="utf-8"?>
<ds:datastoreItem xmlns:ds="http://schemas.openxmlformats.org/officeDocument/2006/customXml" ds:itemID="{53CDD062-42C8-4332-ABA6-C88E116974DB}">
  <ds:schemaRefs>
    <ds:schemaRef ds:uri="http://purl.org/dc/elements/1.1/"/>
    <ds:schemaRef ds:uri="http://schemas.microsoft.com/office/2006/documentManagement/types"/>
    <ds:schemaRef ds:uri="35d6471d-665e-4c2b-ab99-47e4d60720cc"/>
    <ds:schemaRef ds:uri="http://purl.org/dc/terms/"/>
    <ds:schemaRef ds:uri="http://schemas.microsoft.com/office/infopath/2007/PartnerControls"/>
    <ds:schemaRef ds:uri="http://schemas.microsoft.com/office/2006/metadata/properties"/>
    <ds:schemaRef ds:uri="http://schemas.openxmlformats.org/package/2006/metadata/core-properties"/>
    <ds:schemaRef ds:uri="51166e45-ba1d-46cd-a635-79173a508e7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2150</Words>
  <Application>Microsoft Office PowerPoint</Application>
  <PresentationFormat>Widescreen</PresentationFormat>
  <Paragraphs>386</Paragraphs>
  <Slides>39</Slides>
  <Notes>39</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39</vt:i4>
      </vt:variant>
    </vt:vector>
  </HeadingPairs>
  <TitlesOfParts>
    <vt:vector size="53" baseType="lpstr">
      <vt:lpstr>Arial</vt:lpstr>
      <vt:lpstr>Arial Black</vt:lpstr>
      <vt:lpstr>Calibri</vt:lpstr>
      <vt:lpstr>Calibri Light</vt:lpstr>
      <vt:lpstr>Futura PT</vt:lpstr>
      <vt:lpstr>Times New Roman</vt:lpstr>
      <vt:lpstr>Wingdings</vt:lpstr>
      <vt:lpstr>4_Custom Design</vt:lpstr>
      <vt:lpstr>5_Custom Design</vt:lpstr>
      <vt:lpstr>1_Custom Design</vt:lpstr>
      <vt:lpstr>Custom Design</vt:lpstr>
      <vt:lpstr>3_Custom Design</vt:lpstr>
      <vt:lpstr>2_Custom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Terri Rosonke</dc:creator>
  <cp:lastModifiedBy>Carol Wells</cp:lastModifiedBy>
  <cp:revision>1</cp:revision>
  <cp:lastPrinted>2024-05-22T13:32:01Z</cp:lastPrinted>
  <dcterms:created xsi:type="dcterms:W3CDTF">2021-01-04T15:46:22Z</dcterms:created>
  <dcterms:modified xsi:type="dcterms:W3CDTF">2024-05-22T16:12:47Z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0x010100DBFEA6E4F7D2DE45853D8845E529E28B</vt:lpwstr>
  </property>
  <property fmtid="{D5CDD505-2E9C-101B-9397-08002B2CF9AE}" pid="3" name="MediaServiceImageTags">
    <vt:lpwstr/>
  </property>
</Properties>
</file>