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2" r:id="rId5"/>
    <p:sldId id="260" r:id="rId6"/>
    <p:sldId id="261" r:id="rId7"/>
    <p:sldId id="258" r:id="rId8"/>
    <p:sldId id="263" r:id="rId9"/>
    <p:sldId id="264" r:id="rId10"/>
    <p:sldId id="265" r:id="rId11"/>
    <p:sldId id="272" r:id="rId12"/>
    <p:sldId id="266" r:id="rId13"/>
    <p:sldId id="268" r:id="rId14"/>
    <p:sldId id="269" r:id="rId15"/>
    <p:sldId id="270" r:id="rId16"/>
    <p:sldId id="271" r:id="rId1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793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42" y="4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1733BE-E856-4542-9759-293DBFED5D14}"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387219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1733BE-E856-4542-9759-293DBFED5D14}"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1945680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1733BE-E856-4542-9759-293DBFED5D14}"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378365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1733BE-E856-4542-9759-293DBFED5D14}"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689449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1733BE-E856-4542-9759-293DBFED5D14}"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2300767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1733BE-E856-4542-9759-293DBFED5D14}" type="datetimeFigureOut">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2786793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1733BE-E856-4542-9759-293DBFED5D14}" type="datetimeFigureOut">
              <a:rPr lang="en-US" smtClean="0"/>
              <a:t>9/26/2017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840712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1733BE-E856-4542-9759-293DBFED5D14}" type="datetimeFigureOut">
              <a:rPr lang="en-US" smtClean="0"/>
              <a:t>9/26/2017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1423490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733BE-E856-4542-9759-293DBFED5D14}" type="datetimeFigureOut">
              <a:rPr lang="en-US" smtClean="0"/>
              <a:t>9/26/2017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630555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1733BE-E856-4542-9759-293DBFED5D14}" type="datetimeFigureOut">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209344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1733BE-E856-4542-9759-293DBFED5D14}" type="datetimeFigureOut">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060FDD-6F02-2742-A8DF-2E9E6183DE41}" type="slidenum">
              <a:rPr lang="en-US" smtClean="0"/>
              <a:t>‹#›</a:t>
            </a:fld>
            <a:endParaRPr lang="en-US"/>
          </a:p>
        </p:txBody>
      </p:sp>
    </p:spTree>
    <p:extLst>
      <p:ext uri="{BB962C8B-B14F-4D97-AF65-F5344CB8AC3E}">
        <p14:creationId xmlns:p14="http://schemas.microsoft.com/office/powerpoint/2010/main" val="3933234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733BE-E856-4542-9759-293DBFED5D14}" type="datetimeFigureOut">
              <a:rPr lang="en-US" smtClean="0"/>
              <a:t>9/26/2017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060FDD-6F02-2742-A8DF-2E9E6183DE41}" type="slidenum">
              <a:rPr lang="en-US" smtClean="0"/>
              <a:t>‹#›</a:t>
            </a:fld>
            <a:endParaRPr lang="en-US"/>
          </a:p>
        </p:txBody>
      </p:sp>
    </p:spTree>
    <p:extLst>
      <p:ext uri="{BB962C8B-B14F-4D97-AF65-F5344CB8AC3E}">
        <p14:creationId xmlns:p14="http://schemas.microsoft.com/office/powerpoint/2010/main" val="3217024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16.xml.rels><?xml version="1.0" encoding="UTF-8" standalone="yes"?>
<Relationships xmlns="http://schemas.openxmlformats.org/package/2006/relationships"><Relationship Id="rId3" Type="http://schemas.openxmlformats.org/officeDocument/2006/relationships/hyperlink" Target="http://www.iowafinanceauthority.gov/Home/DocumentSubCategory/195" TargetMode="External"/><Relationship Id="rId7" Type="http://schemas.openxmlformats.org/officeDocument/2006/relationships/image" Target="../media/image5.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hyperlink" Target="https://portal.hud.gov/hudportal/HUD?src=/program_offices/administration/hudclips/forms/hud5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85036" y="4340018"/>
            <a:ext cx="5173163" cy="1470025"/>
          </a:xfrm>
        </p:spPr>
        <p:txBody>
          <a:bodyPr anchor="t">
            <a:normAutofit/>
          </a:bodyPr>
          <a:lstStyle/>
          <a:p>
            <a:r>
              <a:rPr lang="en-US" sz="2400" dirty="0" smtClean="0">
                <a:solidFill>
                  <a:srgbClr val="727935"/>
                </a:solidFill>
                <a:latin typeface="Arial" panose="020B0604020202020204" pitchFamily="34" charset="0"/>
                <a:cs typeface="Arial" panose="020B0604020202020204" pitchFamily="34" charset="0"/>
              </a:rPr>
              <a:t>The Violence Against Woman Act</a:t>
            </a:r>
            <a:br>
              <a:rPr lang="en-US" sz="2400" dirty="0" smtClean="0">
                <a:solidFill>
                  <a:srgbClr val="727935"/>
                </a:solidFill>
                <a:latin typeface="Arial" panose="020B0604020202020204" pitchFamily="34" charset="0"/>
                <a:cs typeface="Arial" panose="020B0604020202020204" pitchFamily="34" charset="0"/>
              </a:rPr>
            </a:br>
            <a:r>
              <a:rPr lang="en-US" sz="2400" dirty="0" smtClean="0">
                <a:solidFill>
                  <a:srgbClr val="727935"/>
                </a:solidFill>
                <a:latin typeface="Arial" panose="020B0604020202020204" pitchFamily="34" charset="0"/>
                <a:cs typeface="Arial" panose="020B0604020202020204" pitchFamily="34" charset="0"/>
              </a:rPr>
              <a:t>“VAWA”</a:t>
            </a:r>
            <a:endParaRPr lang="en-US" sz="2400" dirty="0">
              <a:solidFill>
                <a:srgbClr val="727935"/>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084695" y="5495435"/>
            <a:ext cx="6400800" cy="437440"/>
          </a:xfrm>
        </p:spPr>
        <p:txBody>
          <a:bodyPr>
            <a:normAutofit/>
          </a:bodyPr>
          <a:lstStyle/>
          <a:p>
            <a:pPr algn="r"/>
            <a:r>
              <a:rPr lang="en-US" sz="1800" b="1" i="1" dirty="0" smtClean="0">
                <a:latin typeface="Arial" panose="020B0604020202020204" pitchFamily="34" charset="0"/>
                <a:cs typeface="Arial" panose="020B0604020202020204" pitchFamily="34" charset="0"/>
              </a:rPr>
              <a:t>Implementing New Forms Released December 16 2016</a:t>
            </a:r>
            <a:endParaRPr lang="en-US" sz="18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89083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4" name="Picture 3" descr="36269-1-IFA-PowerPoint-Template-2014-FINAL_0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96"/>
            <a:ext cx="2653138" cy="2813935"/>
          </a:xfrm>
          <a:prstGeom prst="rect">
            <a:avLst/>
          </a:prstGeom>
        </p:spPr>
      </p:pic>
      <p:pic>
        <p:nvPicPr>
          <p:cNvPr id="5" name="Picture 4" descr="36269-1-IFA-PowerPoint-Template-2014-FINAL_04.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860627"/>
            <a:ext cx="2653138" cy="2590606"/>
          </a:xfrm>
          <a:prstGeom prst="rect">
            <a:avLst/>
          </a:prstGeom>
        </p:spPr>
      </p:pic>
      <p:sp>
        <p:nvSpPr>
          <p:cNvPr id="8" name="Title 1"/>
          <p:cNvSpPr txBox="1">
            <a:spLocks/>
          </p:cNvSpPr>
          <p:nvPr/>
        </p:nvSpPr>
        <p:spPr>
          <a:xfrm>
            <a:off x="3041486" y="220046"/>
            <a:ext cx="5645313"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b="1" dirty="0">
                <a:solidFill>
                  <a:srgbClr val="727935"/>
                </a:solidFill>
                <a:latin typeface="Arial" panose="020B0604020202020204" pitchFamily="34" charset="0"/>
                <a:cs typeface="Arial" panose="020B0604020202020204" pitchFamily="34" charset="0"/>
              </a:rPr>
              <a:t>HUD VAWA Forms</a:t>
            </a:r>
            <a:br>
              <a:rPr lang="en-US" sz="2800" b="1" dirty="0">
                <a:solidFill>
                  <a:srgbClr val="727935"/>
                </a:solidFill>
                <a:latin typeface="Arial" panose="020B0604020202020204" pitchFamily="34" charset="0"/>
                <a:cs typeface="Arial" panose="020B0604020202020204" pitchFamily="34" charset="0"/>
              </a:rPr>
            </a:br>
            <a:r>
              <a:rPr lang="en-US" sz="2400" b="1" dirty="0" smtClean="0">
                <a:solidFill>
                  <a:srgbClr val="727935"/>
                </a:solidFill>
                <a:latin typeface="Arial" panose="020B0604020202020204" pitchFamily="34" charset="0"/>
                <a:cs typeface="Arial" panose="020B0604020202020204" pitchFamily="34" charset="0"/>
              </a:rPr>
              <a:t>HUD-91067</a:t>
            </a:r>
            <a:endParaRPr lang="en-US" sz="2400" b="1" dirty="0">
              <a:latin typeface="Arial" panose="020B0604020202020204" pitchFamily="34" charset="0"/>
              <a:cs typeface="Arial" panose="020B0604020202020204" pitchFamily="34" charset="0"/>
            </a:endParaRPr>
          </a:p>
        </p:txBody>
      </p:sp>
      <p:sp>
        <p:nvSpPr>
          <p:cNvPr id="6" name="Content Placeholder 2"/>
          <p:cNvSpPr>
            <a:spLocks noGrp="1"/>
          </p:cNvSpPr>
          <p:nvPr>
            <p:ph idx="1"/>
          </p:nvPr>
        </p:nvSpPr>
        <p:spPr>
          <a:xfrm>
            <a:off x="2820691" y="1569493"/>
            <a:ext cx="6086901" cy="4995430"/>
          </a:xfrm>
        </p:spPr>
        <p:txBody>
          <a:bodyPr>
            <a:noAutofit/>
          </a:bodyPr>
          <a:lstStyle/>
          <a:p>
            <a:pPr marL="0" indent="0">
              <a:buNone/>
            </a:pPr>
            <a:r>
              <a:rPr lang="en-US" sz="2000" b="1" dirty="0" smtClean="0">
                <a:cs typeface="Arial" panose="020B0604020202020204" pitchFamily="34" charset="0"/>
              </a:rPr>
              <a:t>Lease Addendum</a:t>
            </a:r>
          </a:p>
          <a:p>
            <a:r>
              <a:rPr lang="en-US" sz="2000" dirty="0" smtClean="0">
                <a:cs typeface="Arial" panose="020B0604020202020204" pitchFamily="34" charset="0"/>
              </a:rPr>
              <a:t>This remains a required form to be in compliance with IFA’s policies on VAWA.</a:t>
            </a:r>
          </a:p>
          <a:p>
            <a:r>
              <a:rPr lang="en-US" sz="2000" dirty="0" smtClean="0">
                <a:cs typeface="Arial" panose="020B0604020202020204" pitchFamily="34" charset="0"/>
              </a:rPr>
              <a:t>Each adult household member must execute their own lease addendum during certification.</a:t>
            </a:r>
          </a:p>
          <a:p>
            <a:r>
              <a:rPr lang="en-US" sz="2000" dirty="0" smtClean="0">
                <a:cs typeface="Arial" panose="020B0604020202020204" pitchFamily="34" charset="0"/>
              </a:rPr>
              <a:t>The lease addendum(s) must also be re-signed when a new lease is executed.  If your lease has a clause by which it goes month to month at the end of the original lease term, then you do not need to have them re-sign the lease addendum.</a:t>
            </a:r>
          </a:p>
          <a:p>
            <a:r>
              <a:rPr lang="en-US" sz="2000" dirty="0" smtClean="0">
                <a:cs typeface="Arial" panose="020B0604020202020204" pitchFamily="34" charset="0"/>
              </a:rPr>
              <a:t>HUD has advised that this form is being updated; we will notify you when this occurs.</a:t>
            </a:r>
          </a:p>
          <a:p>
            <a:pPr marL="0" indent="0">
              <a:buNone/>
            </a:pPr>
            <a:endParaRPr lang="en-US" sz="2000" dirty="0">
              <a:cs typeface="Arial" panose="020B0604020202020204" pitchFamily="34" charset="0"/>
            </a:endParaRPr>
          </a:p>
          <a:p>
            <a:pPr marL="0" indent="0">
              <a:buNone/>
            </a:pPr>
            <a:endParaRPr lang="en-US" sz="2000" dirty="0">
              <a:cs typeface="Arial" panose="020B0604020202020204" pitchFamily="34" charset="0"/>
            </a:endParaRPr>
          </a:p>
          <a:p>
            <a:pPr marL="0" indent="0" algn="ctr">
              <a:buNone/>
            </a:pPr>
            <a:r>
              <a:rPr lang="en-US" sz="2000" b="1" dirty="0" smtClean="0">
                <a:solidFill>
                  <a:srgbClr val="727935"/>
                </a:solidFill>
                <a:cs typeface="Arial" panose="020B0604020202020204" pitchFamily="34" charset="0"/>
              </a:rPr>
              <a:t>THIS IS A REQUIRED FORM</a:t>
            </a:r>
            <a:endParaRPr lang="en-US" sz="2000" b="1" dirty="0">
              <a:solidFill>
                <a:srgbClr val="727935"/>
              </a:solidFill>
              <a:cs typeface="Arial" panose="020B0604020202020204" pitchFamily="34" charset="0"/>
            </a:endParaRPr>
          </a:p>
        </p:txBody>
      </p:sp>
    </p:spTree>
    <p:extLst>
      <p:ext uri="{BB962C8B-B14F-4D97-AF65-F5344CB8AC3E}">
        <p14:creationId xmlns:p14="http://schemas.microsoft.com/office/powerpoint/2010/main" val="36451500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727935"/>
                </a:solidFill>
                <a:latin typeface="Arial" panose="020B0604020202020204" pitchFamily="34" charset="0"/>
                <a:cs typeface="Arial" panose="020B0604020202020204" pitchFamily="34" charset="0"/>
              </a:rPr>
              <a:t>IFA Required Form</a:t>
            </a:r>
            <a:r>
              <a:rPr lang="en-US" sz="2800" b="1" dirty="0" smtClean="0">
                <a:solidFill>
                  <a:srgbClr val="727935"/>
                </a:solidFill>
                <a:latin typeface="+mn-lt"/>
                <a:cs typeface="Arial" panose="020B0604020202020204" pitchFamily="34" charset="0"/>
              </a:rPr>
              <a:t/>
            </a:r>
            <a:br>
              <a:rPr lang="en-US" sz="2800" b="1" dirty="0" smtClean="0">
                <a:solidFill>
                  <a:srgbClr val="727935"/>
                </a:solidFill>
                <a:latin typeface="+mn-lt"/>
                <a:cs typeface="Arial" panose="020B0604020202020204" pitchFamily="34" charset="0"/>
              </a:rPr>
            </a:br>
            <a:r>
              <a:rPr lang="en-US" sz="2800" b="1" dirty="0" smtClean="0">
                <a:solidFill>
                  <a:srgbClr val="727935"/>
                </a:solidFill>
                <a:latin typeface="+mn-lt"/>
                <a:cs typeface="Arial" panose="020B0604020202020204" pitchFamily="34" charset="0"/>
              </a:rPr>
              <a:t>VAWA Acknowledgement of Receipt</a:t>
            </a:r>
            <a:endParaRPr lang="en-US" sz="2800" b="1" dirty="0">
              <a:solidFill>
                <a:srgbClr val="727935"/>
              </a:solidFill>
              <a:latin typeface="+mn-lt"/>
              <a:cs typeface="Arial" panose="020B0604020202020204" pitchFamily="34" charset="0"/>
            </a:endParaRPr>
          </a:p>
        </p:txBody>
      </p:sp>
      <p:sp>
        <p:nvSpPr>
          <p:cNvPr id="3" name="Content Placeholder 2"/>
          <p:cNvSpPr>
            <a:spLocks noGrp="1"/>
          </p:cNvSpPr>
          <p:nvPr>
            <p:ph idx="1"/>
          </p:nvPr>
        </p:nvSpPr>
        <p:spPr>
          <a:xfrm>
            <a:off x="232012" y="1395480"/>
            <a:ext cx="8666328" cy="3954442"/>
          </a:xfrm>
        </p:spPr>
        <p:txBody>
          <a:bodyPr>
            <a:noAutofit/>
          </a:bodyPr>
          <a:lstStyle/>
          <a:p>
            <a:pPr marL="0" indent="0">
              <a:spcBef>
                <a:spcPts val="600"/>
              </a:spcBef>
              <a:spcAft>
                <a:spcPts val="600"/>
              </a:spcAft>
              <a:buNone/>
            </a:pPr>
            <a:r>
              <a:rPr lang="en-US" sz="1800" dirty="0" smtClean="0">
                <a:cs typeface="Arial" panose="020B0604020202020204" pitchFamily="34" charset="0"/>
              </a:rPr>
              <a:t>IFA has developed a new required form to be signed by each adult household member indicating their acknowledgement of receipt of both the HUD-5380 and HUD-5382.</a:t>
            </a:r>
          </a:p>
          <a:p>
            <a:pPr>
              <a:spcBef>
                <a:spcPts val="600"/>
              </a:spcBef>
              <a:spcAft>
                <a:spcPts val="600"/>
              </a:spcAft>
            </a:pPr>
            <a:r>
              <a:rPr lang="en-US" sz="1800" dirty="0" smtClean="0">
                <a:cs typeface="Arial" panose="020B0604020202020204" pitchFamily="34" charset="0"/>
              </a:rPr>
              <a:t>To catch up, to be signed and placed in tenant file at recertification, lease renewal or when student status certification done at 100% LIHTC projects.</a:t>
            </a:r>
          </a:p>
          <a:p>
            <a:pPr>
              <a:spcBef>
                <a:spcPts val="600"/>
              </a:spcBef>
              <a:spcAft>
                <a:spcPts val="600"/>
              </a:spcAft>
            </a:pPr>
            <a:r>
              <a:rPr lang="en-US" sz="1800" dirty="0" smtClean="0">
                <a:cs typeface="Arial" panose="020B0604020202020204" pitchFamily="34" charset="0"/>
              </a:rPr>
              <a:t>Going forward to be signed and placed in file at move-in of household or additional household member.</a:t>
            </a:r>
          </a:p>
          <a:p>
            <a:pPr>
              <a:spcBef>
                <a:spcPts val="600"/>
              </a:spcBef>
              <a:spcAft>
                <a:spcPts val="600"/>
              </a:spcAft>
            </a:pPr>
            <a:r>
              <a:rPr lang="en-US" sz="1800" dirty="0" smtClean="0">
                <a:cs typeface="Arial" panose="020B0604020202020204" pitchFamily="34" charset="0"/>
              </a:rPr>
              <a:t>Section 8/RD projects already using HUD VAWA forms may use</a:t>
            </a:r>
            <a:r>
              <a:rPr lang="en-US" sz="1800" dirty="0">
                <a:cs typeface="Arial" panose="020B0604020202020204" pitchFamily="34" charset="0"/>
              </a:rPr>
              <a:t> </a:t>
            </a:r>
            <a:r>
              <a:rPr lang="en-US" sz="1800" dirty="0" smtClean="0">
                <a:cs typeface="Arial" panose="020B0604020202020204" pitchFamily="34" charset="0"/>
              </a:rPr>
              <a:t>their existing acknowledgement form.</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5425" y="3926248"/>
            <a:ext cx="3333750" cy="11099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17862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79102"/>
            <a:ext cx="8229600" cy="1143000"/>
          </a:xfrm>
        </p:spPr>
        <p:txBody>
          <a:bodyPr>
            <a:noAutofit/>
          </a:bodyPr>
          <a:lstStyle/>
          <a:p>
            <a:r>
              <a:rPr lang="en-US" sz="2800" b="1" dirty="0">
                <a:solidFill>
                  <a:srgbClr val="727935"/>
                </a:solidFill>
                <a:latin typeface="Arial" panose="020B0604020202020204" pitchFamily="34" charset="0"/>
                <a:cs typeface="Arial" panose="020B0604020202020204" pitchFamily="34" charset="0"/>
              </a:rPr>
              <a:t>HUD VAWA Forms</a:t>
            </a:r>
            <a:br>
              <a:rPr lang="en-US" sz="2800" b="1" dirty="0">
                <a:solidFill>
                  <a:srgbClr val="727935"/>
                </a:solidFill>
                <a:latin typeface="Arial" panose="020B0604020202020204" pitchFamily="34" charset="0"/>
                <a:cs typeface="Arial" panose="020B0604020202020204" pitchFamily="34" charset="0"/>
              </a:rPr>
            </a:br>
            <a:r>
              <a:rPr lang="en-US" sz="2800" b="1" dirty="0" smtClean="0">
                <a:solidFill>
                  <a:srgbClr val="727935"/>
                </a:solidFill>
                <a:latin typeface="Arial" panose="020B0604020202020204" pitchFamily="34" charset="0"/>
                <a:cs typeface="Arial" panose="020B0604020202020204" pitchFamily="34" charset="0"/>
              </a:rPr>
              <a:t>Instructions from HUD</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5659" y="1228298"/>
            <a:ext cx="8734567" cy="4024436"/>
          </a:xfrm>
        </p:spPr>
        <p:txBody>
          <a:bodyPr>
            <a:noAutofit/>
          </a:bodyPr>
          <a:lstStyle/>
          <a:p>
            <a:pPr marL="0" indent="0" fontAlgn="base">
              <a:spcBef>
                <a:spcPts val="600"/>
              </a:spcBef>
              <a:spcAft>
                <a:spcPts val="600"/>
              </a:spcAft>
              <a:buNone/>
            </a:pPr>
            <a:endParaRPr lang="en-US" sz="2000" b="1" dirty="0" smtClean="0"/>
          </a:p>
          <a:p>
            <a:pPr fontAlgn="base">
              <a:spcBef>
                <a:spcPts val="600"/>
              </a:spcBef>
              <a:spcAft>
                <a:spcPts val="600"/>
              </a:spcAft>
            </a:pPr>
            <a:r>
              <a:rPr lang="en-US" sz="2000" dirty="0" smtClean="0"/>
              <a:t>Beginning 12/16/2016 the owner/manager must provide the HUD-5380  and the HUD-5382 as follows:</a:t>
            </a:r>
          </a:p>
          <a:p>
            <a:pPr lvl="1" fontAlgn="base">
              <a:spcBef>
                <a:spcPts val="600"/>
              </a:spcBef>
              <a:spcAft>
                <a:spcPts val="600"/>
              </a:spcAft>
            </a:pPr>
            <a:r>
              <a:rPr lang="en-US" sz="1600" dirty="0" smtClean="0"/>
              <a:t> </a:t>
            </a:r>
            <a:r>
              <a:rPr lang="en-US" sz="1800" b="1" dirty="0" smtClean="0"/>
              <a:t>During Implementation: </a:t>
            </a:r>
            <a:r>
              <a:rPr lang="en-US" sz="1800" dirty="0" smtClean="0"/>
              <a:t>Each household must receive these forms either at move in, during the annual recertification, or during lease renewal process.</a:t>
            </a:r>
            <a:endParaRPr lang="en-US" sz="1800" b="1" dirty="0" smtClean="0"/>
          </a:p>
          <a:p>
            <a:pPr lvl="1" fontAlgn="base">
              <a:spcBef>
                <a:spcPts val="600"/>
              </a:spcBef>
              <a:spcAft>
                <a:spcPts val="600"/>
              </a:spcAft>
            </a:pPr>
            <a:r>
              <a:rPr lang="en-US" sz="1800" dirty="0" smtClean="0"/>
              <a:t>The forms do not need to be distributed to an existing household thereafter </a:t>
            </a:r>
            <a:r>
              <a:rPr lang="en-US" sz="1800" b="1" i="1" dirty="0" smtClean="0"/>
              <a:t>UNLESS</a:t>
            </a:r>
            <a:r>
              <a:rPr lang="en-US" sz="1800" dirty="0" smtClean="0"/>
              <a:t> a negative action is taken (such as an eviction notice, or denial of an applicant). </a:t>
            </a:r>
          </a:p>
          <a:p>
            <a:pPr lvl="2" fontAlgn="base">
              <a:spcBef>
                <a:spcPts val="600"/>
              </a:spcBef>
              <a:spcAft>
                <a:spcPts val="600"/>
              </a:spcAft>
            </a:pPr>
            <a:r>
              <a:rPr lang="en-US" sz="1800" dirty="0" smtClean="0"/>
              <a:t>The forms </a:t>
            </a:r>
            <a:r>
              <a:rPr lang="en-US" sz="1800" b="1" dirty="0" smtClean="0"/>
              <a:t>do not </a:t>
            </a:r>
            <a:r>
              <a:rPr lang="en-US" sz="1800" dirty="0" smtClean="0"/>
              <a:t>have to be provided to every applicant on the waiting list.</a:t>
            </a:r>
            <a:endParaRPr lang="en-US" sz="1800" b="1" dirty="0" smtClean="0"/>
          </a:p>
          <a:p>
            <a:pPr lvl="2" fontAlgn="base">
              <a:spcBef>
                <a:spcPts val="600"/>
              </a:spcBef>
              <a:spcAft>
                <a:spcPts val="600"/>
              </a:spcAft>
            </a:pPr>
            <a:r>
              <a:rPr lang="en-US" sz="1800" u="sng" dirty="0" smtClean="0"/>
              <a:t>Each adult household member </a:t>
            </a:r>
            <a:r>
              <a:rPr lang="en-US" sz="1800" dirty="0" smtClean="0"/>
              <a:t>must receive these forms along with any eviction or termination of assistance.</a:t>
            </a:r>
            <a:endParaRPr lang="en-US" sz="1800" dirty="0"/>
          </a:p>
          <a:p>
            <a:pPr marL="0" indent="0" fontAlgn="base">
              <a:spcBef>
                <a:spcPts val="600"/>
              </a:spcBef>
              <a:spcAft>
                <a:spcPts val="600"/>
              </a:spcAft>
              <a:buNone/>
            </a:pPr>
            <a:endParaRPr lang="en-US" sz="2000" b="1" dirty="0"/>
          </a:p>
          <a:p>
            <a:pPr marL="0" indent="0" fontAlgn="base">
              <a:spcBef>
                <a:spcPts val="600"/>
              </a:spcBef>
              <a:spcAft>
                <a:spcPts val="600"/>
              </a:spcAft>
              <a:buNone/>
            </a:pPr>
            <a:endParaRPr lang="en-US" sz="2000" dirty="0" smtClean="0"/>
          </a:p>
        </p:txBody>
      </p:sp>
      <p:pic>
        <p:nvPicPr>
          <p:cNvPr id="4" name="Picture 3" descr="36269-1-IFA-PowerPoint-Template-2014-FINAL_0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9595" y="5491055"/>
            <a:ext cx="3381391" cy="1366945"/>
          </a:xfrm>
          <a:prstGeom prst="rect">
            <a:avLst/>
          </a:prstGeom>
        </p:spPr>
      </p:pic>
      <p:pic>
        <p:nvPicPr>
          <p:cNvPr id="5" name="Picture 4" descr="36269-1-IFA-PowerPoint-Template-2014-FINAL_0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570" y="5491055"/>
            <a:ext cx="1590301" cy="1366944"/>
          </a:xfrm>
          <a:prstGeom prst="rect">
            <a:avLst/>
          </a:prstGeom>
        </p:spPr>
      </p:pic>
      <p:pic>
        <p:nvPicPr>
          <p:cNvPr id="6" name="Picture 5" descr="36269-1-IFA-PowerPoint-Template-2014-FINAL_07.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0462" y="5494587"/>
            <a:ext cx="2813538" cy="1366575"/>
          </a:xfrm>
          <a:prstGeom prst="rect">
            <a:avLst/>
          </a:prstGeom>
        </p:spPr>
      </p:pic>
    </p:spTree>
    <p:extLst>
      <p:ext uri="{BB962C8B-B14F-4D97-AF65-F5344CB8AC3E}">
        <p14:creationId xmlns:p14="http://schemas.microsoft.com/office/powerpoint/2010/main" val="1175334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79102"/>
            <a:ext cx="8229600" cy="1143000"/>
          </a:xfrm>
        </p:spPr>
        <p:txBody>
          <a:bodyPr>
            <a:noAutofit/>
          </a:bodyPr>
          <a:lstStyle/>
          <a:p>
            <a:r>
              <a:rPr lang="en-US" sz="2800" b="1" dirty="0">
                <a:solidFill>
                  <a:srgbClr val="727935"/>
                </a:solidFill>
                <a:latin typeface="Arial" panose="020B0604020202020204" pitchFamily="34" charset="0"/>
                <a:cs typeface="Arial" panose="020B0604020202020204" pitchFamily="34" charset="0"/>
              </a:rPr>
              <a:t>HUD VAWA Forms</a:t>
            </a:r>
            <a:br>
              <a:rPr lang="en-US" sz="2800" b="1" dirty="0">
                <a:solidFill>
                  <a:srgbClr val="727935"/>
                </a:solidFill>
                <a:latin typeface="Arial" panose="020B0604020202020204" pitchFamily="34" charset="0"/>
                <a:cs typeface="Arial" panose="020B0604020202020204" pitchFamily="34" charset="0"/>
              </a:rPr>
            </a:br>
            <a:r>
              <a:rPr lang="en-US" sz="2800" b="1" dirty="0" smtClean="0">
                <a:solidFill>
                  <a:srgbClr val="727935"/>
                </a:solidFill>
                <a:latin typeface="Arial" panose="020B0604020202020204" pitchFamily="34" charset="0"/>
                <a:cs typeface="Arial" panose="020B0604020202020204" pitchFamily="34" charset="0"/>
              </a:rPr>
              <a:t>Instructions from HUD –cont.</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2785" y="1228298"/>
            <a:ext cx="8856401" cy="4024436"/>
          </a:xfrm>
        </p:spPr>
        <p:txBody>
          <a:bodyPr>
            <a:noAutofit/>
          </a:bodyPr>
          <a:lstStyle/>
          <a:p>
            <a:pPr marL="0" indent="0" fontAlgn="base">
              <a:spcBef>
                <a:spcPts val="600"/>
              </a:spcBef>
              <a:spcAft>
                <a:spcPts val="600"/>
              </a:spcAft>
              <a:buNone/>
            </a:pPr>
            <a:endParaRPr lang="en-US" sz="2000" b="1" dirty="0" smtClean="0"/>
          </a:p>
          <a:p>
            <a:pPr fontAlgn="base">
              <a:spcBef>
                <a:spcPts val="600"/>
              </a:spcBef>
              <a:spcAft>
                <a:spcPts val="600"/>
              </a:spcAft>
            </a:pPr>
            <a:r>
              <a:rPr lang="en-US" sz="2000" dirty="0" smtClean="0"/>
              <a:t>By June 14, 2017 owners/management companies ARE REQUIRED to develop and implement an Emergency Transfer Plan, establish recordkeeping and reporting requirements using HUD-5381 as a guide.</a:t>
            </a:r>
          </a:p>
          <a:p>
            <a:pPr lvl="1" fontAlgn="base">
              <a:spcBef>
                <a:spcPts val="600"/>
              </a:spcBef>
              <a:spcAft>
                <a:spcPts val="600"/>
              </a:spcAft>
            </a:pPr>
            <a:r>
              <a:rPr lang="en-US" sz="2000" dirty="0" smtClean="0"/>
              <a:t>If your plan includes a requirement that a written notification be provided in order to request an emergency transfer, you can again provide the HUD-5383 to the tenant seeking the transfer.</a:t>
            </a:r>
          </a:p>
          <a:p>
            <a:pPr lvl="1" fontAlgn="base">
              <a:spcBef>
                <a:spcPts val="600"/>
              </a:spcBef>
              <a:spcAft>
                <a:spcPts val="600"/>
              </a:spcAft>
            </a:pPr>
            <a:r>
              <a:rPr lang="en-US" sz="2000" dirty="0" smtClean="0"/>
              <a:t>Your plan should include information about your documentation requirements (see the HUD-5383 for examples of possible 3</a:t>
            </a:r>
            <a:r>
              <a:rPr lang="en-US" sz="2000" baseline="30000" dirty="0" smtClean="0"/>
              <a:t>rd</a:t>
            </a:r>
            <a:r>
              <a:rPr lang="en-US" sz="2000" dirty="0" smtClean="0"/>
              <a:t> party documentation.) </a:t>
            </a:r>
          </a:p>
          <a:p>
            <a:pPr marL="457200" lvl="1" indent="0" fontAlgn="base">
              <a:spcBef>
                <a:spcPts val="600"/>
              </a:spcBef>
              <a:spcAft>
                <a:spcPts val="600"/>
              </a:spcAft>
              <a:buNone/>
            </a:pPr>
            <a:r>
              <a:rPr lang="en-US" sz="1800" b="1" i="1" dirty="0" smtClean="0">
                <a:solidFill>
                  <a:srgbClr val="FF0000"/>
                </a:solidFill>
                <a:cs typeface="Arial" panose="020B0604020202020204" pitchFamily="34" charset="0"/>
              </a:rPr>
              <a:t>IFA suggests that you practice care when requesting any verification documentation. </a:t>
            </a:r>
            <a:endParaRPr lang="en-US" sz="1800" dirty="0"/>
          </a:p>
          <a:p>
            <a:pPr marL="0" indent="0" fontAlgn="base">
              <a:spcBef>
                <a:spcPts val="600"/>
              </a:spcBef>
              <a:spcAft>
                <a:spcPts val="600"/>
              </a:spcAft>
              <a:buNone/>
            </a:pPr>
            <a:endParaRPr lang="en-US" sz="2800" b="1" dirty="0"/>
          </a:p>
          <a:p>
            <a:pPr marL="0" indent="0" fontAlgn="base">
              <a:spcBef>
                <a:spcPts val="600"/>
              </a:spcBef>
              <a:spcAft>
                <a:spcPts val="600"/>
              </a:spcAft>
              <a:buNone/>
            </a:pPr>
            <a:endParaRPr lang="en-US" sz="2000" dirty="0" smtClean="0"/>
          </a:p>
        </p:txBody>
      </p:sp>
      <p:pic>
        <p:nvPicPr>
          <p:cNvPr id="4" name="Picture 3" descr="36269-1-IFA-PowerPoint-Template-2014-FINAL_0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9595" y="5491055"/>
            <a:ext cx="3381391" cy="1366945"/>
          </a:xfrm>
          <a:prstGeom prst="rect">
            <a:avLst/>
          </a:prstGeom>
        </p:spPr>
      </p:pic>
      <p:pic>
        <p:nvPicPr>
          <p:cNvPr id="5" name="Picture 4" descr="36269-1-IFA-PowerPoint-Template-2014-FINAL_0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570" y="5491055"/>
            <a:ext cx="1590301" cy="1366944"/>
          </a:xfrm>
          <a:prstGeom prst="rect">
            <a:avLst/>
          </a:prstGeom>
        </p:spPr>
      </p:pic>
      <p:pic>
        <p:nvPicPr>
          <p:cNvPr id="6" name="Picture 5" descr="36269-1-IFA-PowerPoint-Template-2014-FINAL_07.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0462" y="5494587"/>
            <a:ext cx="2813538" cy="1366575"/>
          </a:xfrm>
          <a:prstGeom prst="rect">
            <a:avLst/>
          </a:prstGeom>
        </p:spPr>
      </p:pic>
    </p:spTree>
    <p:extLst>
      <p:ext uri="{BB962C8B-B14F-4D97-AF65-F5344CB8AC3E}">
        <p14:creationId xmlns:p14="http://schemas.microsoft.com/office/powerpoint/2010/main" val="21603120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79102"/>
            <a:ext cx="8229600" cy="1143000"/>
          </a:xfrm>
        </p:spPr>
        <p:txBody>
          <a:bodyPr>
            <a:noAutofit/>
          </a:bodyPr>
          <a:lstStyle/>
          <a:p>
            <a:r>
              <a:rPr lang="en-US" sz="2800" b="1" dirty="0">
                <a:solidFill>
                  <a:srgbClr val="727935"/>
                </a:solidFill>
                <a:latin typeface="Arial" panose="020B0604020202020204" pitchFamily="34" charset="0"/>
                <a:cs typeface="Arial" panose="020B0604020202020204" pitchFamily="34" charset="0"/>
              </a:rPr>
              <a:t>HUD </a:t>
            </a:r>
            <a:r>
              <a:rPr lang="en-US" sz="2800" b="1" dirty="0" smtClean="0">
                <a:solidFill>
                  <a:srgbClr val="727935"/>
                </a:solidFill>
                <a:latin typeface="Arial" panose="020B0604020202020204" pitchFamily="34" charset="0"/>
                <a:cs typeface="Arial" panose="020B0604020202020204" pitchFamily="34" charset="0"/>
              </a:rPr>
              <a:t>VAWA Forms</a:t>
            </a:r>
            <a:r>
              <a:rPr lang="en-US" sz="2800" b="1" dirty="0">
                <a:solidFill>
                  <a:srgbClr val="727935"/>
                </a:solidFill>
                <a:latin typeface="Arial" panose="020B0604020202020204" pitchFamily="34" charset="0"/>
                <a:cs typeface="Arial" panose="020B0604020202020204" pitchFamily="34" charset="0"/>
              </a:rPr>
              <a:t/>
            </a:r>
            <a:br>
              <a:rPr lang="en-US" sz="2800" b="1" dirty="0">
                <a:solidFill>
                  <a:srgbClr val="727935"/>
                </a:solidFill>
                <a:latin typeface="Arial" panose="020B0604020202020204" pitchFamily="34" charset="0"/>
                <a:cs typeface="Arial" panose="020B0604020202020204" pitchFamily="34" charset="0"/>
              </a:rPr>
            </a:br>
            <a:r>
              <a:rPr lang="en-US" sz="2800" b="1" dirty="0" smtClean="0">
                <a:solidFill>
                  <a:srgbClr val="727935"/>
                </a:solidFill>
                <a:latin typeface="Arial" panose="020B0604020202020204" pitchFamily="34" charset="0"/>
                <a:cs typeface="Arial" panose="020B0604020202020204" pitchFamily="34" charset="0"/>
              </a:rPr>
              <a:t>IFA Recommendations</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95535" y="1322102"/>
            <a:ext cx="8884692" cy="3930631"/>
          </a:xfrm>
        </p:spPr>
        <p:txBody>
          <a:bodyPr>
            <a:noAutofit/>
          </a:bodyPr>
          <a:lstStyle/>
          <a:p>
            <a:pPr fontAlgn="base">
              <a:spcBef>
                <a:spcPts val="600"/>
              </a:spcBef>
              <a:spcAft>
                <a:spcPts val="600"/>
              </a:spcAft>
            </a:pPr>
            <a:r>
              <a:rPr lang="en-US" sz="1900" dirty="0" smtClean="0"/>
              <a:t>Though HUD only </a:t>
            </a:r>
            <a:r>
              <a:rPr lang="en-US" sz="1900" u="sng" dirty="0" smtClean="0"/>
              <a:t>suggests</a:t>
            </a:r>
            <a:r>
              <a:rPr lang="en-US" sz="1900" dirty="0" smtClean="0"/>
              <a:t> that you require tenants to provide a written emergency transfer request, IFA would recommend that you require a written notification on HUD-Form 5383, unless it is otherwise unsafe for the tenant to do so.</a:t>
            </a:r>
          </a:p>
          <a:p>
            <a:pPr fontAlgn="base">
              <a:spcBef>
                <a:spcPts val="600"/>
              </a:spcBef>
              <a:spcAft>
                <a:spcPts val="600"/>
              </a:spcAft>
            </a:pPr>
            <a:r>
              <a:rPr lang="en-US" sz="1900" dirty="0"/>
              <a:t>Though HUD only </a:t>
            </a:r>
            <a:r>
              <a:rPr lang="en-US" sz="1900" u="sng" dirty="0"/>
              <a:t>suggests</a:t>
            </a:r>
            <a:r>
              <a:rPr lang="en-US" sz="1900" dirty="0"/>
              <a:t> that you require tenants to provide </a:t>
            </a:r>
            <a:r>
              <a:rPr lang="en-US" sz="1900" dirty="0" smtClean="0"/>
              <a:t>3</a:t>
            </a:r>
            <a:r>
              <a:rPr lang="en-US" sz="1900" baseline="30000" dirty="0" smtClean="0"/>
              <a:t>rd</a:t>
            </a:r>
            <a:r>
              <a:rPr lang="en-US" sz="1900" dirty="0" smtClean="0"/>
              <a:t> party verification to demonstrate that they are eligible for an emergency transfer, </a:t>
            </a:r>
            <a:r>
              <a:rPr lang="en-US" sz="1900" dirty="0"/>
              <a:t>IFA would recommend that you </a:t>
            </a:r>
            <a:r>
              <a:rPr lang="en-US" sz="1900" dirty="0" smtClean="0"/>
              <a:t>require this documentation be provided, </a:t>
            </a:r>
            <a:r>
              <a:rPr lang="en-US" sz="1900" dirty="0"/>
              <a:t>unless it is otherwise unsafe for the tenant to do so</a:t>
            </a:r>
            <a:r>
              <a:rPr lang="en-US" sz="1900" dirty="0" smtClean="0"/>
              <a:t>.</a:t>
            </a:r>
          </a:p>
          <a:p>
            <a:pPr marL="0" indent="0" fontAlgn="base">
              <a:spcBef>
                <a:spcPts val="600"/>
              </a:spcBef>
              <a:spcAft>
                <a:spcPts val="600"/>
              </a:spcAft>
              <a:buNone/>
            </a:pPr>
            <a:r>
              <a:rPr lang="en-US" sz="1900" dirty="0" smtClean="0"/>
              <a:t>Like Fair Housing, failure to ensure that property rules are equally applied to all households could lead to a complaint being filed and investigated by the Department of Justice (DOJ)</a:t>
            </a:r>
          </a:p>
          <a:p>
            <a:pPr marL="0" indent="0" algn="ctr" fontAlgn="base">
              <a:spcBef>
                <a:spcPts val="600"/>
              </a:spcBef>
              <a:spcAft>
                <a:spcPts val="600"/>
              </a:spcAft>
              <a:buNone/>
            </a:pPr>
            <a:r>
              <a:rPr lang="en-US" sz="1900" b="1" dirty="0" smtClean="0">
                <a:solidFill>
                  <a:srgbClr val="727935"/>
                </a:solidFill>
              </a:rPr>
              <a:t>A DOJ finding </a:t>
            </a:r>
            <a:r>
              <a:rPr lang="en-US" sz="1900" b="1" i="1" u="sng" dirty="0" smtClean="0">
                <a:solidFill>
                  <a:srgbClr val="727935"/>
                </a:solidFill>
              </a:rPr>
              <a:t>could</a:t>
            </a:r>
            <a:r>
              <a:rPr lang="en-US" sz="1900" b="1" dirty="0" smtClean="0">
                <a:solidFill>
                  <a:srgbClr val="727935"/>
                </a:solidFill>
              </a:rPr>
              <a:t> lead to the issuance of 8823 or State Notice of Non-compliance</a:t>
            </a:r>
            <a:endParaRPr lang="en-US" sz="1900" b="1" dirty="0">
              <a:solidFill>
                <a:srgbClr val="727935"/>
              </a:solidFill>
            </a:endParaRPr>
          </a:p>
          <a:p>
            <a:pPr marL="0" indent="0" fontAlgn="base">
              <a:spcBef>
                <a:spcPts val="600"/>
              </a:spcBef>
              <a:spcAft>
                <a:spcPts val="600"/>
              </a:spcAft>
              <a:buNone/>
            </a:pPr>
            <a:endParaRPr lang="en-US" sz="1900" dirty="0"/>
          </a:p>
          <a:p>
            <a:pPr fontAlgn="base">
              <a:spcBef>
                <a:spcPts val="600"/>
              </a:spcBef>
              <a:spcAft>
                <a:spcPts val="600"/>
              </a:spcAft>
            </a:pPr>
            <a:endParaRPr lang="en-US" sz="2000" dirty="0" smtClean="0"/>
          </a:p>
          <a:p>
            <a:pPr marL="0" indent="0" fontAlgn="base">
              <a:spcBef>
                <a:spcPts val="600"/>
              </a:spcBef>
              <a:spcAft>
                <a:spcPts val="600"/>
              </a:spcAft>
              <a:buNone/>
            </a:pPr>
            <a:endParaRPr lang="en-US" sz="2000" b="1" dirty="0"/>
          </a:p>
          <a:p>
            <a:pPr marL="0" indent="0" fontAlgn="base">
              <a:spcBef>
                <a:spcPts val="600"/>
              </a:spcBef>
              <a:spcAft>
                <a:spcPts val="600"/>
              </a:spcAft>
              <a:buNone/>
            </a:pPr>
            <a:endParaRPr lang="en-US" sz="2000" b="1" dirty="0"/>
          </a:p>
          <a:p>
            <a:pPr marL="0" indent="0" fontAlgn="base">
              <a:spcBef>
                <a:spcPts val="600"/>
              </a:spcBef>
              <a:spcAft>
                <a:spcPts val="600"/>
              </a:spcAft>
              <a:buNone/>
            </a:pPr>
            <a:endParaRPr lang="en-US" sz="2000" dirty="0" smtClean="0"/>
          </a:p>
        </p:txBody>
      </p:sp>
      <p:pic>
        <p:nvPicPr>
          <p:cNvPr id="4" name="Picture 3" descr="36269-1-IFA-PowerPoint-Template-2014-FINAL_0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9595" y="5491055"/>
            <a:ext cx="3381391" cy="1366945"/>
          </a:xfrm>
          <a:prstGeom prst="rect">
            <a:avLst/>
          </a:prstGeom>
        </p:spPr>
      </p:pic>
      <p:pic>
        <p:nvPicPr>
          <p:cNvPr id="5" name="Picture 4" descr="36269-1-IFA-PowerPoint-Template-2014-FINAL_0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570" y="5491055"/>
            <a:ext cx="1590301" cy="1366944"/>
          </a:xfrm>
          <a:prstGeom prst="rect">
            <a:avLst/>
          </a:prstGeom>
        </p:spPr>
      </p:pic>
      <p:pic>
        <p:nvPicPr>
          <p:cNvPr id="6" name="Picture 5" descr="36269-1-IFA-PowerPoint-Template-2014-FINAL_07.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0462" y="5494587"/>
            <a:ext cx="2813538" cy="1366575"/>
          </a:xfrm>
          <a:prstGeom prst="rect">
            <a:avLst/>
          </a:prstGeom>
        </p:spPr>
      </p:pic>
    </p:spTree>
    <p:extLst>
      <p:ext uri="{BB962C8B-B14F-4D97-AF65-F5344CB8AC3E}">
        <p14:creationId xmlns:p14="http://schemas.microsoft.com/office/powerpoint/2010/main" val="4170399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79102"/>
            <a:ext cx="8229600" cy="1143000"/>
          </a:xfrm>
        </p:spPr>
        <p:txBody>
          <a:bodyPr>
            <a:noAutofit/>
          </a:bodyPr>
          <a:lstStyle/>
          <a:p>
            <a:r>
              <a:rPr lang="en-US" sz="2800" b="1" dirty="0">
                <a:solidFill>
                  <a:srgbClr val="727935"/>
                </a:solidFill>
                <a:latin typeface="Arial" panose="020B0604020202020204" pitchFamily="34" charset="0"/>
                <a:cs typeface="Arial" panose="020B0604020202020204" pitchFamily="34" charset="0"/>
              </a:rPr>
              <a:t>HUD </a:t>
            </a:r>
            <a:r>
              <a:rPr lang="en-US" sz="2800" b="1" dirty="0" smtClean="0">
                <a:solidFill>
                  <a:srgbClr val="727935"/>
                </a:solidFill>
                <a:latin typeface="Arial" panose="020B0604020202020204" pitchFamily="34" charset="0"/>
                <a:cs typeface="Arial" panose="020B0604020202020204" pitchFamily="34" charset="0"/>
              </a:rPr>
              <a:t>VAWA Forms</a:t>
            </a:r>
            <a:r>
              <a:rPr lang="en-US" sz="2800" b="1" dirty="0">
                <a:solidFill>
                  <a:srgbClr val="727935"/>
                </a:solidFill>
                <a:latin typeface="Arial" panose="020B0604020202020204" pitchFamily="34" charset="0"/>
                <a:cs typeface="Arial" panose="020B0604020202020204" pitchFamily="34" charset="0"/>
              </a:rPr>
              <a:t/>
            </a:r>
            <a:br>
              <a:rPr lang="en-US" sz="2800" b="1" dirty="0">
                <a:solidFill>
                  <a:srgbClr val="727935"/>
                </a:solidFill>
                <a:latin typeface="Arial" panose="020B0604020202020204" pitchFamily="34" charset="0"/>
                <a:cs typeface="Arial" panose="020B0604020202020204" pitchFamily="34" charset="0"/>
              </a:rPr>
            </a:br>
            <a:r>
              <a:rPr lang="en-US" sz="2800" b="1" dirty="0" smtClean="0">
                <a:solidFill>
                  <a:srgbClr val="727935"/>
                </a:solidFill>
                <a:latin typeface="Arial" panose="020B0604020202020204" pitchFamily="34" charset="0"/>
                <a:cs typeface="Arial" panose="020B0604020202020204" pitchFamily="34" charset="0"/>
              </a:rPr>
              <a:t>Summary of IFA Requirements</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95535" y="1322102"/>
            <a:ext cx="8884692" cy="3930631"/>
          </a:xfrm>
        </p:spPr>
        <p:txBody>
          <a:bodyPr>
            <a:noAutofit/>
          </a:bodyPr>
          <a:lstStyle/>
          <a:p>
            <a:pPr fontAlgn="base">
              <a:spcBef>
                <a:spcPts val="600"/>
              </a:spcBef>
              <a:spcAft>
                <a:spcPts val="600"/>
              </a:spcAft>
            </a:pPr>
            <a:r>
              <a:rPr lang="en-US" sz="2000" dirty="0" smtClean="0"/>
              <a:t>A written acknowledgement of the receipt of HUD-5380 and HUD-5382 must be signed by each adult household member during initial certification.  It must also be signed by any new adult household member that joins an existing household.</a:t>
            </a:r>
          </a:p>
          <a:p>
            <a:pPr fontAlgn="base">
              <a:spcBef>
                <a:spcPts val="600"/>
              </a:spcBef>
              <a:spcAft>
                <a:spcPts val="600"/>
              </a:spcAft>
            </a:pPr>
            <a:r>
              <a:rPr lang="en-US" sz="2000" dirty="0" smtClean="0"/>
              <a:t>An individual HUD </a:t>
            </a:r>
            <a:r>
              <a:rPr lang="en-US" sz="2000" dirty="0"/>
              <a:t>Form 91067 must be executed by each adult household member when a new lease is signed by the household or a new adult household member joins an existing household.</a:t>
            </a:r>
          </a:p>
          <a:p>
            <a:pPr fontAlgn="base">
              <a:spcBef>
                <a:spcPts val="600"/>
              </a:spcBef>
              <a:spcAft>
                <a:spcPts val="600"/>
              </a:spcAft>
            </a:pPr>
            <a:r>
              <a:rPr lang="en-US" sz="2000" dirty="0" smtClean="0"/>
              <a:t>An Emergency Transfer Plan must be developed and implemented by June 14, 2017.  It  should be submitted to IFA with other project level documents at the time of the project’s compliance monitoring visit.</a:t>
            </a:r>
          </a:p>
          <a:p>
            <a:pPr fontAlgn="base">
              <a:spcBef>
                <a:spcPts val="600"/>
              </a:spcBef>
              <a:spcAft>
                <a:spcPts val="600"/>
              </a:spcAft>
            </a:pPr>
            <a:r>
              <a:rPr lang="en-US" sz="2000" dirty="0" smtClean="0"/>
              <a:t>The Owner’s Certification of Continuing Compliance will contain a statement certifying to the properties adherence to the requirements of VAWA.</a:t>
            </a:r>
            <a:endParaRPr lang="en-US" sz="2000" dirty="0"/>
          </a:p>
          <a:p>
            <a:pPr fontAlgn="base">
              <a:spcBef>
                <a:spcPts val="600"/>
              </a:spcBef>
              <a:spcAft>
                <a:spcPts val="600"/>
              </a:spcAft>
            </a:pPr>
            <a:endParaRPr lang="en-US" sz="2000" dirty="0" smtClean="0"/>
          </a:p>
          <a:p>
            <a:pPr marL="0" indent="0" fontAlgn="base">
              <a:spcBef>
                <a:spcPts val="600"/>
              </a:spcBef>
              <a:spcAft>
                <a:spcPts val="600"/>
              </a:spcAft>
              <a:buNone/>
            </a:pPr>
            <a:endParaRPr lang="en-US" sz="2000" b="1" dirty="0"/>
          </a:p>
          <a:p>
            <a:pPr marL="0" indent="0" fontAlgn="base">
              <a:spcBef>
                <a:spcPts val="600"/>
              </a:spcBef>
              <a:spcAft>
                <a:spcPts val="600"/>
              </a:spcAft>
              <a:buNone/>
            </a:pPr>
            <a:endParaRPr lang="en-US" sz="2000" b="1" dirty="0"/>
          </a:p>
          <a:p>
            <a:pPr marL="0" indent="0" fontAlgn="base">
              <a:spcBef>
                <a:spcPts val="600"/>
              </a:spcBef>
              <a:spcAft>
                <a:spcPts val="600"/>
              </a:spcAft>
              <a:buNone/>
            </a:pPr>
            <a:endParaRPr lang="en-US" sz="2000" dirty="0" smtClean="0"/>
          </a:p>
        </p:txBody>
      </p:sp>
      <p:pic>
        <p:nvPicPr>
          <p:cNvPr id="4" name="Picture 3" descr="36269-1-IFA-PowerPoint-Template-2014-FINAL_0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9595" y="5491055"/>
            <a:ext cx="3381391" cy="1366945"/>
          </a:xfrm>
          <a:prstGeom prst="rect">
            <a:avLst/>
          </a:prstGeom>
        </p:spPr>
      </p:pic>
      <p:pic>
        <p:nvPicPr>
          <p:cNvPr id="5" name="Picture 4" descr="36269-1-IFA-PowerPoint-Template-2014-FINAL_0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570" y="5491055"/>
            <a:ext cx="1590301" cy="1366944"/>
          </a:xfrm>
          <a:prstGeom prst="rect">
            <a:avLst/>
          </a:prstGeom>
        </p:spPr>
      </p:pic>
      <p:pic>
        <p:nvPicPr>
          <p:cNvPr id="6" name="Picture 5" descr="36269-1-IFA-PowerPoint-Template-2014-FINAL_07.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0462" y="5494587"/>
            <a:ext cx="2813538" cy="1366575"/>
          </a:xfrm>
          <a:prstGeom prst="rect">
            <a:avLst/>
          </a:prstGeom>
        </p:spPr>
      </p:pic>
    </p:spTree>
    <p:extLst>
      <p:ext uri="{BB962C8B-B14F-4D97-AF65-F5344CB8AC3E}">
        <p14:creationId xmlns:p14="http://schemas.microsoft.com/office/powerpoint/2010/main" val="7711256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79102"/>
            <a:ext cx="8229600" cy="1143000"/>
          </a:xfrm>
        </p:spPr>
        <p:txBody>
          <a:bodyPr>
            <a:noAutofit/>
          </a:bodyPr>
          <a:lstStyle/>
          <a:p>
            <a:r>
              <a:rPr lang="en-US" sz="2800" b="1" dirty="0">
                <a:solidFill>
                  <a:srgbClr val="727935"/>
                </a:solidFill>
                <a:latin typeface="Arial" panose="020B0604020202020204" pitchFamily="34" charset="0"/>
                <a:cs typeface="Arial" panose="020B0604020202020204" pitchFamily="34" charset="0"/>
              </a:rPr>
              <a:t>HUD </a:t>
            </a:r>
            <a:r>
              <a:rPr lang="en-US" sz="2800" b="1" dirty="0" smtClean="0">
                <a:solidFill>
                  <a:srgbClr val="727935"/>
                </a:solidFill>
                <a:latin typeface="Arial" panose="020B0604020202020204" pitchFamily="34" charset="0"/>
                <a:cs typeface="Arial" panose="020B0604020202020204" pitchFamily="34" charset="0"/>
              </a:rPr>
              <a:t>VAWA Forms</a:t>
            </a:r>
            <a:r>
              <a:rPr lang="en-US" sz="2800" b="1" dirty="0">
                <a:solidFill>
                  <a:srgbClr val="727935"/>
                </a:solidFill>
                <a:latin typeface="Arial" panose="020B0604020202020204" pitchFamily="34" charset="0"/>
                <a:cs typeface="Arial" panose="020B0604020202020204" pitchFamily="34" charset="0"/>
              </a:rPr>
              <a:t/>
            </a:r>
            <a:br>
              <a:rPr lang="en-US" sz="2800" b="1" dirty="0">
                <a:solidFill>
                  <a:srgbClr val="727935"/>
                </a:solidFill>
                <a:latin typeface="Arial" panose="020B0604020202020204" pitchFamily="34" charset="0"/>
                <a:cs typeface="Arial" panose="020B0604020202020204" pitchFamily="34" charset="0"/>
              </a:rPr>
            </a:br>
            <a:r>
              <a:rPr lang="en-US" sz="2800" b="1" dirty="0" smtClean="0">
                <a:solidFill>
                  <a:srgbClr val="727935"/>
                </a:solidFill>
                <a:latin typeface="Arial" panose="020B0604020202020204" pitchFamily="34" charset="0"/>
                <a:cs typeface="Arial" panose="020B0604020202020204" pitchFamily="34" charset="0"/>
              </a:rPr>
              <a:t>Conclusion</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95535" y="1322102"/>
            <a:ext cx="8884692" cy="3930631"/>
          </a:xfrm>
        </p:spPr>
        <p:txBody>
          <a:bodyPr>
            <a:noAutofit/>
          </a:bodyPr>
          <a:lstStyle/>
          <a:p>
            <a:pPr fontAlgn="base">
              <a:spcBef>
                <a:spcPts val="600"/>
              </a:spcBef>
              <a:spcAft>
                <a:spcPts val="600"/>
              </a:spcAft>
            </a:pPr>
            <a:r>
              <a:rPr lang="en-US" sz="2000" dirty="0" smtClean="0"/>
              <a:t>All four new VAWA Forms as well as the HUD-91067 will be available on the IFA Website on the Housing Tax Credit and HOME Program Compliance Information page.  </a:t>
            </a:r>
          </a:p>
          <a:p>
            <a:pPr marL="0" indent="0" fontAlgn="base">
              <a:spcBef>
                <a:spcPts val="600"/>
              </a:spcBef>
              <a:spcAft>
                <a:spcPts val="600"/>
              </a:spcAft>
              <a:buNone/>
            </a:pPr>
            <a:r>
              <a:rPr lang="en-US" sz="2000" dirty="0">
                <a:hlinkClick r:id="rId3"/>
              </a:rPr>
              <a:t>http://</a:t>
            </a:r>
            <a:r>
              <a:rPr lang="en-US" sz="2000" dirty="0" smtClean="0">
                <a:hlinkClick r:id="rId3"/>
              </a:rPr>
              <a:t>www.iowafinanceauthority.gov/Home/DocumentSubCategory/195</a:t>
            </a:r>
            <a:endParaRPr lang="en-US" sz="2000" dirty="0" smtClean="0"/>
          </a:p>
          <a:p>
            <a:pPr marL="0" indent="0" fontAlgn="base">
              <a:spcBef>
                <a:spcPts val="600"/>
              </a:spcBef>
              <a:spcAft>
                <a:spcPts val="600"/>
              </a:spcAft>
              <a:buNone/>
            </a:pPr>
            <a:endParaRPr lang="en-US" sz="2000" dirty="0"/>
          </a:p>
          <a:p>
            <a:pPr fontAlgn="base">
              <a:spcBef>
                <a:spcPts val="600"/>
              </a:spcBef>
              <a:spcAft>
                <a:spcPts val="600"/>
              </a:spcAft>
            </a:pPr>
            <a:r>
              <a:rPr lang="en-US" sz="2000" dirty="0" smtClean="0"/>
              <a:t>In addition the new VAWA forms can also be found on </a:t>
            </a:r>
            <a:r>
              <a:rPr lang="en-US" sz="2000" dirty="0" err="1" smtClean="0"/>
              <a:t>HUDClips</a:t>
            </a:r>
            <a:r>
              <a:rPr lang="en-US" sz="2000" dirty="0" smtClean="0"/>
              <a:t> by using the following link:</a:t>
            </a:r>
          </a:p>
          <a:p>
            <a:pPr marL="0" indent="0" fontAlgn="base">
              <a:spcBef>
                <a:spcPts val="600"/>
              </a:spcBef>
              <a:spcAft>
                <a:spcPts val="600"/>
              </a:spcAft>
              <a:buNone/>
            </a:pPr>
            <a:r>
              <a:rPr lang="en-US" sz="2000" dirty="0">
                <a:hlinkClick r:id="rId4"/>
              </a:rPr>
              <a:t>https://portal.hud.gov/hudportal/HUD?src=/</a:t>
            </a:r>
            <a:r>
              <a:rPr lang="en-US" sz="2000" dirty="0" smtClean="0">
                <a:hlinkClick r:id="rId4"/>
              </a:rPr>
              <a:t>program_offices/administration/hudclips/forms/hud5a</a:t>
            </a:r>
            <a:endParaRPr lang="en-US" sz="2000" dirty="0" smtClean="0"/>
          </a:p>
          <a:p>
            <a:pPr marL="0" indent="0" fontAlgn="base">
              <a:spcBef>
                <a:spcPts val="600"/>
              </a:spcBef>
              <a:spcAft>
                <a:spcPts val="600"/>
              </a:spcAft>
              <a:buNone/>
            </a:pPr>
            <a:endParaRPr lang="en-US" sz="2000" dirty="0" smtClean="0"/>
          </a:p>
          <a:p>
            <a:pPr marL="0" indent="0" fontAlgn="base">
              <a:spcBef>
                <a:spcPts val="600"/>
              </a:spcBef>
              <a:spcAft>
                <a:spcPts val="600"/>
              </a:spcAft>
              <a:buNone/>
            </a:pPr>
            <a:endParaRPr lang="en-US" sz="2000" b="1" dirty="0"/>
          </a:p>
          <a:p>
            <a:pPr marL="0" indent="0" fontAlgn="base">
              <a:spcBef>
                <a:spcPts val="600"/>
              </a:spcBef>
              <a:spcAft>
                <a:spcPts val="600"/>
              </a:spcAft>
              <a:buNone/>
            </a:pPr>
            <a:endParaRPr lang="en-US" sz="2000" b="1" dirty="0"/>
          </a:p>
          <a:p>
            <a:pPr marL="0" indent="0" fontAlgn="base">
              <a:spcBef>
                <a:spcPts val="600"/>
              </a:spcBef>
              <a:spcAft>
                <a:spcPts val="600"/>
              </a:spcAft>
              <a:buNone/>
            </a:pPr>
            <a:endParaRPr lang="en-US" sz="2000" dirty="0" smtClean="0"/>
          </a:p>
        </p:txBody>
      </p:sp>
      <p:pic>
        <p:nvPicPr>
          <p:cNvPr id="4" name="Picture 3" descr="36269-1-IFA-PowerPoint-Template-2014-FINAL_03.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79595" y="5491055"/>
            <a:ext cx="3381391" cy="1366945"/>
          </a:xfrm>
          <a:prstGeom prst="rect">
            <a:avLst/>
          </a:prstGeom>
        </p:spPr>
      </p:pic>
      <p:pic>
        <p:nvPicPr>
          <p:cNvPr id="5" name="Picture 4" descr="36269-1-IFA-PowerPoint-Template-2014-FINAL_05.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94570" y="5491055"/>
            <a:ext cx="1590301" cy="1366944"/>
          </a:xfrm>
          <a:prstGeom prst="rect">
            <a:avLst/>
          </a:prstGeom>
        </p:spPr>
      </p:pic>
      <p:pic>
        <p:nvPicPr>
          <p:cNvPr id="6" name="Picture 5" descr="36269-1-IFA-PowerPoint-Template-2014-FINAL_07.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330462" y="5494587"/>
            <a:ext cx="2813538" cy="1366575"/>
          </a:xfrm>
          <a:prstGeom prst="rect">
            <a:avLst/>
          </a:prstGeom>
        </p:spPr>
      </p:pic>
    </p:spTree>
    <p:extLst>
      <p:ext uri="{BB962C8B-B14F-4D97-AF65-F5344CB8AC3E}">
        <p14:creationId xmlns:p14="http://schemas.microsoft.com/office/powerpoint/2010/main" val="2430197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727935"/>
                </a:solidFill>
                <a:latin typeface="Arial" panose="020B0604020202020204" pitchFamily="34" charset="0"/>
                <a:cs typeface="Arial" panose="020B0604020202020204" pitchFamily="34" charset="0"/>
              </a:rPr>
              <a:t>VAWA - Introduction</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5659" y="1296538"/>
            <a:ext cx="8734567" cy="4024436"/>
          </a:xfrm>
        </p:spPr>
        <p:txBody>
          <a:bodyPr>
            <a:noAutofit/>
          </a:bodyPr>
          <a:lstStyle/>
          <a:p>
            <a:pPr marL="0" indent="0" fontAlgn="base">
              <a:spcBef>
                <a:spcPts val="600"/>
              </a:spcBef>
              <a:spcAft>
                <a:spcPts val="600"/>
              </a:spcAft>
              <a:buNone/>
            </a:pPr>
            <a:r>
              <a:rPr lang="en-US" sz="2000" dirty="0" smtClean="0"/>
              <a:t>The </a:t>
            </a:r>
            <a:r>
              <a:rPr lang="en-US" sz="2000" dirty="0"/>
              <a:t>Violence Against Women Act (VAWA) is a landmark piece of legislation that sought to improve criminal justice and community-based responses to domestic violence, dating violence, sexual assault and stalking in the United States</a:t>
            </a:r>
            <a:r>
              <a:rPr lang="en-US" sz="2000" dirty="0" smtClean="0"/>
              <a:t>.</a:t>
            </a:r>
          </a:p>
          <a:p>
            <a:pPr marL="0" indent="0" algn="ctr" fontAlgn="base">
              <a:spcBef>
                <a:spcPts val="600"/>
              </a:spcBef>
              <a:spcAft>
                <a:spcPts val="600"/>
              </a:spcAft>
              <a:buNone/>
            </a:pPr>
            <a:r>
              <a:rPr lang="en-US" sz="2000" b="1" dirty="0"/>
              <a:t>Originally enacted in 1994, VAWA has since been </a:t>
            </a:r>
            <a:r>
              <a:rPr lang="en-US" sz="2000" b="1" dirty="0" smtClean="0"/>
              <a:t>reauthorized several </a:t>
            </a:r>
            <a:r>
              <a:rPr lang="en-US" sz="2000" b="1" dirty="0"/>
              <a:t>times. </a:t>
            </a:r>
            <a:endParaRPr lang="en-US" sz="2000" b="1" dirty="0" smtClean="0"/>
          </a:p>
          <a:p>
            <a:pPr fontAlgn="base">
              <a:spcBef>
                <a:spcPts val="600"/>
              </a:spcBef>
              <a:spcAft>
                <a:spcPts val="600"/>
              </a:spcAft>
            </a:pPr>
            <a:r>
              <a:rPr lang="en-US" sz="1800" dirty="0" smtClean="0"/>
              <a:t>The </a:t>
            </a:r>
            <a:r>
              <a:rPr lang="en-US" sz="1800" dirty="0"/>
              <a:t>2005 reauthorization first included provisions that applied to housing, specifically the Section 8 and public housing programs, by conforming the laws governing these programs. </a:t>
            </a:r>
            <a:endParaRPr lang="en-US" sz="1800" dirty="0" smtClean="0"/>
          </a:p>
          <a:p>
            <a:pPr fontAlgn="base">
              <a:spcBef>
                <a:spcPts val="600"/>
              </a:spcBef>
              <a:spcAft>
                <a:spcPts val="600"/>
              </a:spcAft>
            </a:pPr>
            <a:r>
              <a:rPr lang="en-US" sz="1800" dirty="0" smtClean="0"/>
              <a:t>At </a:t>
            </a:r>
            <a:r>
              <a:rPr lang="en-US" sz="1800" dirty="0"/>
              <a:t>the time, the U.S. Department of Housing and Urban Development (HUD) determined the provisions contained in VAWA 2005 were self-implementing, which meant owners were not to wait for regulatory guidance to implement the provisions of the law. Since that time, VAWA 2005 has been established through HUD Notices and incorporated into Change 4 of the HUD Handbook 4350.3.</a:t>
            </a:r>
          </a:p>
        </p:txBody>
      </p:sp>
      <p:pic>
        <p:nvPicPr>
          <p:cNvPr id="4" name="Picture 3" descr="36269-1-IFA-PowerPoint-Template-2014-FINAL_0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9595" y="5491055"/>
            <a:ext cx="3381391" cy="1366945"/>
          </a:xfrm>
          <a:prstGeom prst="rect">
            <a:avLst/>
          </a:prstGeom>
        </p:spPr>
      </p:pic>
      <p:pic>
        <p:nvPicPr>
          <p:cNvPr id="5" name="Picture 4" descr="36269-1-IFA-PowerPoint-Template-2014-FINAL_0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570" y="5491055"/>
            <a:ext cx="1590301" cy="1366944"/>
          </a:xfrm>
          <a:prstGeom prst="rect">
            <a:avLst/>
          </a:prstGeom>
        </p:spPr>
      </p:pic>
      <p:pic>
        <p:nvPicPr>
          <p:cNvPr id="6" name="Picture 5" descr="36269-1-IFA-PowerPoint-Template-2014-FINAL_07.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0462" y="5494587"/>
            <a:ext cx="2813538" cy="1366575"/>
          </a:xfrm>
          <a:prstGeom prst="rect">
            <a:avLst/>
          </a:prstGeom>
        </p:spPr>
      </p:pic>
    </p:spTree>
    <p:extLst>
      <p:ext uri="{BB962C8B-B14F-4D97-AF65-F5344CB8AC3E}">
        <p14:creationId xmlns:p14="http://schemas.microsoft.com/office/powerpoint/2010/main" val="3618424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727935"/>
                </a:solidFill>
                <a:latin typeface="+mn-lt"/>
                <a:cs typeface="Arial" panose="020B0604020202020204" pitchFamily="34" charset="0"/>
              </a:rPr>
              <a:t>VAWA 2013 </a:t>
            </a:r>
            <a:br>
              <a:rPr lang="en-US" sz="2800" b="1" dirty="0" smtClean="0">
                <a:solidFill>
                  <a:srgbClr val="727935"/>
                </a:solidFill>
                <a:latin typeface="+mn-lt"/>
                <a:cs typeface="Arial" panose="020B0604020202020204" pitchFamily="34" charset="0"/>
              </a:rPr>
            </a:br>
            <a:r>
              <a:rPr lang="en-US" sz="2800" b="1" dirty="0" smtClean="0">
                <a:solidFill>
                  <a:srgbClr val="727935"/>
                </a:solidFill>
                <a:latin typeface="+mn-lt"/>
                <a:cs typeface="Arial" panose="020B0604020202020204" pitchFamily="34" charset="0"/>
              </a:rPr>
              <a:t>Impact on Multi-Family Housing</a:t>
            </a:r>
            <a:endParaRPr lang="en-US" sz="2800" b="1" dirty="0">
              <a:solidFill>
                <a:srgbClr val="727935"/>
              </a:solidFill>
              <a:latin typeface="+mn-lt"/>
              <a:cs typeface="Arial" panose="020B0604020202020204" pitchFamily="34" charset="0"/>
            </a:endParaRPr>
          </a:p>
        </p:txBody>
      </p:sp>
      <p:sp>
        <p:nvSpPr>
          <p:cNvPr id="3" name="Content Placeholder 2"/>
          <p:cNvSpPr>
            <a:spLocks noGrp="1"/>
          </p:cNvSpPr>
          <p:nvPr>
            <p:ph idx="1"/>
          </p:nvPr>
        </p:nvSpPr>
        <p:spPr>
          <a:xfrm>
            <a:off x="232012" y="1395480"/>
            <a:ext cx="8666328" cy="3720773"/>
          </a:xfrm>
        </p:spPr>
        <p:txBody>
          <a:bodyPr>
            <a:noAutofit/>
          </a:bodyPr>
          <a:lstStyle/>
          <a:p>
            <a:pPr marL="0" indent="0">
              <a:spcBef>
                <a:spcPts val="600"/>
              </a:spcBef>
              <a:spcAft>
                <a:spcPts val="600"/>
              </a:spcAft>
              <a:buNone/>
            </a:pPr>
            <a:r>
              <a:rPr lang="en-US" sz="2000" dirty="0">
                <a:cs typeface="Arial" panose="020B0604020202020204" pitchFamily="34" charset="0"/>
              </a:rPr>
              <a:t>In 2013, when VAWA was again reauthorized by President Obama, it expanded its list of covered programs to include the LIHTC and HOME programs as well as numerous other programs administered by HUD and USDA Rural Development</a:t>
            </a:r>
            <a:r>
              <a:rPr lang="en-US" sz="2000" dirty="0" smtClean="0">
                <a:cs typeface="Arial" panose="020B0604020202020204" pitchFamily="34" charset="0"/>
              </a:rPr>
              <a:t>.</a:t>
            </a:r>
          </a:p>
          <a:p>
            <a:pPr marL="0" indent="0">
              <a:spcBef>
                <a:spcPts val="600"/>
              </a:spcBef>
              <a:spcAft>
                <a:spcPts val="600"/>
              </a:spcAft>
              <a:buNone/>
            </a:pPr>
            <a:r>
              <a:rPr lang="en-US" sz="2000" dirty="0" smtClean="0">
                <a:cs typeface="Arial" panose="020B0604020202020204" pitchFamily="34" charset="0"/>
              </a:rPr>
              <a:t>VAWA is written in such a way that responsibility for implementation rests on the shoulders of Owners/Management Companies.</a:t>
            </a:r>
          </a:p>
          <a:p>
            <a:pPr>
              <a:spcBef>
                <a:spcPts val="600"/>
              </a:spcBef>
              <a:spcAft>
                <a:spcPts val="600"/>
              </a:spcAft>
            </a:pPr>
            <a:r>
              <a:rPr lang="en-US" sz="2000" dirty="0" smtClean="0">
                <a:cs typeface="Arial" panose="020B0604020202020204" pitchFamily="34" charset="0"/>
              </a:rPr>
              <a:t>The IRS deemed that the implementation of VAWA exceeds their authority since their role is to enforce tax law.</a:t>
            </a:r>
          </a:p>
          <a:p>
            <a:pPr>
              <a:spcBef>
                <a:spcPts val="600"/>
              </a:spcBef>
              <a:spcAft>
                <a:spcPts val="600"/>
              </a:spcAft>
            </a:pPr>
            <a:r>
              <a:rPr lang="en-US" sz="2000" dirty="0" smtClean="0">
                <a:cs typeface="Arial" panose="020B0604020202020204" pitchFamily="34" charset="0"/>
              </a:rPr>
              <a:t>Many State Housing Agencies who administer the HOME &amp; LIHTC programs have only been educating owners and not yet monitoring for violations as they awaited more guidance from HUD.</a:t>
            </a:r>
            <a:endParaRPr lang="en-US" sz="2000" dirty="0">
              <a:cs typeface="Arial" panose="020B0604020202020204" pitchFamily="34" charset="0"/>
            </a:endParaRPr>
          </a:p>
          <a:p>
            <a:pPr marL="0" indent="0" algn="ctr">
              <a:spcBef>
                <a:spcPts val="600"/>
              </a:spcBef>
              <a:spcAft>
                <a:spcPts val="600"/>
              </a:spcAft>
              <a:buNone/>
            </a:pPr>
            <a:r>
              <a:rPr lang="en-US" sz="2000" b="1" dirty="0" smtClean="0">
                <a:cs typeface="Arial" panose="020B0604020202020204" pitchFamily="34" charset="0"/>
              </a:rPr>
              <a:t>HUD ADVISED IN 2013 THAT FURTHER GUIDANCE WOULD BE FORTHCOMING</a:t>
            </a:r>
          </a:p>
        </p:txBody>
      </p:sp>
    </p:spTree>
    <p:extLst>
      <p:ext uri="{BB962C8B-B14F-4D97-AF65-F5344CB8AC3E}">
        <p14:creationId xmlns:p14="http://schemas.microsoft.com/office/powerpoint/2010/main" val="2691574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4" name="Picture 3" descr="36269-1-IFA-PowerPoint-Template-2014-FINAL_0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96"/>
            <a:ext cx="2653138" cy="2813935"/>
          </a:xfrm>
          <a:prstGeom prst="rect">
            <a:avLst/>
          </a:prstGeom>
        </p:spPr>
      </p:pic>
      <p:pic>
        <p:nvPicPr>
          <p:cNvPr id="5" name="Picture 4" descr="36269-1-IFA-PowerPoint-Template-2014-FINAL_04.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860627"/>
            <a:ext cx="2653138" cy="2590606"/>
          </a:xfrm>
          <a:prstGeom prst="rect">
            <a:avLst/>
          </a:prstGeom>
        </p:spPr>
      </p:pic>
      <p:sp>
        <p:nvSpPr>
          <p:cNvPr id="8" name="Title 1"/>
          <p:cNvSpPr txBox="1">
            <a:spLocks/>
          </p:cNvSpPr>
          <p:nvPr/>
        </p:nvSpPr>
        <p:spPr>
          <a:xfrm>
            <a:off x="3041486" y="274638"/>
            <a:ext cx="5645313"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b="1" dirty="0">
                <a:solidFill>
                  <a:srgbClr val="727935"/>
                </a:solidFill>
                <a:latin typeface="Arial" panose="020B0604020202020204" pitchFamily="34" charset="0"/>
                <a:cs typeface="Arial" panose="020B0604020202020204" pitchFamily="34" charset="0"/>
              </a:rPr>
              <a:t>VAWA 2013 </a:t>
            </a:r>
            <a:br>
              <a:rPr lang="en-US" sz="2800" b="1" dirty="0">
                <a:solidFill>
                  <a:srgbClr val="727935"/>
                </a:solidFill>
                <a:latin typeface="Arial" panose="020B0604020202020204" pitchFamily="34" charset="0"/>
                <a:cs typeface="Arial" panose="020B0604020202020204" pitchFamily="34" charset="0"/>
              </a:rPr>
            </a:br>
            <a:r>
              <a:rPr lang="en-US" sz="2800" b="1" dirty="0">
                <a:solidFill>
                  <a:srgbClr val="727935"/>
                </a:solidFill>
                <a:latin typeface="Arial" panose="020B0604020202020204" pitchFamily="34" charset="0"/>
                <a:cs typeface="Arial" panose="020B0604020202020204" pitchFamily="34" charset="0"/>
              </a:rPr>
              <a:t>Impact on Multi-Family Housing</a:t>
            </a:r>
            <a:endParaRPr lang="en-US" sz="2800" b="1" dirty="0">
              <a:latin typeface="Arial" panose="020B0604020202020204" pitchFamily="34" charset="0"/>
              <a:cs typeface="Arial" panose="020B0604020202020204" pitchFamily="34" charset="0"/>
            </a:endParaRPr>
          </a:p>
        </p:txBody>
      </p:sp>
      <p:sp>
        <p:nvSpPr>
          <p:cNvPr id="9" name="Content Placeholder 2"/>
          <p:cNvSpPr txBox="1">
            <a:spLocks/>
          </p:cNvSpPr>
          <p:nvPr/>
        </p:nvSpPr>
        <p:spPr>
          <a:xfrm>
            <a:off x="3041486" y="1600200"/>
            <a:ext cx="5645313" cy="496472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1800" dirty="0">
              <a:cs typeface="Arial" panose="020B0604020202020204" pitchFamily="34" charset="0"/>
            </a:endParaRPr>
          </a:p>
        </p:txBody>
      </p:sp>
      <p:sp>
        <p:nvSpPr>
          <p:cNvPr id="6" name="Content Placeholder 2"/>
          <p:cNvSpPr>
            <a:spLocks noGrp="1"/>
          </p:cNvSpPr>
          <p:nvPr>
            <p:ph idx="1"/>
          </p:nvPr>
        </p:nvSpPr>
        <p:spPr>
          <a:xfrm>
            <a:off x="2866029" y="1600200"/>
            <a:ext cx="6086901" cy="5128146"/>
          </a:xfrm>
        </p:spPr>
        <p:txBody>
          <a:bodyPr>
            <a:noAutofit/>
          </a:bodyPr>
          <a:lstStyle/>
          <a:p>
            <a:pPr marL="0" indent="0">
              <a:buNone/>
            </a:pPr>
            <a:r>
              <a:rPr lang="en-US" sz="2000" b="1" dirty="0" smtClean="0">
                <a:cs typeface="Arial" panose="020B0604020202020204" pitchFamily="34" charset="0"/>
              </a:rPr>
              <a:t>IFA’s Current Enforcement:</a:t>
            </a:r>
          </a:p>
          <a:p>
            <a:pPr marL="0" indent="0">
              <a:spcBef>
                <a:spcPts val="600"/>
              </a:spcBef>
              <a:spcAft>
                <a:spcPts val="600"/>
              </a:spcAft>
              <a:buNone/>
            </a:pPr>
            <a:r>
              <a:rPr lang="en-US" sz="2000" dirty="0" smtClean="0">
                <a:cs typeface="Arial" panose="020B0604020202020204" pitchFamily="34" charset="0"/>
              </a:rPr>
              <a:t>The IFA Compliance Manual of 2015 </a:t>
            </a:r>
            <a:r>
              <a:rPr lang="en-US" sz="2000" dirty="0">
                <a:cs typeface="Arial" panose="020B0604020202020204" pitchFamily="34" charset="0"/>
              </a:rPr>
              <a:t>requires all LIHTC owner/managers to comply with the requirements of the VAWA Act and </a:t>
            </a:r>
            <a:r>
              <a:rPr lang="en-US" sz="2000" dirty="0" smtClean="0">
                <a:cs typeface="Arial" panose="020B0604020202020204" pitchFamily="34" charset="0"/>
              </a:rPr>
              <a:t>to utilize the following forms:</a:t>
            </a:r>
            <a:endParaRPr lang="en-US" sz="2000" dirty="0">
              <a:cs typeface="Arial" panose="020B0604020202020204" pitchFamily="34" charset="0"/>
            </a:endParaRPr>
          </a:p>
          <a:p>
            <a:pPr>
              <a:spcBef>
                <a:spcPts val="600"/>
              </a:spcBef>
              <a:spcAft>
                <a:spcPts val="600"/>
              </a:spcAft>
            </a:pPr>
            <a:r>
              <a:rPr lang="en-US" sz="2000" dirty="0">
                <a:cs typeface="Arial" panose="020B0604020202020204" pitchFamily="34" charset="0"/>
              </a:rPr>
              <a:t>HUD Form 91066, Certification of Domestic Violence, Dating Violence or Stalking, </a:t>
            </a:r>
            <a:endParaRPr lang="en-US" sz="2000" dirty="0" smtClean="0">
              <a:cs typeface="Arial" panose="020B0604020202020204" pitchFamily="34" charset="0"/>
            </a:endParaRPr>
          </a:p>
          <a:p>
            <a:pPr>
              <a:spcBef>
                <a:spcPts val="600"/>
              </a:spcBef>
              <a:spcAft>
                <a:spcPts val="600"/>
              </a:spcAft>
            </a:pPr>
            <a:r>
              <a:rPr lang="en-US" sz="2000" dirty="0" smtClean="0">
                <a:cs typeface="Arial" panose="020B0604020202020204" pitchFamily="34" charset="0"/>
              </a:rPr>
              <a:t>HUD </a:t>
            </a:r>
            <a:r>
              <a:rPr lang="en-US" sz="2000" dirty="0">
                <a:cs typeface="Arial" panose="020B0604020202020204" pitchFamily="34" charset="0"/>
              </a:rPr>
              <a:t>Form 91067</a:t>
            </a:r>
            <a:r>
              <a:rPr lang="en-US" sz="2000" dirty="0" smtClean="0">
                <a:cs typeface="Arial" panose="020B0604020202020204" pitchFamily="34" charset="0"/>
              </a:rPr>
              <a:t>, Lease Addendum</a:t>
            </a:r>
          </a:p>
          <a:p>
            <a:pPr marL="0" indent="0">
              <a:spcBef>
                <a:spcPts val="600"/>
              </a:spcBef>
              <a:spcAft>
                <a:spcPts val="600"/>
              </a:spcAft>
              <a:buNone/>
            </a:pPr>
            <a:r>
              <a:rPr lang="en-US" sz="2000" dirty="0" smtClean="0">
                <a:cs typeface="Arial" panose="020B0604020202020204" pitchFamily="34" charset="0"/>
              </a:rPr>
              <a:t>Beyond that, IFA advised that the property is to establish an emergency transfer plan and to maintain documentation relating to victims who requests protection under VAWA. (pages 22-23)</a:t>
            </a:r>
          </a:p>
          <a:p>
            <a:pPr marL="0" indent="0" algn="ctr">
              <a:spcBef>
                <a:spcPts val="600"/>
              </a:spcBef>
              <a:spcAft>
                <a:spcPts val="600"/>
              </a:spcAft>
              <a:buNone/>
            </a:pPr>
            <a:r>
              <a:rPr lang="en-US" sz="2000" b="1" dirty="0" smtClean="0">
                <a:cs typeface="Arial" panose="020B0604020202020204" pitchFamily="34" charset="0"/>
              </a:rPr>
              <a:t>Findings were issued  via a </a:t>
            </a:r>
            <a:r>
              <a:rPr lang="en-US" sz="2000" b="1" i="1" u="sng" dirty="0" smtClean="0">
                <a:cs typeface="Arial" panose="020B0604020202020204" pitchFamily="34" charset="0"/>
              </a:rPr>
              <a:t>State Notice of Non-Compliance </a:t>
            </a:r>
            <a:r>
              <a:rPr lang="en-US" sz="2000" b="1" dirty="0" smtClean="0">
                <a:cs typeface="Arial" panose="020B0604020202020204" pitchFamily="34" charset="0"/>
              </a:rPr>
              <a:t>if a project was not using the required HUD forms during certification or recertification.</a:t>
            </a:r>
          </a:p>
        </p:txBody>
      </p:sp>
    </p:spTree>
    <p:extLst>
      <p:ext uri="{BB962C8B-B14F-4D97-AF65-F5344CB8AC3E}">
        <p14:creationId xmlns:p14="http://schemas.microsoft.com/office/powerpoint/2010/main" val="668862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79102"/>
            <a:ext cx="8229600" cy="1143000"/>
          </a:xfrm>
        </p:spPr>
        <p:txBody>
          <a:bodyPr>
            <a:noAutofit/>
          </a:bodyPr>
          <a:lstStyle/>
          <a:p>
            <a:r>
              <a:rPr lang="en-US" sz="2800" b="1" dirty="0" smtClean="0">
                <a:solidFill>
                  <a:srgbClr val="727935"/>
                </a:solidFill>
                <a:latin typeface="Arial" panose="020B0604020202020204" pitchFamily="34" charset="0"/>
                <a:cs typeface="Arial" panose="020B0604020202020204" pitchFamily="34" charset="0"/>
              </a:rPr>
              <a:t>New HUD Guidance</a:t>
            </a:r>
            <a:br>
              <a:rPr lang="en-US" sz="2800" b="1" dirty="0" smtClean="0">
                <a:solidFill>
                  <a:srgbClr val="727935"/>
                </a:solidFill>
                <a:latin typeface="Arial" panose="020B0604020202020204" pitchFamily="34" charset="0"/>
                <a:cs typeface="Arial" panose="020B0604020202020204" pitchFamily="34" charset="0"/>
              </a:rPr>
            </a:br>
            <a:r>
              <a:rPr lang="en-US" sz="2000" b="1" dirty="0" smtClean="0">
                <a:solidFill>
                  <a:srgbClr val="727935"/>
                </a:solidFill>
                <a:latin typeface="Arial" panose="020B0604020202020204" pitchFamily="34" charset="0"/>
                <a:cs typeface="Arial" panose="020B0604020202020204" pitchFamily="34" charset="0"/>
              </a:rPr>
              <a:t>Federal Register 11/16/2016</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5659" y="1228298"/>
            <a:ext cx="8734567" cy="4024436"/>
          </a:xfrm>
        </p:spPr>
        <p:txBody>
          <a:bodyPr>
            <a:noAutofit/>
          </a:bodyPr>
          <a:lstStyle/>
          <a:p>
            <a:pPr marL="0" indent="0" fontAlgn="base">
              <a:spcBef>
                <a:spcPts val="600"/>
              </a:spcBef>
              <a:spcAft>
                <a:spcPts val="600"/>
              </a:spcAft>
              <a:buNone/>
            </a:pPr>
            <a:r>
              <a:rPr lang="en-US" sz="2000" dirty="0" smtClean="0"/>
              <a:t>The long awaited guidance has finally been released, </a:t>
            </a:r>
            <a:r>
              <a:rPr lang="en-US" sz="2000" b="1" dirty="0" smtClean="0"/>
              <a:t>effective 12/16/2016</a:t>
            </a:r>
            <a:r>
              <a:rPr lang="en-US" sz="2000" dirty="0" smtClean="0"/>
              <a:t>.  </a:t>
            </a:r>
          </a:p>
          <a:p>
            <a:pPr fontAlgn="base">
              <a:spcBef>
                <a:spcPts val="600"/>
              </a:spcBef>
              <a:spcAft>
                <a:spcPts val="600"/>
              </a:spcAft>
            </a:pPr>
            <a:r>
              <a:rPr lang="en-US" sz="2000" dirty="0" smtClean="0"/>
              <a:t>Four new forms have been created by HUD. </a:t>
            </a:r>
          </a:p>
          <a:p>
            <a:pPr lvl="1" fontAlgn="base">
              <a:spcBef>
                <a:spcPts val="600"/>
              </a:spcBef>
              <a:spcAft>
                <a:spcPts val="600"/>
              </a:spcAft>
            </a:pPr>
            <a:r>
              <a:rPr lang="en-US" sz="1800" dirty="0" smtClean="0"/>
              <a:t>HUD </a:t>
            </a:r>
            <a:r>
              <a:rPr lang="en-US" sz="1800" dirty="0"/>
              <a:t>advises that </a:t>
            </a:r>
            <a:r>
              <a:rPr lang="en-US" sz="1800" dirty="0" smtClean="0"/>
              <a:t>owners/management companies </a:t>
            </a:r>
            <a:r>
              <a:rPr lang="en-US" sz="1800" dirty="0"/>
              <a:t>may customize these forms for their properties, as long as they contain the same information and language</a:t>
            </a:r>
            <a:r>
              <a:rPr lang="en-US" sz="1800" dirty="0" smtClean="0"/>
              <a:t>.</a:t>
            </a:r>
          </a:p>
          <a:p>
            <a:pPr fontAlgn="base">
              <a:spcBef>
                <a:spcPts val="600"/>
              </a:spcBef>
              <a:spcAft>
                <a:spcPts val="600"/>
              </a:spcAft>
            </a:pPr>
            <a:r>
              <a:rPr lang="en-US" sz="2000" dirty="0" smtClean="0"/>
              <a:t>HUD has provided direction on the creation and implementation of the Emergency Transfer Plan that is to be put in place for each project by the owner/property management company. They have also advised of a deadline regarding the implementation of this plan.  </a:t>
            </a:r>
          </a:p>
          <a:p>
            <a:pPr fontAlgn="base">
              <a:spcBef>
                <a:spcPts val="600"/>
              </a:spcBef>
              <a:spcAft>
                <a:spcPts val="600"/>
              </a:spcAft>
            </a:pPr>
            <a:r>
              <a:rPr lang="en-US" sz="2000" dirty="0" smtClean="0"/>
              <a:t>HUD advises that the current form HUD-91067 (Lease Addendum) should continue to be utilized, but that they will be updating this form in the future.</a:t>
            </a:r>
          </a:p>
          <a:p>
            <a:pPr marL="0" indent="0" fontAlgn="base">
              <a:spcBef>
                <a:spcPts val="600"/>
              </a:spcBef>
              <a:spcAft>
                <a:spcPts val="600"/>
              </a:spcAft>
              <a:buNone/>
            </a:pPr>
            <a:endParaRPr lang="en-US" sz="2000" dirty="0"/>
          </a:p>
          <a:p>
            <a:pPr marL="0" indent="0" fontAlgn="base">
              <a:spcBef>
                <a:spcPts val="600"/>
              </a:spcBef>
              <a:spcAft>
                <a:spcPts val="600"/>
              </a:spcAft>
              <a:buNone/>
            </a:pPr>
            <a:endParaRPr lang="en-US" sz="2000" dirty="0" smtClean="0"/>
          </a:p>
        </p:txBody>
      </p:sp>
      <p:pic>
        <p:nvPicPr>
          <p:cNvPr id="4" name="Picture 3" descr="36269-1-IFA-PowerPoint-Template-2014-FINAL_0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9595" y="5491055"/>
            <a:ext cx="3381391" cy="1366945"/>
          </a:xfrm>
          <a:prstGeom prst="rect">
            <a:avLst/>
          </a:prstGeom>
        </p:spPr>
      </p:pic>
      <p:pic>
        <p:nvPicPr>
          <p:cNvPr id="5" name="Picture 4" descr="36269-1-IFA-PowerPoint-Template-2014-FINAL_0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570" y="5491055"/>
            <a:ext cx="1590301" cy="1366944"/>
          </a:xfrm>
          <a:prstGeom prst="rect">
            <a:avLst/>
          </a:prstGeom>
        </p:spPr>
      </p:pic>
      <p:pic>
        <p:nvPicPr>
          <p:cNvPr id="6" name="Picture 5" descr="36269-1-IFA-PowerPoint-Template-2014-FINAL_07.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0462" y="5494587"/>
            <a:ext cx="2813538" cy="1366575"/>
          </a:xfrm>
          <a:prstGeom prst="rect">
            <a:avLst/>
          </a:prstGeom>
        </p:spPr>
      </p:pic>
    </p:spTree>
    <p:extLst>
      <p:ext uri="{BB962C8B-B14F-4D97-AF65-F5344CB8AC3E}">
        <p14:creationId xmlns:p14="http://schemas.microsoft.com/office/powerpoint/2010/main" val="1360100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65454"/>
            <a:ext cx="8229600" cy="1143000"/>
          </a:xfrm>
        </p:spPr>
        <p:txBody>
          <a:bodyPr>
            <a:noAutofit/>
          </a:bodyPr>
          <a:lstStyle/>
          <a:p>
            <a:r>
              <a:rPr lang="en-US" sz="2800" b="1" dirty="0">
                <a:solidFill>
                  <a:srgbClr val="727935"/>
                </a:solidFill>
                <a:latin typeface="Arial" panose="020B0604020202020204" pitchFamily="34" charset="0"/>
                <a:cs typeface="Arial" panose="020B0604020202020204" pitchFamily="34" charset="0"/>
              </a:rPr>
              <a:t>HUD VAWA Forms</a:t>
            </a:r>
            <a:r>
              <a:rPr lang="en-US" sz="2800" b="1" dirty="0" smtClean="0">
                <a:solidFill>
                  <a:srgbClr val="727935"/>
                </a:solidFill>
                <a:latin typeface="+mn-lt"/>
                <a:cs typeface="Arial" panose="020B0604020202020204" pitchFamily="34" charset="0"/>
              </a:rPr>
              <a:t/>
            </a:r>
            <a:br>
              <a:rPr lang="en-US" sz="2800" b="1" dirty="0" smtClean="0">
                <a:solidFill>
                  <a:srgbClr val="727935"/>
                </a:solidFill>
                <a:latin typeface="+mn-lt"/>
                <a:cs typeface="Arial" panose="020B0604020202020204" pitchFamily="34" charset="0"/>
              </a:rPr>
            </a:br>
            <a:r>
              <a:rPr lang="en-US" sz="2800" b="1" dirty="0" smtClean="0">
                <a:solidFill>
                  <a:srgbClr val="727935"/>
                </a:solidFill>
                <a:latin typeface="+mn-lt"/>
                <a:cs typeface="Arial" panose="020B0604020202020204" pitchFamily="34" charset="0"/>
              </a:rPr>
              <a:t>Appendix A: HUD-5380  </a:t>
            </a:r>
            <a:endParaRPr lang="en-US" sz="2800" b="1" dirty="0">
              <a:solidFill>
                <a:srgbClr val="727935"/>
              </a:solidFill>
              <a:latin typeface="+mn-lt"/>
              <a:cs typeface="Arial" panose="020B0604020202020204" pitchFamily="34" charset="0"/>
            </a:endParaRPr>
          </a:p>
        </p:txBody>
      </p:sp>
      <p:sp>
        <p:nvSpPr>
          <p:cNvPr id="3" name="Content Placeholder 2"/>
          <p:cNvSpPr>
            <a:spLocks noGrp="1"/>
          </p:cNvSpPr>
          <p:nvPr>
            <p:ph idx="1"/>
          </p:nvPr>
        </p:nvSpPr>
        <p:spPr>
          <a:xfrm>
            <a:off x="232012" y="1231703"/>
            <a:ext cx="8666328" cy="4281993"/>
          </a:xfrm>
        </p:spPr>
        <p:txBody>
          <a:bodyPr>
            <a:noAutofit/>
          </a:bodyPr>
          <a:lstStyle/>
          <a:p>
            <a:pPr marL="0" indent="0">
              <a:spcBef>
                <a:spcPts val="600"/>
              </a:spcBef>
              <a:spcAft>
                <a:spcPts val="600"/>
              </a:spcAft>
              <a:buNone/>
            </a:pPr>
            <a:r>
              <a:rPr lang="en-US" sz="1800" b="1" dirty="0">
                <a:cs typeface="Arial" panose="020B0604020202020204" pitchFamily="34" charset="0"/>
              </a:rPr>
              <a:t>Notice of Occupancy Rights Under the Violence Against Women </a:t>
            </a:r>
            <a:r>
              <a:rPr lang="en-US" sz="1800" b="1" dirty="0" smtClean="0">
                <a:cs typeface="Arial" panose="020B0604020202020204" pitchFamily="34" charset="0"/>
              </a:rPr>
              <a:t>Act</a:t>
            </a:r>
          </a:p>
          <a:p>
            <a:pPr marL="0" indent="0">
              <a:spcBef>
                <a:spcPts val="600"/>
              </a:spcBef>
              <a:spcAft>
                <a:spcPts val="600"/>
              </a:spcAft>
              <a:buNone/>
            </a:pPr>
            <a:r>
              <a:rPr lang="en-US" sz="1800" dirty="0">
                <a:cs typeface="Arial" panose="020B0604020202020204" pitchFamily="34" charset="0"/>
              </a:rPr>
              <a:t>The HUD-5380 </a:t>
            </a:r>
            <a:r>
              <a:rPr lang="en-US" sz="1800" dirty="0" smtClean="0">
                <a:cs typeface="Arial" panose="020B0604020202020204" pitchFamily="34" charset="0"/>
              </a:rPr>
              <a:t>provides </a:t>
            </a:r>
            <a:r>
              <a:rPr lang="en-US" sz="1800" dirty="0">
                <a:cs typeface="Arial" panose="020B0604020202020204" pitchFamily="34" charset="0"/>
              </a:rPr>
              <a:t>information to the household of their rights under </a:t>
            </a:r>
            <a:r>
              <a:rPr lang="en-US" sz="1800" dirty="0" smtClean="0">
                <a:cs typeface="Arial" panose="020B0604020202020204" pitchFamily="34" charset="0"/>
              </a:rPr>
              <a:t>VAWA.</a:t>
            </a:r>
            <a:endParaRPr lang="en-US" sz="1800" dirty="0">
              <a:cs typeface="Arial" panose="020B0604020202020204" pitchFamily="34" charset="0"/>
            </a:endParaRPr>
          </a:p>
          <a:p>
            <a:pPr marL="0" indent="0">
              <a:spcBef>
                <a:spcPts val="600"/>
              </a:spcBef>
              <a:spcAft>
                <a:spcPts val="600"/>
              </a:spcAft>
              <a:buNone/>
            </a:pPr>
            <a:r>
              <a:rPr lang="en-US" sz="1800" dirty="0" smtClean="0">
                <a:cs typeface="Arial" panose="020B0604020202020204" pitchFamily="34" charset="0"/>
              </a:rPr>
              <a:t>This form replaces the current HUD-91066 form that has been required by IFA since 2015.  It is provided as a Word fill-in form so that it may be customized. </a:t>
            </a:r>
          </a:p>
          <a:p>
            <a:pPr marL="0" indent="0">
              <a:spcBef>
                <a:spcPts val="600"/>
              </a:spcBef>
              <a:spcAft>
                <a:spcPts val="600"/>
              </a:spcAft>
              <a:buNone/>
            </a:pPr>
            <a:r>
              <a:rPr lang="en-US" sz="1800" b="1" dirty="0" smtClean="0">
                <a:cs typeface="Arial" panose="020B0604020202020204" pitchFamily="34" charset="0"/>
              </a:rPr>
              <a:t>During Implementation Phase:  It is to be provided to each existing adult household member by Dec. 16, 2016 :</a:t>
            </a:r>
          </a:p>
          <a:p>
            <a:pPr>
              <a:spcBef>
                <a:spcPts val="600"/>
              </a:spcBef>
              <a:spcAft>
                <a:spcPts val="600"/>
              </a:spcAft>
            </a:pPr>
            <a:r>
              <a:rPr lang="en-US" sz="1800" dirty="0" smtClean="0">
                <a:cs typeface="Arial" panose="020B0604020202020204" pitchFamily="34" charset="0"/>
              </a:rPr>
              <a:t>At move-in if their move-in date is after 12/16/2016. </a:t>
            </a:r>
          </a:p>
          <a:p>
            <a:pPr>
              <a:spcBef>
                <a:spcPts val="600"/>
              </a:spcBef>
              <a:spcAft>
                <a:spcPts val="600"/>
              </a:spcAft>
            </a:pPr>
            <a:r>
              <a:rPr lang="en-US" sz="1800" dirty="0" smtClean="0">
                <a:cs typeface="Arial" panose="020B0604020202020204" pitchFamily="34" charset="0"/>
              </a:rPr>
              <a:t>During the household’s annual recertification or lease renewal process.</a:t>
            </a:r>
          </a:p>
          <a:p>
            <a:pPr>
              <a:spcBef>
                <a:spcPts val="600"/>
              </a:spcBef>
              <a:spcAft>
                <a:spcPts val="600"/>
              </a:spcAft>
            </a:pPr>
            <a:r>
              <a:rPr lang="en-US" sz="1800" dirty="0" smtClean="0">
                <a:cs typeface="Arial" panose="020B0604020202020204" pitchFamily="34" charset="0"/>
              </a:rPr>
              <a:t>With the execution of the Student Status certification for 100% LIHTC projects with no agency covenants.</a:t>
            </a:r>
          </a:p>
          <a:p>
            <a:pPr>
              <a:spcBef>
                <a:spcPts val="600"/>
              </a:spcBef>
              <a:spcAft>
                <a:spcPts val="600"/>
              </a:spcAft>
            </a:pPr>
            <a:r>
              <a:rPr lang="en-US" sz="2000" b="1" dirty="0" smtClean="0">
                <a:solidFill>
                  <a:srgbClr val="727935"/>
                </a:solidFill>
                <a:cs typeface="Arial" panose="020B0604020202020204" pitchFamily="34" charset="0"/>
              </a:rPr>
              <a:t>THIS IS NOW A REQUIRED FORM (Replaces the HUD-91066)</a:t>
            </a:r>
          </a:p>
        </p:txBody>
      </p:sp>
    </p:spTree>
    <p:extLst>
      <p:ext uri="{BB962C8B-B14F-4D97-AF65-F5344CB8AC3E}">
        <p14:creationId xmlns:p14="http://schemas.microsoft.com/office/powerpoint/2010/main" val="11134328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4" name="Picture 3" descr="36269-1-IFA-PowerPoint-Template-2014-FINAL_0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96"/>
            <a:ext cx="2653138" cy="2813935"/>
          </a:xfrm>
          <a:prstGeom prst="rect">
            <a:avLst/>
          </a:prstGeom>
        </p:spPr>
      </p:pic>
      <p:pic>
        <p:nvPicPr>
          <p:cNvPr id="5" name="Picture 4" descr="36269-1-IFA-PowerPoint-Template-2014-FINAL_04.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860627"/>
            <a:ext cx="2653138" cy="2590606"/>
          </a:xfrm>
          <a:prstGeom prst="rect">
            <a:avLst/>
          </a:prstGeom>
        </p:spPr>
      </p:pic>
      <p:sp>
        <p:nvSpPr>
          <p:cNvPr id="8" name="Title 1"/>
          <p:cNvSpPr txBox="1">
            <a:spLocks/>
          </p:cNvSpPr>
          <p:nvPr/>
        </p:nvSpPr>
        <p:spPr>
          <a:xfrm>
            <a:off x="3041486" y="220046"/>
            <a:ext cx="5645313"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b="1" dirty="0">
                <a:solidFill>
                  <a:srgbClr val="727935"/>
                </a:solidFill>
                <a:latin typeface="Arial" panose="020B0604020202020204" pitchFamily="34" charset="0"/>
                <a:cs typeface="Arial" panose="020B0604020202020204" pitchFamily="34" charset="0"/>
              </a:rPr>
              <a:t>HUD VAWA Forms</a:t>
            </a:r>
            <a:br>
              <a:rPr lang="en-US" sz="2800" b="1" dirty="0">
                <a:solidFill>
                  <a:srgbClr val="727935"/>
                </a:solidFill>
                <a:latin typeface="Arial" panose="020B0604020202020204" pitchFamily="34" charset="0"/>
                <a:cs typeface="Arial" panose="020B0604020202020204" pitchFamily="34" charset="0"/>
              </a:rPr>
            </a:br>
            <a:r>
              <a:rPr lang="en-US" sz="2800" b="1" dirty="0">
                <a:solidFill>
                  <a:srgbClr val="727935"/>
                </a:solidFill>
                <a:latin typeface="Arial" panose="020B0604020202020204" pitchFamily="34" charset="0"/>
                <a:cs typeface="Arial" panose="020B0604020202020204" pitchFamily="34" charset="0"/>
              </a:rPr>
              <a:t>Appendix </a:t>
            </a:r>
            <a:r>
              <a:rPr lang="en-US" sz="2800" b="1" dirty="0" smtClean="0">
                <a:solidFill>
                  <a:srgbClr val="727935"/>
                </a:solidFill>
                <a:latin typeface="Arial" panose="020B0604020202020204" pitchFamily="34" charset="0"/>
                <a:cs typeface="Arial" panose="020B0604020202020204" pitchFamily="34" charset="0"/>
              </a:rPr>
              <a:t>C: HUD-5382 </a:t>
            </a:r>
            <a:endParaRPr lang="en-US" sz="2800" b="1" dirty="0">
              <a:latin typeface="Arial" panose="020B0604020202020204" pitchFamily="34" charset="0"/>
              <a:cs typeface="Arial" panose="020B0604020202020204" pitchFamily="34" charset="0"/>
            </a:endParaRPr>
          </a:p>
        </p:txBody>
      </p:sp>
      <p:sp>
        <p:nvSpPr>
          <p:cNvPr id="9" name="Content Placeholder 2"/>
          <p:cNvSpPr txBox="1">
            <a:spLocks/>
          </p:cNvSpPr>
          <p:nvPr/>
        </p:nvSpPr>
        <p:spPr>
          <a:xfrm>
            <a:off x="3041486" y="1600200"/>
            <a:ext cx="5645313" cy="496472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1800" dirty="0">
              <a:cs typeface="Arial" panose="020B0604020202020204" pitchFamily="34" charset="0"/>
            </a:endParaRPr>
          </a:p>
        </p:txBody>
      </p:sp>
      <p:sp>
        <p:nvSpPr>
          <p:cNvPr id="6" name="Content Placeholder 2"/>
          <p:cNvSpPr>
            <a:spLocks noGrp="1"/>
          </p:cNvSpPr>
          <p:nvPr>
            <p:ph idx="1"/>
          </p:nvPr>
        </p:nvSpPr>
        <p:spPr>
          <a:xfrm>
            <a:off x="2866029" y="1376694"/>
            <a:ext cx="6086901" cy="5310708"/>
          </a:xfrm>
        </p:spPr>
        <p:txBody>
          <a:bodyPr>
            <a:noAutofit/>
          </a:bodyPr>
          <a:lstStyle/>
          <a:p>
            <a:pPr marL="0" indent="0">
              <a:buNone/>
            </a:pPr>
            <a:r>
              <a:rPr lang="en-US" sz="2000" b="1" dirty="0" smtClean="0">
                <a:cs typeface="Arial" panose="020B0604020202020204" pitchFamily="34" charset="0"/>
              </a:rPr>
              <a:t>Certification of Domestic Violence, Dating Violence, Sexual Assault or Stalking and Alternate Documentation</a:t>
            </a:r>
          </a:p>
          <a:p>
            <a:pPr marL="0" indent="0">
              <a:buNone/>
            </a:pPr>
            <a:endParaRPr lang="en-US" sz="900" b="1" dirty="0" smtClean="0">
              <a:cs typeface="Arial" panose="020B0604020202020204" pitchFamily="34" charset="0"/>
            </a:endParaRPr>
          </a:p>
          <a:p>
            <a:pPr marL="0" indent="0">
              <a:spcBef>
                <a:spcPts val="600"/>
              </a:spcBef>
              <a:spcAft>
                <a:spcPts val="600"/>
              </a:spcAft>
              <a:buNone/>
            </a:pPr>
            <a:r>
              <a:rPr lang="en-US" sz="1800" dirty="0">
                <a:cs typeface="Arial" panose="020B0604020202020204" pitchFamily="34" charset="0"/>
              </a:rPr>
              <a:t>The HUD-5382 form is to be completed by any household member who is seeking VAWA protection while residing in your property and is effective as of 12/16/2016.</a:t>
            </a:r>
          </a:p>
          <a:p>
            <a:pPr>
              <a:spcBef>
                <a:spcPts val="600"/>
              </a:spcBef>
              <a:spcAft>
                <a:spcPts val="600"/>
              </a:spcAft>
            </a:pPr>
            <a:r>
              <a:rPr lang="en-US" sz="1800" dirty="0">
                <a:cs typeface="Arial" panose="020B0604020202020204" pitchFamily="34" charset="0"/>
              </a:rPr>
              <a:t>It may be completed by the </a:t>
            </a:r>
            <a:r>
              <a:rPr lang="en-US" sz="1800" dirty="0" smtClean="0">
                <a:cs typeface="Arial" panose="020B0604020202020204" pitchFamily="34" charset="0"/>
              </a:rPr>
              <a:t>household member seeking to invoke their VAWA rights or </a:t>
            </a:r>
            <a:r>
              <a:rPr lang="en-US" sz="1800" dirty="0">
                <a:cs typeface="Arial" panose="020B0604020202020204" pitchFamily="34" charset="0"/>
              </a:rPr>
              <a:t>someone on their </a:t>
            </a:r>
            <a:r>
              <a:rPr lang="en-US" sz="1800" dirty="0" smtClean="0">
                <a:cs typeface="Arial" panose="020B0604020202020204" pitchFamily="34" charset="0"/>
              </a:rPr>
              <a:t>behalf.</a:t>
            </a:r>
            <a:endParaRPr lang="en-US" sz="1800" dirty="0">
              <a:cs typeface="Arial" panose="020B0604020202020204" pitchFamily="34" charset="0"/>
            </a:endParaRPr>
          </a:p>
          <a:p>
            <a:pPr>
              <a:spcBef>
                <a:spcPts val="600"/>
              </a:spcBef>
              <a:spcAft>
                <a:spcPts val="600"/>
              </a:spcAft>
            </a:pPr>
            <a:r>
              <a:rPr lang="en-US" sz="1800" dirty="0">
                <a:cs typeface="Arial" panose="020B0604020202020204" pitchFamily="34" charset="0"/>
              </a:rPr>
              <a:t>It states that the household member may be required to provide third-party </a:t>
            </a:r>
            <a:r>
              <a:rPr lang="en-US" sz="1800" dirty="0" smtClean="0">
                <a:cs typeface="Arial" panose="020B0604020202020204" pitchFamily="34" charset="0"/>
              </a:rPr>
              <a:t>documentation. </a:t>
            </a:r>
            <a:r>
              <a:rPr lang="en-US" sz="1800" b="1" i="1" dirty="0" smtClean="0">
                <a:solidFill>
                  <a:srgbClr val="FF0000"/>
                </a:solidFill>
                <a:cs typeface="Arial" panose="020B0604020202020204" pitchFamily="34" charset="0"/>
              </a:rPr>
              <a:t>However, IFA suggests that you practice care when doing so. </a:t>
            </a:r>
            <a:endParaRPr lang="en-US" sz="1800" b="1" i="1" dirty="0">
              <a:solidFill>
                <a:srgbClr val="FF0000"/>
              </a:solidFill>
              <a:cs typeface="Arial" panose="020B0604020202020204" pitchFamily="34" charset="0"/>
            </a:endParaRPr>
          </a:p>
          <a:p>
            <a:pPr>
              <a:spcBef>
                <a:spcPts val="600"/>
              </a:spcBef>
              <a:spcAft>
                <a:spcPts val="600"/>
              </a:spcAft>
            </a:pPr>
            <a:r>
              <a:rPr lang="en-US" sz="1800" dirty="0">
                <a:cs typeface="Arial" panose="020B0604020202020204" pitchFamily="34" charset="0"/>
              </a:rPr>
              <a:t>This form must be used “as is” and care must be taken that the most current version is being used</a:t>
            </a:r>
          </a:p>
          <a:p>
            <a:pPr>
              <a:spcBef>
                <a:spcPts val="600"/>
              </a:spcBef>
              <a:spcAft>
                <a:spcPts val="600"/>
              </a:spcAft>
            </a:pPr>
            <a:r>
              <a:rPr lang="en-US" sz="1800" dirty="0">
                <a:cs typeface="Arial" panose="020B0604020202020204" pitchFamily="34" charset="0"/>
              </a:rPr>
              <a:t>It </a:t>
            </a:r>
            <a:r>
              <a:rPr lang="en-US" sz="1800" u="sng" dirty="0">
                <a:cs typeface="Arial" panose="020B0604020202020204" pitchFamily="34" charset="0"/>
              </a:rPr>
              <a:t>must be provided </a:t>
            </a:r>
            <a:r>
              <a:rPr lang="en-US" sz="1800" dirty="0">
                <a:cs typeface="Arial" panose="020B0604020202020204" pitchFamily="34" charset="0"/>
              </a:rPr>
              <a:t>to the household at the same time that you distribute the HUD-5380</a:t>
            </a:r>
            <a:r>
              <a:rPr lang="en-US" sz="1800" dirty="0" smtClean="0">
                <a:cs typeface="Arial" panose="020B0604020202020204" pitchFamily="34" charset="0"/>
              </a:rPr>
              <a:t>.</a:t>
            </a:r>
          </a:p>
          <a:p>
            <a:pPr>
              <a:spcBef>
                <a:spcPts val="600"/>
              </a:spcBef>
              <a:spcAft>
                <a:spcPts val="600"/>
              </a:spcAft>
            </a:pPr>
            <a:r>
              <a:rPr lang="en-US" sz="2000" b="1" dirty="0" smtClean="0">
                <a:solidFill>
                  <a:srgbClr val="727935"/>
                </a:solidFill>
                <a:cs typeface="Arial" panose="020B0604020202020204" pitchFamily="34" charset="0"/>
              </a:rPr>
              <a:t>THE DISTRIBUTION OF THIS FORM IS REQUIRED</a:t>
            </a:r>
            <a:endParaRPr lang="en-US" sz="2000" b="1" dirty="0">
              <a:solidFill>
                <a:srgbClr val="727935"/>
              </a:solidFill>
              <a:cs typeface="Arial" panose="020B0604020202020204" pitchFamily="34" charset="0"/>
            </a:endParaRPr>
          </a:p>
          <a:p>
            <a:pPr>
              <a:spcBef>
                <a:spcPts val="600"/>
              </a:spcBef>
              <a:spcAft>
                <a:spcPts val="600"/>
              </a:spcAft>
            </a:pPr>
            <a:endParaRPr lang="en-US" sz="2000" dirty="0" smtClean="0">
              <a:cs typeface="Arial" panose="020B0604020202020204" pitchFamily="34" charset="0"/>
            </a:endParaRPr>
          </a:p>
          <a:p>
            <a:endParaRPr lang="en-US" sz="2000" b="1" dirty="0">
              <a:cs typeface="Arial" panose="020B0604020202020204" pitchFamily="34" charset="0"/>
            </a:endParaRPr>
          </a:p>
        </p:txBody>
      </p:sp>
    </p:spTree>
    <p:extLst>
      <p:ext uri="{BB962C8B-B14F-4D97-AF65-F5344CB8AC3E}">
        <p14:creationId xmlns:p14="http://schemas.microsoft.com/office/powerpoint/2010/main" val="2855693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79102"/>
            <a:ext cx="8229600" cy="1143000"/>
          </a:xfrm>
        </p:spPr>
        <p:txBody>
          <a:bodyPr>
            <a:noAutofit/>
          </a:bodyPr>
          <a:lstStyle/>
          <a:p>
            <a:r>
              <a:rPr lang="en-US" sz="2800" b="1" dirty="0">
                <a:solidFill>
                  <a:srgbClr val="727935"/>
                </a:solidFill>
                <a:latin typeface="Arial" panose="020B0604020202020204" pitchFamily="34" charset="0"/>
                <a:cs typeface="Arial" panose="020B0604020202020204" pitchFamily="34" charset="0"/>
              </a:rPr>
              <a:t>HUD VAWA Forms</a:t>
            </a:r>
            <a:br>
              <a:rPr lang="en-US" sz="2800" b="1" dirty="0">
                <a:solidFill>
                  <a:srgbClr val="727935"/>
                </a:solidFill>
                <a:latin typeface="Arial" panose="020B0604020202020204" pitchFamily="34" charset="0"/>
                <a:cs typeface="Arial" panose="020B0604020202020204" pitchFamily="34" charset="0"/>
              </a:rPr>
            </a:br>
            <a:r>
              <a:rPr lang="en-US" sz="2800" b="1" dirty="0">
                <a:solidFill>
                  <a:srgbClr val="727935"/>
                </a:solidFill>
                <a:latin typeface="Arial" panose="020B0604020202020204" pitchFamily="34" charset="0"/>
                <a:cs typeface="Arial" panose="020B0604020202020204" pitchFamily="34" charset="0"/>
              </a:rPr>
              <a:t>Appendix </a:t>
            </a:r>
            <a:r>
              <a:rPr lang="en-US" sz="2800" b="1" dirty="0" smtClean="0">
                <a:solidFill>
                  <a:srgbClr val="727935"/>
                </a:solidFill>
                <a:latin typeface="Arial" panose="020B0604020202020204" pitchFamily="34" charset="0"/>
                <a:cs typeface="Arial" panose="020B0604020202020204" pitchFamily="34" charset="0"/>
              </a:rPr>
              <a:t>D: HUD-5383 </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5659" y="1228298"/>
            <a:ext cx="8734567" cy="4024436"/>
          </a:xfrm>
        </p:spPr>
        <p:txBody>
          <a:bodyPr>
            <a:noAutofit/>
          </a:bodyPr>
          <a:lstStyle/>
          <a:p>
            <a:pPr marL="0" indent="0" fontAlgn="base">
              <a:spcBef>
                <a:spcPts val="600"/>
              </a:spcBef>
              <a:spcAft>
                <a:spcPts val="600"/>
              </a:spcAft>
              <a:buNone/>
            </a:pPr>
            <a:r>
              <a:rPr lang="en-US" sz="2000" b="1" dirty="0" smtClean="0"/>
              <a:t>Emergency Transfer Request for Certain Victims of Domestic Violence, Dating Violence, Sexual Assault or Stalking</a:t>
            </a:r>
          </a:p>
          <a:p>
            <a:pPr marL="0" indent="0" fontAlgn="base">
              <a:spcBef>
                <a:spcPts val="600"/>
              </a:spcBef>
              <a:spcAft>
                <a:spcPts val="600"/>
              </a:spcAft>
              <a:buNone/>
            </a:pPr>
            <a:r>
              <a:rPr lang="en-US" sz="1900" dirty="0"/>
              <a:t>The </a:t>
            </a:r>
            <a:r>
              <a:rPr lang="en-US" sz="1900" dirty="0" smtClean="0"/>
              <a:t>HUD-5383 </a:t>
            </a:r>
            <a:r>
              <a:rPr lang="en-US" sz="1900" dirty="0"/>
              <a:t>form is to be completed by any household member who is seeking </a:t>
            </a:r>
            <a:r>
              <a:rPr lang="en-US" sz="1900" dirty="0" smtClean="0"/>
              <a:t>an emergency transfer </a:t>
            </a:r>
            <a:r>
              <a:rPr lang="en-US" sz="1900" dirty="0"/>
              <a:t>while residing in your property and is effective as of 12/16/2016</a:t>
            </a:r>
            <a:r>
              <a:rPr lang="en-US" sz="1900" dirty="0" smtClean="0"/>
              <a:t>.</a:t>
            </a:r>
          </a:p>
          <a:p>
            <a:pPr fontAlgn="base">
              <a:spcBef>
                <a:spcPts val="600"/>
              </a:spcBef>
              <a:spcAft>
                <a:spcPts val="600"/>
              </a:spcAft>
            </a:pPr>
            <a:r>
              <a:rPr lang="en-US" sz="1900" dirty="0" smtClean="0"/>
              <a:t>HUD advised that the owner/agent </a:t>
            </a:r>
            <a:r>
              <a:rPr lang="en-US" sz="1900" b="1" i="1" u="sng" dirty="0" smtClean="0"/>
              <a:t>MAY </a:t>
            </a:r>
            <a:r>
              <a:rPr lang="en-US" sz="1900" dirty="0" smtClean="0"/>
              <a:t>require tenants to provide a written emergency transfer request.  You may also accept other written or oral requests for a transfer. </a:t>
            </a:r>
          </a:p>
          <a:p>
            <a:pPr fontAlgn="base">
              <a:spcBef>
                <a:spcPts val="600"/>
              </a:spcBef>
              <a:spcAft>
                <a:spcPts val="600"/>
              </a:spcAft>
            </a:pPr>
            <a:r>
              <a:rPr lang="en-US" sz="1900" dirty="0" smtClean="0"/>
              <a:t>You </a:t>
            </a:r>
            <a:r>
              <a:rPr lang="en-US" sz="1900" b="1" i="1" u="sng" dirty="0"/>
              <a:t>MAY</a:t>
            </a:r>
            <a:r>
              <a:rPr lang="en-US" sz="1900" dirty="0" smtClean="0"/>
              <a:t> require thir</a:t>
            </a:r>
            <a:r>
              <a:rPr lang="en-US" sz="1900" dirty="0"/>
              <a:t>d-party </a:t>
            </a:r>
            <a:r>
              <a:rPr lang="en-US" sz="1900" dirty="0" smtClean="0"/>
              <a:t>documentation; the form lists a variety of acceptable documentation.  However the form advises the tenant that they only need to provide documentation if it is safe for them to do so.</a:t>
            </a:r>
          </a:p>
          <a:p>
            <a:pPr marL="0" indent="0" algn="ctr" fontAlgn="base">
              <a:spcBef>
                <a:spcPts val="600"/>
              </a:spcBef>
              <a:spcAft>
                <a:spcPts val="600"/>
              </a:spcAft>
              <a:buNone/>
            </a:pPr>
            <a:r>
              <a:rPr lang="en-US" sz="1900" b="1" i="1" dirty="0" smtClean="0">
                <a:solidFill>
                  <a:srgbClr val="FF0000"/>
                </a:solidFill>
                <a:cs typeface="Arial" panose="020B0604020202020204" pitchFamily="34" charset="0"/>
              </a:rPr>
              <a:t>IFA </a:t>
            </a:r>
            <a:r>
              <a:rPr lang="en-US" sz="1900" b="1" i="1" dirty="0">
                <a:solidFill>
                  <a:srgbClr val="FF0000"/>
                </a:solidFill>
                <a:cs typeface="Arial" panose="020B0604020202020204" pitchFamily="34" charset="0"/>
              </a:rPr>
              <a:t>suggests that you practice care when </a:t>
            </a:r>
            <a:r>
              <a:rPr lang="en-US" sz="1900" b="1" i="1" dirty="0" smtClean="0">
                <a:solidFill>
                  <a:srgbClr val="FF0000"/>
                </a:solidFill>
                <a:cs typeface="Arial" panose="020B0604020202020204" pitchFamily="34" charset="0"/>
              </a:rPr>
              <a:t>requesting any verification documentation. </a:t>
            </a:r>
            <a:endParaRPr lang="en-US" sz="1900" dirty="0"/>
          </a:p>
          <a:p>
            <a:pPr fontAlgn="base">
              <a:spcBef>
                <a:spcPts val="600"/>
              </a:spcBef>
              <a:spcAft>
                <a:spcPts val="600"/>
              </a:spcAft>
            </a:pPr>
            <a:endParaRPr lang="en-US" sz="2000" dirty="0" smtClean="0"/>
          </a:p>
          <a:p>
            <a:pPr marL="0" indent="0" fontAlgn="base">
              <a:spcBef>
                <a:spcPts val="600"/>
              </a:spcBef>
              <a:spcAft>
                <a:spcPts val="600"/>
              </a:spcAft>
              <a:buNone/>
            </a:pPr>
            <a:endParaRPr lang="en-US" sz="2000" dirty="0"/>
          </a:p>
          <a:p>
            <a:pPr marL="0" indent="0" fontAlgn="base">
              <a:spcBef>
                <a:spcPts val="600"/>
              </a:spcBef>
              <a:spcAft>
                <a:spcPts val="600"/>
              </a:spcAft>
              <a:buNone/>
            </a:pPr>
            <a:endParaRPr lang="en-US" sz="2000" b="1" dirty="0" smtClean="0"/>
          </a:p>
          <a:p>
            <a:pPr marL="0" indent="0" fontAlgn="base">
              <a:spcBef>
                <a:spcPts val="600"/>
              </a:spcBef>
              <a:spcAft>
                <a:spcPts val="600"/>
              </a:spcAft>
              <a:buNone/>
            </a:pPr>
            <a:endParaRPr lang="en-US" sz="2000" b="1" dirty="0"/>
          </a:p>
          <a:p>
            <a:pPr marL="0" indent="0" fontAlgn="base">
              <a:spcBef>
                <a:spcPts val="600"/>
              </a:spcBef>
              <a:spcAft>
                <a:spcPts val="600"/>
              </a:spcAft>
              <a:buNone/>
            </a:pPr>
            <a:endParaRPr lang="en-US" sz="2000" b="1" dirty="0"/>
          </a:p>
          <a:p>
            <a:pPr marL="0" indent="0" fontAlgn="base">
              <a:spcBef>
                <a:spcPts val="600"/>
              </a:spcBef>
              <a:spcAft>
                <a:spcPts val="600"/>
              </a:spcAft>
              <a:buNone/>
            </a:pPr>
            <a:endParaRPr lang="en-US" sz="2000" dirty="0" smtClean="0"/>
          </a:p>
        </p:txBody>
      </p:sp>
      <p:pic>
        <p:nvPicPr>
          <p:cNvPr id="4" name="Picture 3" descr="36269-1-IFA-PowerPoint-Template-2014-FINAL_0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9595" y="5491055"/>
            <a:ext cx="3381391" cy="1366945"/>
          </a:xfrm>
          <a:prstGeom prst="rect">
            <a:avLst/>
          </a:prstGeom>
        </p:spPr>
      </p:pic>
      <p:pic>
        <p:nvPicPr>
          <p:cNvPr id="5" name="Picture 4" descr="36269-1-IFA-PowerPoint-Template-2014-FINAL_0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570" y="5491055"/>
            <a:ext cx="1590301" cy="1366944"/>
          </a:xfrm>
          <a:prstGeom prst="rect">
            <a:avLst/>
          </a:prstGeom>
        </p:spPr>
      </p:pic>
      <p:pic>
        <p:nvPicPr>
          <p:cNvPr id="6" name="Picture 5" descr="36269-1-IFA-PowerPoint-Template-2014-FINAL_07.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30462" y="5494587"/>
            <a:ext cx="2813538" cy="1366575"/>
          </a:xfrm>
          <a:prstGeom prst="rect">
            <a:avLst/>
          </a:prstGeom>
        </p:spPr>
      </p:pic>
    </p:spTree>
    <p:extLst>
      <p:ext uri="{BB962C8B-B14F-4D97-AF65-F5344CB8AC3E}">
        <p14:creationId xmlns:p14="http://schemas.microsoft.com/office/powerpoint/2010/main" val="34482620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srgbClr val="727935"/>
                </a:solidFill>
                <a:latin typeface="Arial" panose="020B0604020202020204" pitchFamily="34" charset="0"/>
                <a:cs typeface="Arial" panose="020B0604020202020204" pitchFamily="34" charset="0"/>
              </a:rPr>
              <a:t>HUD VAWA Forms</a:t>
            </a:r>
            <a:r>
              <a:rPr lang="en-US" sz="2800" b="1" dirty="0" smtClean="0">
                <a:solidFill>
                  <a:srgbClr val="727935"/>
                </a:solidFill>
                <a:latin typeface="+mn-lt"/>
                <a:cs typeface="Arial" panose="020B0604020202020204" pitchFamily="34" charset="0"/>
              </a:rPr>
              <a:t/>
            </a:r>
            <a:br>
              <a:rPr lang="en-US" sz="2800" b="1" dirty="0" smtClean="0">
                <a:solidFill>
                  <a:srgbClr val="727935"/>
                </a:solidFill>
                <a:latin typeface="+mn-lt"/>
                <a:cs typeface="Arial" panose="020B0604020202020204" pitchFamily="34" charset="0"/>
              </a:rPr>
            </a:br>
            <a:r>
              <a:rPr lang="en-US" sz="2800" b="1" dirty="0" smtClean="0">
                <a:solidFill>
                  <a:srgbClr val="727935"/>
                </a:solidFill>
                <a:latin typeface="+mn-lt"/>
                <a:cs typeface="Arial" panose="020B0604020202020204" pitchFamily="34" charset="0"/>
              </a:rPr>
              <a:t>Appendix B: HUD-5381  </a:t>
            </a:r>
            <a:endParaRPr lang="en-US" sz="2800" b="1" dirty="0">
              <a:solidFill>
                <a:srgbClr val="727935"/>
              </a:solidFill>
              <a:latin typeface="+mn-lt"/>
              <a:cs typeface="Arial" panose="020B0604020202020204" pitchFamily="34" charset="0"/>
            </a:endParaRPr>
          </a:p>
        </p:txBody>
      </p:sp>
      <p:sp>
        <p:nvSpPr>
          <p:cNvPr id="3" name="Content Placeholder 2"/>
          <p:cNvSpPr>
            <a:spLocks noGrp="1"/>
          </p:cNvSpPr>
          <p:nvPr>
            <p:ph idx="1"/>
          </p:nvPr>
        </p:nvSpPr>
        <p:spPr>
          <a:xfrm>
            <a:off x="232012" y="1395480"/>
            <a:ext cx="8666328" cy="3954442"/>
          </a:xfrm>
        </p:spPr>
        <p:txBody>
          <a:bodyPr>
            <a:noAutofit/>
          </a:bodyPr>
          <a:lstStyle/>
          <a:p>
            <a:pPr marL="0" indent="0">
              <a:spcBef>
                <a:spcPts val="600"/>
              </a:spcBef>
              <a:spcAft>
                <a:spcPts val="600"/>
              </a:spcAft>
              <a:buNone/>
            </a:pPr>
            <a:r>
              <a:rPr lang="en-US" sz="2000" b="1" dirty="0" smtClean="0">
                <a:cs typeface="Arial" panose="020B0604020202020204" pitchFamily="34" charset="0"/>
              </a:rPr>
              <a:t>Model Emergency Transfer Plan for Victims of Domestic Violence, Dating Violence, Sexual Assault or Stalking</a:t>
            </a:r>
          </a:p>
          <a:p>
            <a:pPr>
              <a:spcBef>
                <a:spcPts val="600"/>
              </a:spcBef>
              <a:spcAft>
                <a:spcPts val="600"/>
              </a:spcAft>
            </a:pPr>
            <a:r>
              <a:rPr lang="en-US" sz="2000" b="1" i="1" dirty="0" smtClean="0">
                <a:solidFill>
                  <a:srgbClr val="727935"/>
                </a:solidFill>
                <a:cs typeface="Arial" panose="020B0604020202020204" pitchFamily="34" charset="0"/>
              </a:rPr>
              <a:t>Must be developed and implemented by June 14, 2017 using the HUD-5381 as a model. </a:t>
            </a:r>
          </a:p>
          <a:p>
            <a:pPr>
              <a:spcBef>
                <a:spcPts val="600"/>
              </a:spcBef>
              <a:spcAft>
                <a:spcPts val="600"/>
              </a:spcAft>
            </a:pPr>
            <a:r>
              <a:rPr lang="en-US" sz="2000" dirty="0" smtClean="0">
                <a:cs typeface="Arial" panose="020B0604020202020204" pitchFamily="34" charset="0"/>
              </a:rPr>
              <a:t>The plan must establish recordkeeping and reporting requirements.</a:t>
            </a:r>
          </a:p>
          <a:p>
            <a:pPr>
              <a:spcBef>
                <a:spcPts val="600"/>
              </a:spcBef>
              <a:spcAft>
                <a:spcPts val="600"/>
              </a:spcAft>
            </a:pPr>
            <a:r>
              <a:rPr lang="en-US" sz="2000" dirty="0" smtClean="0">
                <a:cs typeface="Arial" panose="020B0604020202020204" pitchFamily="34" charset="0"/>
              </a:rPr>
              <a:t>There does not appear to be a requirement to update this plan on a regular basis, however it will likely need to updated as HUD releases further requirements in the future.</a:t>
            </a:r>
          </a:p>
          <a:p>
            <a:pPr>
              <a:spcBef>
                <a:spcPts val="600"/>
              </a:spcBef>
              <a:spcAft>
                <a:spcPts val="600"/>
              </a:spcAft>
            </a:pPr>
            <a:endParaRPr lang="en-US" sz="2000" dirty="0">
              <a:cs typeface="Arial" panose="020B0604020202020204" pitchFamily="34" charset="0"/>
            </a:endParaRPr>
          </a:p>
          <a:p>
            <a:pPr marL="0" indent="0" algn="ctr">
              <a:spcBef>
                <a:spcPts val="600"/>
              </a:spcBef>
              <a:spcAft>
                <a:spcPts val="600"/>
              </a:spcAft>
              <a:buNone/>
            </a:pPr>
            <a:r>
              <a:rPr lang="en-US" sz="2000" b="1" dirty="0" smtClean="0">
                <a:solidFill>
                  <a:srgbClr val="727935"/>
                </a:solidFill>
                <a:cs typeface="Arial" panose="020B0604020202020204" pitchFamily="34" charset="0"/>
              </a:rPr>
              <a:t>THIS FORM SHOULD BE USED AS A GUIDE PER HUD</a:t>
            </a:r>
            <a:endParaRPr lang="en-US" sz="1800" b="1" dirty="0" smtClean="0">
              <a:solidFill>
                <a:srgbClr val="727935"/>
              </a:solidFill>
              <a:cs typeface="Arial" panose="020B0604020202020204" pitchFamily="34" charset="0"/>
            </a:endParaRPr>
          </a:p>
        </p:txBody>
      </p:sp>
    </p:spTree>
    <p:extLst>
      <p:ext uri="{BB962C8B-B14F-4D97-AF65-F5344CB8AC3E}">
        <p14:creationId xmlns:p14="http://schemas.microsoft.com/office/powerpoint/2010/main" val="13929288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1214</TotalTime>
  <Words>1728</Words>
  <Application>Microsoft Office PowerPoint</Application>
  <PresentationFormat>On-screen Show (4:3)</PresentationFormat>
  <Paragraphs>111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The Violence Against Woman Act “VAWA”</vt:lpstr>
      <vt:lpstr>VAWA - Introduction</vt:lpstr>
      <vt:lpstr>VAWA 2013  Impact on Multi-Family Housing</vt:lpstr>
      <vt:lpstr>PowerPoint Presentation</vt:lpstr>
      <vt:lpstr>New HUD Guidance Federal Register 11/16/2016</vt:lpstr>
      <vt:lpstr>HUD VAWA Forms Appendix A: HUD-5380  </vt:lpstr>
      <vt:lpstr>PowerPoint Presentation</vt:lpstr>
      <vt:lpstr>HUD VAWA Forms Appendix D: HUD-5383 </vt:lpstr>
      <vt:lpstr>HUD VAWA Forms Appendix B: HUD-5381  </vt:lpstr>
      <vt:lpstr>PowerPoint Presentation</vt:lpstr>
      <vt:lpstr>IFA Required Form VAWA Acknowledgement of Receipt</vt:lpstr>
      <vt:lpstr>HUD VAWA Forms Instructions from HUD</vt:lpstr>
      <vt:lpstr>HUD VAWA Forms Instructions from HUD –cont.</vt:lpstr>
      <vt:lpstr>HUD VAWA Forms IFA Recommendations</vt:lpstr>
      <vt:lpstr>HUD VAWA Forms Summary of IFA Requirements</vt:lpstr>
      <vt:lpstr>HUD VAWA Forms Conclusion</vt:lpstr>
    </vt:vector>
  </TitlesOfParts>
  <Company>Strategic America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 Bach</dc:creator>
  <cp:lastModifiedBy>Krugler, Elizabeth [IFA]</cp:lastModifiedBy>
  <cp:revision>47</cp:revision>
  <cp:lastPrinted>2017-09-22T16:22:29Z</cp:lastPrinted>
  <dcterms:created xsi:type="dcterms:W3CDTF">2014-10-16T20:11:14Z</dcterms:created>
  <dcterms:modified xsi:type="dcterms:W3CDTF">2017-09-26T20:05:33Z</dcterms:modified>
</cp:coreProperties>
</file>