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 id="2147483688" r:id="rId3"/>
  </p:sldMasterIdLst>
  <p:notesMasterIdLst>
    <p:notesMasterId r:id="rId62"/>
  </p:notesMasterIdLst>
  <p:sldIdLst>
    <p:sldId id="314" r:id="rId4"/>
    <p:sldId id="257" r:id="rId5"/>
    <p:sldId id="319" r:id="rId6"/>
    <p:sldId id="258" r:id="rId7"/>
    <p:sldId id="259" r:id="rId8"/>
    <p:sldId id="260" r:id="rId9"/>
    <p:sldId id="315" r:id="rId10"/>
    <p:sldId id="261" r:id="rId11"/>
    <p:sldId id="262" r:id="rId12"/>
    <p:sldId id="263" r:id="rId13"/>
    <p:sldId id="265" r:id="rId14"/>
    <p:sldId id="264" r:id="rId15"/>
    <p:sldId id="266" r:id="rId16"/>
    <p:sldId id="267" r:id="rId17"/>
    <p:sldId id="268" r:id="rId18"/>
    <p:sldId id="269" r:id="rId19"/>
    <p:sldId id="270" r:id="rId20"/>
    <p:sldId id="271" r:id="rId21"/>
    <p:sldId id="272" r:id="rId22"/>
    <p:sldId id="273" r:id="rId23"/>
    <p:sldId id="274"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20" r:id="rId61"/>
  </p:sldIdLst>
  <p:sldSz cx="9144000" cy="5143500" type="screen16x9"/>
  <p:notesSz cx="6858000" cy="9144000"/>
  <p:embeddedFontLst>
    <p:embeddedFont>
      <p:font typeface="Golos Text ExtraBold" panose="020B0604020202020204" charset="0"/>
      <p:bold r:id="rId63"/>
    </p:embeddedFont>
    <p:embeddedFont>
      <p:font typeface="Open Sans" pitchFamily="2" charset="0"/>
      <p:regular r:id="rId64"/>
      <p:bold r:id="rId65"/>
      <p:italic r:id="rId66"/>
      <p:boldItalic r:id="rId67"/>
    </p:embeddedFont>
    <p:embeddedFont>
      <p:font typeface="Play" panose="020B0604020202020204" charset="0"/>
      <p:regular r:id="rId68"/>
      <p:bold r:id="rId69"/>
    </p:embeddedFont>
    <p:embeddedFont>
      <p:font typeface="Trebuchet MS" panose="020B0603020202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n Elli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05448-5279-4C10-B5CD-82114C90FE94}" v="7" dt="2024-08-12T11:44:00.645"/>
  </p1510:revLst>
</p1510:revInfo>
</file>

<file path=ppt/tableStyles.xml><?xml version="1.0" encoding="utf-8"?>
<a:tblStyleLst xmlns:a="http://schemas.openxmlformats.org/drawingml/2006/main" def="{007BF945-8C1D-498D-89B5-74EF37427914}">
  <a:tblStyle styleId="{007BF945-8C1D-498D-89B5-74EF37427914}" styleName="Table_0">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8F1F5"/>
          </a:solidFill>
        </a:fill>
      </a:tcStyle>
    </a:wholeTbl>
    <a:band1H>
      <a:tcTxStyle b="off" i="off"/>
      <a:tcStyle>
        <a:tcBdr/>
        <a:fill>
          <a:solidFill>
            <a:srgbClr val="CEE2EA"/>
          </a:solidFill>
        </a:fill>
      </a:tcStyle>
    </a:band1H>
    <a:band2H>
      <a:tcTxStyle b="off" i="off"/>
      <a:tcStyle>
        <a:tcBdr/>
      </a:tcStyle>
    </a:band2H>
    <a:band1V>
      <a:tcTxStyle b="off" i="off"/>
      <a:tcStyle>
        <a:tcBdr/>
        <a:fill>
          <a:solidFill>
            <a:srgbClr val="CEE2EA"/>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8F1F5"/>
          </a:solidFill>
        </a:fill>
      </a:tcStyle>
    </a:lastRow>
    <a:seCell>
      <a:tcTxStyle b="off" i="off"/>
      <a:tcStyle>
        <a:tcBdr/>
      </a:tcStyle>
    </a:seCell>
    <a:swCell>
      <a:tcTxStyle b="off" i="off"/>
      <a:tcStyle>
        <a:tcBdr/>
      </a:tcStyle>
    </a:swCell>
    <a:firstRow>
      <a:tcTxStyle b="on" i="off"/>
      <a:tcStyle>
        <a:tcBdr/>
        <a:fill>
          <a:solidFill>
            <a:srgbClr val="E8F1F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97" autoAdjust="0"/>
  </p:normalViewPr>
  <p:slideViewPr>
    <p:cSldViewPr snapToGrid="0">
      <p:cViewPr varScale="1">
        <p:scale>
          <a:sx n="97" d="100"/>
          <a:sy n="97" d="100"/>
        </p:scale>
        <p:origin x="192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6-03T19:52:21.836" idx="1">
    <p:pos x="6000" y="0"/>
    <p:text>@heather.rhoda@cloudburstgroup.com missing a slide before this example
_Assigned to heather.rhoda@cloudburstgroup.com_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8f7c1f9bc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28f7c1f9bc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8f7c1f9b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8f7c1f9bc0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24 CFR 5.609(a)(4)</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HCV GB, p. 5-25</a:t>
            </a:r>
            <a:endParaRPr/>
          </a:p>
        </p:txBody>
      </p:sp>
      <p:sp>
        <p:nvSpPr>
          <p:cNvPr id="351" name="Google Shape;351;g28f7c1f9bc0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8f7c1f9bc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28f7c1f9bc0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f7c1f9bc0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f7c1f9bc0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f7c1f9bc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8f7c1f9bc0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None/>
            </a:pPr>
            <a:endParaRPr b="0" dirty="0"/>
          </a:p>
          <a:p>
            <a:pPr marL="228600" lvl="0" indent="0" algn="l" rtl="0">
              <a:lnSpc>
                <a:spcPct val="100000"/>
              </a:lnSpc>
              <a:spcBef>
                <a:spcPts val="0"/>
              </a:spcBef>
              <a:spcAft>
                <a:spcPts val="0"/>
              </a:spcAft>
              <a:buSzPts val="1400"/>
              <a:buNone/>
            </a:pPr>
            <a:r>
              <a:rPr lang="en" b="0" dirty="0"/>
              <a:t>Notes:</a:t>
            </a:r>
            <a:endParaRPr dirty="0"/>
          </a:p>
          <a:p>
            <a:pPr marL="228600" lvl="0" indent="0" algn="l" rtl="0">
              <a:lnSpc>
                <a:spcPct val="100000"/>
              </a:lnSpc>
              <a:spcBef>
                <a:spcPts val="0"/>
              </a:spcBef>
              <a:spcAft>
                <a:spcPts val="0"/>
              </a:spcAft>
              <a:buSzPts val="1400"/>
              <a:buNone/>
            </a:pPr>
            <a:r>
              <a:rPr lang="en" b="0" dirty="0"/>
              <a:t>HUD passbook rate: www.hud.gov/sites/documents/16-01HSGN.PDF</a:t>
            </a:r>
          </a:p>
          <a:p>
            <a:pPr marL="228600" lvl="0" indent="0" algn="l" rtl="0">
              <a:lnSpc>
                <a:spcPct val="100000"/>
              </a:lnSpc>
              <a:spcBef>
                <a:spcPts val="0"/>
              </a:spcBef>
              <a:spcAft>
                <a:spcPts val="0"/>
              </a:spcAft>
              <a:buSzPts val="1400"/>
              <a:buNone/>
            </a:pPr>
            <a:endParaRPr lang="en" b="0" dirty="0"/>
          </a:p>
          <a:p>
            <a:pPr marL="228600" lvl="0" indent="0" algn="l" rtl="0">
              <a:lnSpc>
                <a:spcPct val="100000"/>
              </a:lnSpc>
              <a:spcBef>
                <a:spcPts val="0"/>
              </a:spcBef>
              <a:spcAft>
                <a:spcPts val="0"/>
              </a:spcAft>
              <a:buSzPts val="1400"/>
              <a:buNone/>
            </a:pPr>
            <a:endParaRPr lang="en" b="0" dirty="0"/>
          </a:p>
          <a:p>
            <a:pPr marL="228600" lvl="0" indent="0" algn="l" rtl="0">
              <a:lnSpc>
                <a:spcPct val="100000"/>
              </a:lnSpc>
              <a:spcBef>
                <a:spcPts val="0"/>
              </a:spcBef>
              <a:spcAft>
                <a:spcPts val="0"/>
              </a:spcAft>
              <a:buSzPts val="1400"/>
              <a:buNone/>
            </a:pPr>
            <a:r>
              <a:rPr lang="en" b="0" dirty="0"/>
              <a:t>What ist he amount of asset income to include in annual income?</a:t>
            </a:r>
          </a:p>
          <a:p>
            <a:pPr marL="292100" lvl="0" indent="-241300" algn="l" rtl="0">
              <a:lnSpc>
                <a:spcPct val="120000"/>
              </a:lnSpc>
              <a:spcBef>
                <a:spcPts val="0"/>
              </a:spcBef>
              <a:spcAft>
                <a:spcPts val="0"/>
              </a:spcAft>
              <a:buClr>
                <a:schemeClr val="dk2"/>
              </a:buClr>
              <a:buSzPts val="2000"/>
              <a:buFont typeface="Arial"/>
              <a:buChar char="•"/>
            </a:pPr>
            <a:r>
              <a:rPr lang="en-US" sz="1100" dirty="0">
                <a:solidFill>
                  <a:schemeClr val="dk2"/>
                </a:solidFill>
              </a:rPr>
              <a:t>Not sure yet. </a:t>
            </a:r>
          </a:p>
          <a:p>
            <a:pPr marL="292100" lvl="0" indent="-241300" algn="l" rtl="0">
              <a:lnSpc>
                <a:spcPct val="120000"/>
              </a:lnSpc>
              <a:spcBef>
                <a:spcPts val="0"/>
              </a:spcBef>
              <a:spcAft>
                <a:spcPts val="0"/>
              </a:spcAft>
              <a:buClr>
                <a:schemeClr val="dk2"/>
              </a:buClr>
              <a:buSzPts val="2000"/>
              <a:buFont typeface="Arial"/>
              <a:buChar char="•"/>
            </a:pPr>
            <a:r>
              <a:rPr lang="en-US" sz="1100" dirty="0">
                <a:solidFill>
                  <a:schemeClr val="dk2"/>
                </a:solidFill>
              </a:rPr>
              <a:t>We need to calculate imputed asset income because the total amount of assets are greater than $5,000</a:t>
            </a:r>
          </a:p>
          <a:p>
            <a:pPr marL="228600" lvl="0" indent="0" algn="l" rtl="0">
              <a:lnSpc>
                <a:spcPct val="100000"/>
              </a:lnSpc>
              <a:spcBef>
                <a:spcPts val="0"/>
              </a:spcBef>
              <a:spcAft>
                <a:spcPts val="0"/>
              </a:spcAft>
              <a:buSzPts val="1400"/>
              <a:buNone/>
            </a:pPr>
            <a:endParaRPr lang="en" b="0" dirty="0"/>
          </a:p>
          <a:p>
            <a:pPr marL="228600" lvl="0" indent="0" algn="l" rtl="0">
              <a:lnSpc>
                <a:spcPct val="100000"/>
              </a:lnSpc>
              <a:spcBef>
                <a:spcPts val="0"/>
              </a:spcBef>
              <a:spcAft>
                <a:spcPts val="0"/>
              </a:spcAft>
              <a:buSzPts val="1400"/>
              <a:buNone/>
            </a:pPr>
            <a:endParaRPr dirty="0"/>
          </a:p>
          <a:p>
            <a:pPr marL="228600" lvl="0" indent="0" algn="l" rtl="0">
              <a:lnSpc>
                <a:spcPct val="100000"/>
              </a:lnSpc>
              <a:spcBef>
                <a:spcPts val="0"/>
              </a:spcBef>
              <a:spcAft>
                <a:spcPts val="0"/>
              </a:spcAft>
              <a:buSzPts val="1400"/>
              <a:buNone/>
            </a:pPr>
            <a:endParaRPr b="0" dirty="0"/>
          </a:p>
          <a:p>
            <a:pPr marL="228600" lvl="0" indent="0" algn="l" rtl="0">
              <a:lnSpc>
                <a:spcPct val="100000"/>
              </a:lnSpc>
              <a:spcBef>
                <a:spcPts val="0"/>
              </a:spcBef>
              <a:spcAft>
                <a:spcPts val="0"/>
              </a:spcAft>
              <a:buSzPts val="1400"/>
              <a:buNone/>
            </a:pPr>
            <a:endParaRPr b="0" dirty="0"/>
          </a:p>
          <a:p>
            <a:pPr marL="228600" lvl="0" indent="0" algn="l" rtl="0">
              <a:lnSpc>
                <a:spcPct val="100000"/>
              </a:lnSpc>
              <a:spcBef>
                <a:spcPts val="0"/>
              </a:spcBef>
              <a:spcAft>
                <a:spcPts val="0"/>
              </a:spcAft>
              <a:buSzPts val="1400"/>
              <a:buNone/>
            </a:pPr>
            <a:endParaRPr b="0" dirty="0"/>
          </a:p>
          <a:p>
            <a:pPr marL="228600" lvl="0" indent="0" algn="l" rtl="0">
              <a:lnSpc>
                <a:spcPct val="100000"/>
              </a:lnSpc>
              <a:spcBef>
                <a:spcPts val="0"/>
              </a:spcBef>
              <a:spcAft>
                <a:spcPts val="0"/>
              </a:spcAft>
              <a:buSzPts val="1400"/>
              <a:buNone/>
            </a:pPr>
            <a:endParaRPr b="0" dirty="0"/>
          </a:p>
          <a:p>
            <a:pPr marL="228600" lvl="0" indent="0" algn="l" rtl="0">
              <a:lnSpc>
                <a:spcPct val="100000"/>
              </a:lnSpc>
              <a:spcBef>
                <a:spcPts val="0"/>
              </a:spcBef>
              <a:spcAft>
                <a:spcPts val="0"/>
              </a:spcAft>
              <a:buSzPts val="1400"/>
              <a:buFont typeface="Noto Sans Symbols"/>
              <a:buNone/>
            </a:pPr>
            <a:endParaRPr b="1" dirty="0"/>
          </a:p>
          <a:p>
            <a:pPr marL="457200" lvl="0" indent="-139700" algn="l" rtl="0">
              <a:lnSpc>
                <a:spcPct val="100000"/>
              </a:lnSpc>
              <a:spcBef>
                <a:spcPts val="0"/>
              </a:spcBef>
              <a:spcAft>
                <a:spcPts val="0"/>
              </a:spcAft>
              <a:buSzPts val="1400"/>
              <a:buNone/>
            </a:pPr>
            <a:endParaRPr b="0" dirty="0"/>
          </a:p>
          <a:p>
            <a:pPr marL="457200" lvl="0" indent="-139700" algn="l" rtl="0">
              <a:lnSpc>
                <a:spcPct val="100000"/>
              </a:lnSpc>
              <a:spcBef>
                <a:spcPts val="0"/>
              </a:spcBef>
              <a:spcAft>
                <a:spcPts val="0"/>
              </a:spcAft>
              <a:buSzPts val="1400"/>
              <a:buNone/>
            </a:pPr>
            <a:endParaRPr dirty="0"/>
          </a:p>
          <a:p>
            <a:pPr marL="457200" lvl="0" indent="-139700" algn="l" rtl="0">
              <a:lnSpc>
                <a:spcPct val="100000"/>
              </a:lnSpc>
              <a:spcBef>
                <a:spcPts val="0"/>
              </a:spcBef>
              <a:spcAft>
                <a:spcPts val="0"/>
              </a:spcAft>
              <a:buSzPts val="1400"/>
              <a:buNone/>
            </a:pPr>
            <a:endParaRPr dirty="0"/>
          </a:p>
        </p:txBody>
      </p:sp>
      <p:sp>
        <p:nvSpPr>
          <p:cNvPr id="395" name="Google Shape;395;g28f7c1f9bc0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f7c1f9bc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8f7c1f9bc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dirty="0"/>
              <a:t>Notes:</a:t>
            </a:r>
            <a:endParaRPr dirty="0"/>
          </a:p>
          <a:p>
            <a:pPr marL="457200" marR="0" lvl="0" indent="-228600" algn="l" rtl="0">
              <a:lnSpc>
                <a:spcPct val="100000"/>
              </a:lnSpc>
              <a:spcBef>
                <a:spcPts val="0"/>
              </a:spcBef>
              <a:spcAft>
                <a:spcPts val="0"/>
              </a:spcAft>
              <a:buClr>
                <a:srgbClr val="000000"/>
              </a:buClr>
              <a:buSzPts val="1400"/>
              <a:buFont typeface="Arial"/>
              <a:buNone/>
            </a:pPr>
            <a:r>
              <a:rPr lang="en" dirty="0"/>
              <a:t>Answer: $119</a:t>
            </a:r>
            <a:endParaRPr dirty="0"/>
          </a:p>
        </p:txBody>
      </p:sp>
      <p:sp>
        <p:nvSpPr>
          <p:cNvPr id="402" name="Google Shape;402;g28f7c1f9bc0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8f7c1f9bc0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28f7c1f9bc0_0_9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Examples: </a:t>
            </a:r>
          </a:p>
          <a:p>
            <a:pPr marL="0" lvl="0" indent="0" algn="l" rtl="0">
              <a:lnSpc>
                <a:spcPct val="130000"/>
              </a:lnSpc>
              <a:spcBef>
                <a:spcPts val="200"/>
              </a:spcBef>
              <a:spcAft>
                <a:spcPts val="0"/>
              </a:spcAft>
              <a:buClr>
                <a:srgbClr val="315177"/>
              </a:buClr>
              <a:buSzPct val="59574"/>
              <a:buFont typeface="Arial"/>
              <a:buNone/>
            </a:pPr>
            <a:r>
              <a:rPr lang="en" sz="2000" dirty="0">
                <a:solidFill>
                  <a:schemeClr val="dk2"/>
                </a:solidFill>
              </a:rPr>
              <a:t>Examples include: </a:t>
            </a:r>
          </a:p>
          <a:p>
            <a:pPr marL="457200" lvl="0" indent="-333057" algn="l" rtl="0">
              <a:lnSpc>
                <a:spcPct val="130000"/>
              </a:lnSpc>
              <a:spcBef>
                <a:spcPts val="200"/>
              </a:spcBef>
              <a:spcAft>
                <a:spcPts val="0"/>
              </a:spcAft>
              <a:buClr>
                <a:schemeClr val="dk2"/>
              </a:buClr>
              <a:buSzPct val="100000"/>
              <a:buFont typeface="Open Sans"/>
              <a:buChar char="•"/>
            </a:pPr>
            <a:r>
              <a:rPr lang="en-US" sz="2350" dirty="0">
                <a:solidFill>
                  <a:schemeClr val="dk2"/>
                </a:solidFill>
              </a:rPr>
              <a:t>Social Security or Supplemental Security Income</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Annuities</a:t>
            </a:r>
          </a:p>
          <a:p>
            <a:pPr marL="914400" lvl="1"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An </a:t>
            </a:r>
            <a:r>
              <a:rPr lang="en-US" sz="2350" i="1" dirty="0">
                <a:solidFill>
                  <a:schemeClr val="dk2"/>
                </a:solidFill>
              </a:rPr>
              <a:t>annuity </a:t>
            </a:r>
            <a:r>
              <a:rPr lang="en-US" sz="2350" dirty="0">
                <a:solidFill>
                  <a:schemeClr val="dk2"/>
                </a:solidFill>
              </a:rPr>
              <a:t>is a contract sold by an insurance company designed to provide payments, usually to a retired person, at specified intervals. </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Insurance policies</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Retirement funds</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Pensions</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Disability or death benefits</a:t>
            </a:r>
          </a:p>
          <a:p>
            <a:pPr marL="457200" lvl="0" indent="-333057" algn="l" rtl="0">
              <a:lnSpc>
                <a:spcPct val="130000"/>
              </a:lnSpc>
              <a:spcBef>
                <a:spcPts val="0"/>
              </a:spcBef>
              <a:spcAft>
                <a:spcPts val="0"/>
              </a:spcAft>
              <a:buClr>
                <a:schemeClr val="dk2"/>
              </a:buClr>
              <a:buSzPct val="100000"/>
              <a:buFont typeface="Open Sans"/>
              <a:buChar char="•"/>
            </a:pPr>
            <a:r>
              <a:rPr lang="en-US" sz="2350" dirty="0">
                <a:solidFill>
                  <a:schemeClr val="dk2"/>
                </a:solidFill>
              </a:rPr>
              <a:t>Other income sources subject to a verifiable COLA or current rate of interest</a:t>
            </a:r>
            <a:endParaRPr lang="en" sz="2000" dirty="0">
              <a:solidFill>
                <a:schemeClr val="dk2"/>
              </a:solidFill>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lvl="0" indent="-333057" algn="l" rtl="0">
              <a:lnSpc>
                <a:spcPct val="130000"/>
              </a:lnSpc>
              <a:spcBef>
                <a:spcPts val="200"/>
              </a:spcBef>
              <a:spcAft>
                <a:spcPts val="0"/>
              </a:spcAft>
              <a:buClr>
                <a:schemeClr val="dk2"/>
              </a:buClr>
              <a:buSzPct val="100000"/>
              <a:buFont typeface="Open Sans"/>
              <a:buChar char="•"/>
            </a:pPr>
            <a:endParaRPr lang="en-US" sz="2350" b="1" i="1" dirty="0">
              <a:solidFill>
                <a:schemeClr val="dk2"/>
              </a:solidFill>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09" name="Google Shape;409;g28f7c1f9bc0_0_9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8f7c1f9bc0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8f7c1f9bc0_0_9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16" name="Google Shape;416;g28f7c1f9bc0_0_9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8f7c1f9bc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8f7c1f9bc0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sz="1100" i="0" u="none" strike="noStrike" cap="none" dirty="0">
                <a:latin typeface="Open Sans"/>
                <a:ea typeface="Open Sans"/>
                <a:cs typeface="Open Sans"/>
                <a:sym typeface="Open Sans"/>
              </a:rPr>
              <a:t>What amount is used? $1,035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sz="1100" i="0" u="none" strike="noStrike" cap="none" dirty="0">
                <a:latin typeface="Open Sans"/>
                <a:ea typeface="Open Sans"/>
                <a:cs typeface="Open Sans"/>
                <a:sym typeface="Open Sans"/>
              </a:rPr>
              <a:t>Why? Because when amounts for Medicare Part B are deducted, the gross amount is still used.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23" name="Google Shape;423;g28f7c1f9bc0_0_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f7c1f9bc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28f7c1f9bc0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1100" b="1" dirty="0">
                <a:solidFill>
                  <a:schemeClr val="dk2"/>
                </a:solidFill>
              </a:rPr>
              <a:t>What amount is included in annual income?</a:t>
            </a:r>
            <a:endParaRPr lang="en-US" sz="1100" dirty="0"/>
          </a:p>
          <a:p>
            <a:pPr marL="0" lvl="0" indent="0" algn="l" rtl="0">
              <a:lnSpc>
                <a:spcPct val="100000"/>
              </a:lnSpc>
              <a:spcBef>
                <a:spcPts val="0"/>
              </a:spcBef>
              <a:spcAft>
                <a:spcPts val="0"/>
              </a:spcAft>
              <a:buSzPts val="1500"/>
              <a:buNone/>
            </a:pPr>
            <a:r>
              <a:rPr lang="en-US" sz="1100" dirty="0">
                <a:solidFill>
                  <a:schemeClr val="dk2"/>
                </a:solidFill>
              </a:rPr>
              <a:t>The gross amount of $900 per month must be included in annual income.  </a:t>
            </a:r>
            <a:endParaRPr lang="en-US" sz="1100" dirty="0"/>
          </a:p>
          <a:p>
            <a:pPr marL="0" lvl="0" indent="0" algn="l" rtl="0">
              <a:lnSpc>
                <a:spcPct val="100000"/>
              </a:lnSpc>
              <a:spcBef>
                <a:spcPts val="0"/>
              </a:spcBef>
              <a:spcAft>
                <a:spcPts val="0"/>
              </a:spcAft>
              <a:buSzPts val="1500"/>
              <a:buNone/>
            </a:pPr>
            <a:endParaRPr lang="en-US" sz="1100" b="1" dirty="0">
              <a:solidFill>
                <a:schemeClr val="dk2"/>
              </a:solidFill>
            </a:endParaRPr>
          </a:p>
          <a:p>
            <a:pPr marL="0" lvl="0" indent="0" algn="l" rtl="0">
              <a:lnSpc>
                <a:spcPct val="100000"/>
              </a:lnSpc>
              <a:spcBef>
                <a:spcPts val="0"/>
              </a:spcBef>
              <a:spcAft>
                <a:spcPts val="0"/>
              </a:spcAft>
              <a:buSzPts val="1500"/>
              <a:buNone/>
            </a:pPr>
            <a:r>
              <a:rPr lang="en-US" sz="1100" b="1" dirty="0">
                <a:solidFill>
                  <a:schemeClr val="dk2"/>
                </a:solidFill>
              </a:rPr>
              <a:t>Why?</a:t>
            </a:r>
            <a:endParaRPr lang="en-US" sz="1100" dirty="0"/>
          </a:p>
          <a:p>
            <a:pPr marL="0" lvl="0" indent="0" algn="l" rtl="0">
              <a:lnSpc>
                <a:spcPct val="100000"/>
              </a:lnSpc>
              <a:spcBef>
                <a:spcPts val="0"/>
              </a:spcBef>
              <a:spcAft>
                <a:spcPts val="0"/>
              </a:spcAft>
              <a:buSzPts val="1500"/>
              <a:buNone/>
            </a:pPr>
            <a:r>
              <a:rPr lang="en-US" sz="1100" dirty="0">
                <a:solidFill>
                  <a:schemeClr val="dk2"/>
                </a:solidFill>
              </a:rPr>
              <a:t>Because an amount is being garnished due to an unpaid debt. </a:t>
            </a:r>
            <a:endParaRPr lang="en-US" sz="1100"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30" name="Google Shape;430;g28f7c1f9bc0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8f7c1f9bc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28f7c1f9bc0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None/>
            </a:pPr>
            <a:r>
              <a:rPr lang="en-US" sz="1100" b="1" dirty="0">
                <a:solidFill>
                  <a:schemeClr val="dk2"/>
                </a:solidFill>
              </a:rPr>
              <a:t>What amount is used to determine annual income?</a:t>
            </a:r>
            <a:endParaRPr lang="en-US" sz="1100" dirty="0"/>
          </a:p>
          <a:p>
            <a:pPr marL="0" lvl="0" indent="0" algn="l" rtl="0">
              <a:lnSpc>
                <a:spcPct val="100000"/>
              </a:lnSpc>
              <a:spcBef>
                <a:spcPts val="500"/>
              </a:spcBef>
              <a:spcAft>
                <a:spcPts val="0"/>
              </a:spcAft>
              <a:buNone/>
            </a:pPr>
            <a:r>
              <a:rPr lang="en-US" sz="1100" dirty="0">
                <a:solidFill>
                  <a:schemeClr val="dk2"/>
                </a:solidFill>
              </a:rPr>
              <a:t>The net amount of $775. </a:t>
            </a:r>
          </a:p>
          <a:p>
            <a:pPr marL="0" lvl="0" indent="0" algn="l" rtl="0">
              <a:lnSpc>
                <a:spcPct val="100000"/>
              </a:lnSpc>
              <a:spcBef>
                <a:spcPts val="500"/>
              </a:spcBef>
              <a:spcAft>
                <a:spcPts val="0"/>
              </a:spcAft>
              <a:buNone/>
            </a:pPr>
            <a:r>
              <a:rPr lang="en-US" sz="1100" b="1" dirty="0">
                <a:solidFill>
                  <a:schemeClr val="dk2"/>
                </a:solidFill>
              </a:rPr>
              <a:t>Why?</a:t>
            </a:r>
          </a:p>
          <a:p>
            <a:pPr marL="0" lvl="0" indent="0" algn="l" rtl="0">
              <a:lnSpc>
                <a:spcPct val="100000"/>
              </a:lnSpc>
              <a:spcBef>
                <a:spcPts val="500"/>
              </a:spcBef>
              <a:spcAft>
                <a:spcPts val="0"/>
              </a:spcAft>
              <a:buNone/>
            </a:pPr>
            <a:r>
              <a:rPr lang="en-US" sz="1100" dirty="0">
                <a:solidFill>
                  <a:schemeClr val="dk2"/>
                </a:solidFill>
              </a:rPr>
              <a:t>Because Benny’s SSI monthly benefit is begin reduced due to an overpayment of SSI benefits. </a:t>
            </a:r>
            <a:endParaRPr lang="en-US" sz="1100"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37" name="Google Shape;437;g28f7c1f9bc0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8f7c1f9bc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28f7c1f9bc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5491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f7c1f9bc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8f7c1f9bc0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5.609(b)(5) </a:t>
            </a:r>
            <a:endParaRPr/>
          </a:p>
          <a:p>
            <a:pPr marL="457200" marR="0" lvl="0" indent="-228600" algn="l" rtl="0">
              <a:lnSpc>
                <a:spcPct val="100000"/>
              </a:lnSpc>
              <a:spcBef>
                <a:spcPts val="0"/>
              </a:spcBef>
              <a:spcAft>
                <a:spcPts val="0"/>
              </a:spcAft>
              <a:buClr>
                <a:srgbClr val="000000"/>
              </a:buClr>
              <a:buSzPts val="1400"/>
              <a:buFont typeface="Arial"/>
              <a:buNone/>
            </a:pPr>
            <a:r>
              <a:rPr lang="en" i="1"/>
              <a:t>HCV GB, p. 5-23</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5.609(c)(3) </a:t>
            </a:r>
            <a:endParaRPr/>
          </a:p>
        </p:txBody>
      </p:sp>
      <p:sp>
        <p:nvSpPr>
          <p:cNvPr id="458" name="Google Shape;458;g28f7c1f9bc0_0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8f7c1f9bc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28f7c1f9bc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5.609(b)(5) </a:t>
            </a:r>
            <a:endParaRPr/>
          </a:p>
          <a:p>
            <a:pPr marL="457200" marR="0" lvl="0" indent="-228600" algn="l" rtl="0">
              <a:lnSpc>
                <a:spcPct val="100000"/>
              </a:lnSpc>
              <a:spcBef>
                <a:spcPts val="0"/>
              </a:spcBef>
              <a:spcAft>
                <a:spcPts val="0"/>
              </a:spcAft>
              <a:buClr>
                <a:srgbClr val="000000"/>
              </a:buClr>
              <a:buSzPts val="1400"/>
              <a:buFont typeface="Arial"/>
              <a:buNone/>
            </a:pPr>
            <a:r>
              <a:rPr lang="en" i="1"/>
              <a:t>HCV GB, p. 5-23</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5.609(c)(3) </a:t>
            </a:r>
            <a:endParaRPr/>
          </a:p>
        </p:txBody>
      </p:sp>
      <p:sp>
        <p:nvSpPr>
          <p:cNvPr id="465" name="Google Shape;465;g28f7c1f9bc0_0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8f7c1f9bc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8f7c1f9bc0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5.609(b)(6)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5.603(b) </a:t>
            </a:r>
            <a:endParaRPr/>
          </a:p>
        </p:txBody>
      </p:sp>
      <p:sp>
        <p:nvSpPr>
          <p:cNvPr id="472" name="Google Shape;472;g28f7c1f9bc0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8f7c1f9bc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8f7c1f9bc0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5.609(b)(7)</a:t>
            </a:r>
            <a:endParaRPr/>
          </a:p>
          <a:p>
            <a:pPr marL="457200" marR="0" lvl="0" indent="-228600" algn="l" rtl="0">
              <a:lnSpc>
                <a:spcPct val="100000"/>
              </a:lnSpc>
              <a:spcBef>
                <a:spcPts val="0"/>
              </a:spcBef>
              <a:spcAft>
                <a:spcPts val="0"/>
              </a:spcAft>
              <a:buClr>
                <a:srgbClr val="000000"/>
              </a:buClr>
              <a:buSzPts val="1400"/>
              <a:buFont typeface="Arial"/>
              <a:buNone/>
            </a:pPr>
            <a:r>
              <a:rPr lang="en" i="1"/>
              <a:t>4350.3, p. 5-12</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79" name="Google Shape;479;g28f7c1f9bc0_0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8f7c1f9bc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g28f7c1f9bc0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8f7c1f9bc0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8f7c1f9bc0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5.609(b)(7)</a:t>
            </a:r>
            <a:endParaRPr/>
          </a:p>
          <a:p>
            <a:pPr marL="457200" marR="0" lvl="0" indent="-228600" algn="l" rtl="0">
              <a:lnSpc>
                <a:spcPct val="100000"/>
              </a:lnSpc>
              <a:spcBef>
                <a:spcPts val="0"/>
              </a:spcBef>
              <a:spcAft>
                <a:spcPts val="0"/>
              </a:spcAft>
              <a:buClr>
                <a:srgbClr val="000000"/>
              </a:buClr>
              <a:buSzPts val="1400"/>
              <a:buFont typeface="Arial"/>
              <a:buNone/>
            </a:pPr>
            <a:r>
              <a:rPr lang="en" i="1"/>
              <a:t>4350.3, p. 5-12</a:t>
            </a:r>
            <a:endParaRPr/>
          </a:p>
          <a:p>
            <a:pPr marL="457200" marR="0" lvl="0" indent="-228600" algn="l" rtl="0">
              <a:lnSpc>
                <a:spcPct val="100000"/>
              </a:lnSpc>
              <a:spcBef>
                <a:spcPts val="0"/>
              </a:spcBef>
              <a:spcAft>
                <a:spcPts val="0"/>
              </a:spcAft>
              <a:buClr>
                <a:srgbClr val="000000"/>
              </a:buClr>
              <a:buSzPts val="1400"/>
              <a:buFont typeface="Arial"/>
              <a:buNone/>
            </a:pPr>
            <a:endParaRPr i="1"/>
          </a:p>
          <a:p>
            <a:pPr marL="457200" marR="0" lvl="0" indent="-228600" algn="l" rtl="0">
              <a:lnSpc>
                <a:spcPct val="100000"/>
              </a:lnSpc>
              <a:spcBef>
                <a:spcPts val="0"/>
              </a:spcBef>
              <a:spcAft>
                <a:spcPts val="0"/>
              </a:spcAft>
              <a:buClr>
                <a:srgbClr val="000000"/>
              </a:buClr>
              <a:buSzPts val="1400"/>
              <a:buFont typeface="Arial"/>
              <a:buNone/>
            </a:pPr>
            <a:endParaRPr i="1"/>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2" name="Google Shape;492;g28f7c1f9bc0_0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8f7c1f9bc0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8f7c1f9bc0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5.609(a)</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5.609(c)(9)</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9" name="Google Shape;499;g28f7c1f9bc0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8f7c1f9bc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chemeClr val="dk1"/>
              </a:buClr>
              <a:buSzPts val="1100"/>
              <a:buFont typeface="Arial"/>
              <a:buNone/>
            </a:pPr>
            <a:endParaRPr/>
          </a:p>
        </p:txBody>
      </p:sp>
      <p:sp>
        <p:nvSpPr>
          <p:cNvPr id="505" name="Google Shape;505;g28f7c1f9bc0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8f7c1f9bc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8f7c1f9bc0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24 CFR 5.609(b)(8)</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Hostile fire: 24 CFR 5.609(c)(7)</a:t>
            </a:r>
            <a:endParaRPr/>
          </a:p>
        </p:txBody>
      </p:sp>
      <p:sp>
        <p:nvSpPr>
          <p:cNvPr id="513" name="Google Shape;513;g28f7c1f9bc0_0_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8f7c1f9bc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28f7c1f9bc0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sz="1200" i="1"/>
              <a:t>24 CFR 5.609(c)</a:t>
            </a:r>
            <a:endParaRPr/>
          </a:p>
          <a:p>
            <a:pPr marL="457200" marR="0" lvl="0" indent="-228600" algn="l" rtl="0">
              <a:lnSpc>
                <a:spcPct val="100000"/>
              </a:lnSpc>
              <a:spcBef>
                <a:spcPts val="0"/>
              </a:spcBef>
              <a:spcAft>
                <a:spcPts val="0"/>
              </a:spcAft>
              <a:buClr>
                <a:srgbClr val="000000"/>
              </a:buClr>
              <a:buSzPts val="1400"/>
              <a:buFont typeface="Arial"/>
              <a:buNone/>
            </a:pPr>
            <a:r>
              <a:rPr lang="en" sz="1200" i="1"/>
              <a:t>*</a:t>
            </a:r>
            <a:r>
              <a:rPr lang="en" sz="1200" b="0" i="0" u="none" strike="noStrike">
                <a:solidFill>
                  <a:schemeClr val="dk1"/>
                </a:solidFill>
                <a:latin typeface="Arial"/>
                <a:ea typeface="Arial"/>
                <a:cs typeface="Arial"/>
                <a:sym typeface="Arial"/>
              </a:rPr>
              <a:t>A complete list of the federally mandated exclusions, can be found in the </a:t>
            </a:r>
            <a:r>
              <a:rPr lang="en" sz="1200" b="0" i="1" u="none" strike="noStrike">
                <a:solidFill>
                  <a:schemeClr val="dk1"/>
                </a:solidFill>
                <a:latin typeface="Arial"/>
                <a:ea typeface="Arial"/>
                <a:cs typeface="Arial"/>
                <a:sym typeface="Arial"/>
              </a:rPr>
              <a:t>Federal Register </a:t>
            </a:r>
            <a:r>
              <a:rPr lang="en" sz="1200" b="0" i="0" u="none" strike="noStrike">
                <a:solidFill>
                  <a:schemeClr val="dk1"/>
                </a:solidFill>
                <a:latin typeface="Arial"/>
                <a:ea typeface="Arial"/>
                <a:cs typeface="Arial"/>
                <a:sym typeface="Arial"/>
              </a:rPr>
              <a:t>published May 20, 2014</a:t>
            </a:r>
            <a:endParaRPr i="1"/>
          </a:p>
        </p:txBody>
      </p:sp>
      <p:sp>
        <p:nvSpPr>
          <p:cNvPr id="521" name="Google Shape;521;g28f7c1f9bc0_0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8f7c1f9bc0_0_9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28f7c1f9bc0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8f7c1f9bc0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8f7c1f9bc0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0" marR="0" lvl="0" indent="0" algn="l" rtl="0">
              <a:lnSpc>
                <a:spcPct val="100000"/>
              </a:lnSpc>
              <a:spcBef>
                <a:spcPts val="0"/>
              </a:spcBef>
              <a:spcAft>
                <a:spcPts val="0"/>
              </a:spcAft>
              <a:buClr>
                <a:schemeClr val="dk1"/>
              </a:buClr>
              <a:buSzPts val="1200"/>
              <a:buFont typeface="Calibri"/>
              <a:buNone/>
            </a:pPr>
            <a:r>
              <a:rPr lang="en" i="1"/>
              <a:t>Live-in Aide: 24 CFR 5.609(c)(5)  as defined in </a:t>
            </a:r>
            <a:r>
              <a:rPr lang="en"/>
              <a:t>24 CFR 5.403</a:t>
            </a:r>
            <a:endParaRPr i="1"/>
          </a:p>
          <a:p>
            <a:pPr marL="457200" marR="0" lvl="0" indent="-228600" algn="l" rtl="0">
              <a:lnSpc>
                <a:spcPct val="100000"/>
              </a:lnSpc>
              <a:spcBef>
                <a:spcPts val="0"/>
              </a:spcBef>
              <a:spcAft>
                <a:spcPts val="0"/>
              </a:spcAft>
              <a:buClr>
                <a:srgbClr val="000000"/>
              </a:buClr>
              <a:buSzPts val="1400"/>
              <a:buFont typeface="Arial"/>
              <a:buNone/>
            </a:pPr>
            <a:r>
              <a:rPr lang="en" i="1"/>
              <a:t>Foster care payments (adults/children): 24 CFR 5.609(c)(2)</a:t>
            </a:r>
            <a:endParaRPr/>
          </a:p>
        </p:txBody>
      </p:sp>
      <p:sp>
        <p:nvSpPr>
          <p:cNvPr id="529" name="Google Shape;529;g28f7c1f9bc0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8f7c1f9bc0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8f7c1f9bc0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a:t>This is NOT the full list….</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i="1"/>
              <a:t>Food stamps, Benefits Under School Lunch Act and LIHEAP: FR Notice 5/20/14 </a:t>
            </a:r>
            <a:endParaRPr/>
          </a:p>
          <a:p>
            <a:pPr marL="457200" marR="0" lvl="0" indent="-228600" algn="l" rtl="0">
              <a:lnSpc>
                <a:spcPct val="100000"/>
              </a:lnSpc>
              <a:spcBef>
                <a:spcPts val="0"/>
              </a:spcBef>
              <a:spcAft>
                <a:spcPts val="0"/>
              </a:spcAft>
              <a:buClr>
                <a:srgbClr val="000000"/>
              </a:buClr>
              <a:buSzPts val="1400"/>
              <a:buFont typeface="Arial"/>
              <a:buNone/>
            </a:pPr>
            <a:r>
              <a:rPr lang="en" i="1"/>
              <a:t>Adoption Assistance Payments:  24 CFR 5.609(c)(12) </a:t>
            </a:r>
            <a:endParaRPr/>
          </a:p>
        </p:txBody>
      </p:sp>
      <p:sp>
        <p:nvSpPr>
          <p:cNvPr id="537" name="Google Shape;537;g28f7c1f9bc0_0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f7c1f9bc0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8f7c1f9bc0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i="1"/>
              <a:t>24 CFR 5.609(c)(9)</a:t>
            </a:r>
            <a:endParaRPr/>
          </a:p>
          <a:p>
            <a:pPr marL="457200" marR="0" lvl="0" indent="-228600" algn="l" rtl="0">
              <a:lnSpc>
                <a:spcPct val="100000"/>
              </a:lnSpc>
              <a:spcBef>
                <a:spcPts val="0"/>
              </a:spcBef>
              <a:spcAft>
                <a:spcPts val="0"/>
              </a:spcAft>
              <a:buClr>
                <a:srgbClr val="000000"/>
              </a:buClr>
              <a:buSzPts val="1400"/>
              <a:buFont typeface="Arial"/>
              <a:buNone/>
            </a:pPr>
            <a:r>
              <a:rPr lang="en" i="1"/>
              <a:t>PH GB, p. 118 </a:t>
            </a:r>
            <a:endParaRPr/>
          </a:p>
        </p:txBody>
      </p:sp>
      <p:sp>
        <p:nvSpPr>
          <p:cNvPr id="544" name="Google Shape;544;g28f7c1f9bc0_0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8f7c1f9bc0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Answer: </a:t>
            </a:r>
            <a:r>
              <a:rPr lang="en-US" sz="1100" b="0" dirty="0">
                <a:solidFill>
                  <a:schemeClr val="dk2"/>
                </a:solidFill>
                <a:latin typeface="Open Sans"/>
                <a:ea typeface="Open Sans"/>
                <a:cs typeface="Open Sans"/>
                <a:sym typeface="Open Sans"/>
              </a:rPr>
              <a:t>Exclude.  It’s not reliable, there is no stable nor historic pattern of income that can be anticipated. </a:t>
            </a:r>
            <a:endParaRPr lang="en-US" sz="900" b="0" dirty="0"/>
          </a:p>
          <a:p>
            <a:pPr marL="0" lvl="0" indent="0" algn="l" rtl="0">
              <a:spcBef>
                <a:spcPts val="0"/>
              </a:spcBef>
              <a:spcAft>
                <a:spcPts val="0"/>
              </a:spcAft>
              <a:buNone/>
            </a:pPr>
            <a:endParaRPr dirty="0"/>
          </a:p>
        </p:txBody>
      </p:sp>
      <p:sp>
        <p:nvSpPr>
          <p:cNvPr id="551" name="Google Shape;551;g28f7c1f9bc0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72e0c0ac1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272e0c0ac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8f7c1f9bc0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8f7c1f9bc0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72e0c0ac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72e0c0ac1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8f7c1f9bc0_0_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28f7c1f9bc0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72dd400fe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Note: </a:t>
            </a:r>
            <a:endParaRPr/>
          </a:p>
          <a:p>
            <a:pPr marL="0" lvl="0" indent="0" algn="l" rtl="0">
              <a:lnSpc>
                <a:spcPct val="100000"/>
              </a:lnSpc>
              <a:spcBef>
                <a:spcPts val="0"/>
              </a:spcBef>
              <a:spcAft>
                <a:spcPts val="0"/>
              </a:spcAft>
              <a:buSzPts val="1400"/>
              <a:buNone/>
            </a:pPr>
            <a:r>
              <a:rPr lang="en"/>
              <a:t>This is is NOT a zero-income affidavit. Self-certification can be used with other options haven’t been successful. ‘Document all efforts to obtain either third party written, oral and review of third party created documents, such as paycheck stubs, social security award letters</a:t>
            </a:r>
            <a:endParaRPr/>
          </a:p>
        </p:txBody>
      </p:sp>
      <p:sp>
        <p:nvSpPr>
          <p:cNvPr id="591" name="Google Shape;591;g272dd400fe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72e0c0ac17_0_2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272e0c0ac17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f7c1f9bc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28f7c1f9bc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8f7c1f9bc0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8f7c1f9bc0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03" name="Google Shape;603;g28f7c1f9bc0_0_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8f7c1f9bc0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28f7c1f9bc0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8f7c1f9bc0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595959"/>
                </a:solidFill>
                <a:latin typeface="Open Sans"/>
                <a:ea typeface="Open Sans"/>
                <a:cs typeface="Open Sans"/>
                <a:sym typeface="Open Sans"/>
              </a:rPr>
              <a:t>The term minor children (except for foster children) is defined as a family member other than the head, spouse or cohead who is under 18 years of age. </a:t>
            </a:r>
            <a:endParaRPr sz="2000">
              <a:solidFill>
                <a:srgbClr val="595959"/>
              </a:solidFill>
              <a:latin typeface="Open Sans"/>
              <a:ea typeface="Open Sans"/>
              <a:cs typeface="Open Sans"/>
              <a:sym typeface="Open Sans"/>
            </a:endParaRPr>
          </a:p>
          <a:p>
            <a:pPr marL="0" lvl="0" indent="0" algn="l" rtl="0">
              <a:spcBef>
                <a:spcPts val="0"/>
              </a:spcBef>
              <a:spcAft>
                <a:spcPts val="0"/>
              </a:spcAft>
              <a:buNone/>
            </a:pPr>
            <a:endParaRPr sz="2000">
              <a:solidFill>
                <a:srgbClr val="595959"/>
              </a:solidFill>
              <a:latin typeface="Open Sans"/>
              <a:ea typeface="Open Sans"/>
              <a:cs typeface="Open Sans"/>
              <a:sym typeface="Open Sans"/>
            </a:endParaRPr>
          </a:p>
          <a:p>
            <a:pPr marL="0" lvl="0" indent="0" algn="l" rtl="0">
              <a:spcBef>
                <a:spcPts val="300"/>
              </a:spcBef>
              <a:spcAft>
                <a:spcPts val="0"/>
              </a:spcAft>
              <a:buClr>
                <a:srgbClr val="595959"/>
              </a:buClr>
              <a:buSzPts val="1500"/>
              <a:buFont typeface="Arial"/>
              <a:buNone/>
            </a:pPr>
            <a:r>
              <a:rPr lang="en" sz="2000">
                <a:solidFill>
                  <a:srgbClr val="595959"/>
                </a:solidFill>
                <a:latin typeface="Open Sans"/>
                <a:ea typeface="Open Sans"/>
                <a:cs typeface="Open Sans"/>
                <a:sym typeface="Open Sans"/>
              </a:rPr>
              <a:t>If the head, spouse, or cohead of a family is under the age of 18, he or she may be considered an emancipated minor under state law and treated as an adult.</a:t>
            </a:r>
            <a:endParaRPr sz="2000">
              <a:solidFill>
                <a:srgbClr val="595959"/>
              </a:solidFill>
              <a:latin typeface="Open Sans"/>
              <a:ea typeface="Open Sans"/>
              <a:cs typeface="Open Sans"/>
              <a:sym typeface="Open Sans"/>
            </a:endParaRPr>
          </a:p>
          <a:p>
            <a:pPr marL="0" lvl="0" indent="0" algn="l" rtl="0">
              <a:spcBef>
                <a:spcPts val="300"/>
              </a:spcBef>
              <a:spcAft>
                <a:spcPts val="0"/>
              </a:spcAft>
              <a:buClr>
                <a:srgbClr val="595959"/>
              </a:buClr>
              <a:buSzPts val="1500"/>
              <a:buFont typeface="Arial"/>
              <a:buNone/>
            </a:pPr>
            <a:endParaRPr sz="2000">
              <a:solidFill>
                <a:srgbClr val="595959"/>
              </a:solidFill>
              <a:latin typeface="Open Sans"/>
              <a:ea typeface="Open Sans"/>
              <a:cs typeface="Open Sans"/>
              <a:sym typeface="Open Sans"/>
            </a:endParaRPr>
          </a:p>
          <a:p>
            <a:pPr marL="0" lvl="0" indent="0" algn="l" rtl="0">
              <a:spcBef>
                <a:spcPts val="0"/>
              </a:spcBef>
              <a:spcAft>
                <a:spcPts val="0"/>
              </a:spcAft>
              <a:buClr>
                <a:srgbClr val="EEEEEE"/>
              </a:buClr>
              <a:buSzPts val="2300"/>
              <a:buFont typeface="Arial"/>
              <a:buNone/>
            </a:pPr>
            <a:endParaRPr sz="2000">
              <a:solidFill>
                <a:srgbClr val="595959"/>
              </a:solidFill>
              <a:latin typeface="Open Sans"/>
              <a:ea typeface="Open Sans"/>
              <a:cs typeface="Open Sans"/>
              <a:sym typeface="Open Sans"/>
            </a:endParaRPr>
          </a:p>
          <a:p>
            <a:pPr marL="0" lvl="0" indent="0" algn="l" rtl="0">
              <a:spcBef>
                <a:spcPts val="300"/>
              </a:spcBef>
              <a:spcAft>
                <a:spcPts val="0"/>
              </a:spcAft>
              <a:buClr>
                <a:srgbClr val="EEEEEE"/>
              </a:buClr>
              <a:buSzPts val="1500"/>
              <a:buFont typeface="Arial"/>
              <a:buNone/>
            </a:pPr>
            <a:endParaRPr sz="2000">
              <a:solidFill>
                <a:srgbClr val="595959"/>
              </a:solidFill>
              <a:latin typeface="Open Sans"/>
              <a:ea typeface="Open Sans"/>
              <a:cs typeface="Open Sans"/>
              <a:sym typeface="Open Sans"/>
            </a:endParaRPr>
          </a:p>
          <a:p>
            <a:pPr marL="0" lvl="0" indent="0" algn="l" rtl="0">
              <a:spcBef>
                <a:spcPts val="0"/>
              </a:spcBef>
              <a:spcAft>
                <a:spcPts val="0"/>
              </a:spcAft>
              <a:buNone/>
            </a:pPr>
            <a:endParaRPr/>
          </a:p>
        </p:txBody>
      </p:sp>
      <p:sp>
        <p:nvSpPr>
          <p:cNvPr id="615" name="Google Shape;615;g28f7c1f9bc0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8f7c1f9bc0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28f7c1f9bc0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2" name="Google Shape;622;g28f7c1f9bc0_0_3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8f7c1f9bc0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8f7c1f9bc0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a:t>Son, age 13: income is counted because it’s benefit (unearned) income</a:t>
            </a:r>
            <a:endParaRPr/>
          </a:p>
          <a:p>
            <a:pPr marL="457200" marR="0" lvl="0" indent="-228600" algn="l" rtl="0">
              <a:lnSpc>
                <a:spcPct val="100000"/>
              </a:lnSpc>
              <a:spcBef>
                <a:spcPts val="0"/>
              </a:spcBef>
              <a:spcAft>
                <a:spcPts val="0"/>
              </a:spcAft>
              <a:buClr>
                <a:srgbClr val="000000"/>
              </a:buClr>
              <a:buSzPts val="1400"/>
              <a:buFont typeface="Arial"/>
              <a:buNone/>
            </a:pPr>
            <a:r>
              <a:rPr lang="en"/>
              <a:t>Son, age 16: income is not counted because he is a minor and the source of income is employment and employment income of a minor is never counted</a:t>
            </a:r>
            <a:endParaRPr/>
          </a:p>
          <a:p>
            <a:pPr marL="457200" marR="0" lvl="0" indent="-228600" algn="l" rtl="0">
              <a:lnSpc>
                <a:spcPct val="100000"/>
              </a:lnSpc>
              <a:spcBef>
                <a:spcPts val="0"/>
              </a:spcBef>
              <a:spcAft>
                <a:spcPts val="0"/>
              </a:spcAft>
              <a:buClr>
                <a:srgbClr val="000000"/>
              </a:buClr>
              <a:buSzPts val="1400"/>
              <a:buFont typeface="Arial"/>
              <a:buNone/>
            </a:pPr>
            <a:r>
              <a:rPr lang="en"/>
              <a:t>Frances: income is counted, she is applicant and head of household</a:t>
            </a:r>
            <a:endParaRPr/>
          </a:p>
          <a:p>
            <a:pPr marL="457200" marR="0" lvl="0" indent="-228600" algn="l" rtl="0">
              <a:lnSpc>
                <a:spcPct val="100000"/>
              </a:lnSpc>
              <a:spcBef>
                <a:spcPts val="0"/>
              </a:spcBef>
              <a:spcAft>
                <a:spcPts val="0"/>
              </a:spcAft>
              <a:buClr>
                <a:srgbClr val="000000"/>
              </a:buClr>
              <a:buSzPts val="1400"/>
              <a:buFont typeface="Arial"/>
              <a:buNone/>
            </a:pPr>
            <a:r>
              <a:rPr lang="en"/>
              <a:t>Marge: income is counted because she is a family member. </a:t>
            </a:r>
            <a:endParaRPr/>
          </a:p>
        </p:txBody>
      </p:sp>
      <p:sp>
        <p:nvSpPr>
          <p:cNvPr id="629" name="Google Shape;629;g28f7c1f9bc0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8f7c1f9bc0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28f7c1f9bc0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lvl="0" indent="-228600" algn="l" rtl="0">
              <a:lnSpc>
                <a:spcPct val="100000"/>
              </a:lnSpc>
              <a:spcBef>
                <a:spcPts val="0"/>
              </a:spcBef>
              <a:spcAft>
                <a:spcPts val="0"/>
              </a:spcAft>
              <a:buSzPts val="1400"/>
              <a:buFont typeface="Arial"/>
              <a:buChar char="•"/>
            </a:pPr>
            <a:r>
              <a:rPr lang="en"/>
              <a:t>Pay close attention because this refer to adult full-time students who are not the head, spouse or cohead and EMPLOYMENT income.  </a:t>
            </a:r>
            <a:endParaRPr/>
          </a:p>
        </p:txBody>
      </p:sp>
      <p:sp>
        <p:nvSpPr>
          <p:cNvPr id="636" name="Google Shape;636;g28f7c1f9bc0_0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8f7c1f9bc0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2" name="Google Shape;642;g28f7c1f9bc0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8f7c1f9bc0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g28f7c1f9bc0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8f7c1f9bc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8f7c1f9bc0_0_3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lvl="0" indent="-228600" algn="l" rtl="0">
              <a:lnSpc>
                <a:spcPct val="100000"/>
              </a:lnSpc>
              <a:spcBef>
                <a:spcPts val="0"/>
              </a:spcBef>
              <a:spcAft>
                <a:spcPts val="0"/>
              </a:spcAft>
              <a:buSzPts val="1400"/>
              <a:buFont typeface="Arial"/>
              <a:buChar char="•"/>
            </a:pPr>
            <a:r>
              <a:rPr lang="en"/>
              <a:t>Franklin: Only $480 is counted as annual income and any remaining of employment income is excluded – he’s a FT student. </a:t>
            </a:r>
            <a:endParaRPr/>
          </a:p>
          <a:p>
            <a:pPr marL="457200" lvl="0" indent="-228600" algn="l" rtl="0">
              <a:lnSpc>
                <a:spcPct val="100000"/>
              </a:lnSpc>
              <a:spcBef>
                <a:spcPts val="0"/>
              </a:spcBef>
              <a:spcAft>
                <a:spcPts val="0"/>
              </a:spcAft>
              <a:buSzPts val="1400"/>
              <a:buFont typeface="Arial"/>
              <a:buChar char="•"/>
            </a:pPr>
            <a:r>
              <a:rPr lang="en"/>
              <a:t>Henry: ALL of his part time employment is counted – not a FT student</a:t>
            </a:r>
            <a:endParaRPr/>
          </a:p>
        </p:txBody>
      </p:sp>
      <p:sp>
        <p:nvSpPr>
          <p:cNvPr id="660" name="Google Shape;660;g28f7c1f9bc0_0_3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8f7c1f9bc0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8f7c1f9bc0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67" name="Google Shape;667;g28f7c1f9bc0_0_3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8f7c1f9b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8f7c1f9bc0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a:t>#9: Does not apply to HOPWA – Section 8 only. </a:t>
            </a:r>
            <a:endParaRPr/>
          </a:p>
        </p:txBody>
      </p:sp>
      <p:sp>
        <p:nvSpPr>
          <p:cNvPr id="321" name="Google Shape;321;g28f7c1f9bc0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8f7c1f9bc0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8f7c1f9bc0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171450" lvl="0" indent="-171450" algn="l" rtl="0">
              <a:lnSpc>
                <a:spcPct val="100000"/>
              </a:lnSpc>
              <a:spcBef>
                <a:spcPts val="0"/>
              </a:spcBef>
              <a:spcAft>
                <a:spcPts val="0"/>
              </a:spcAft>
              <a:buSzPts val="1400"/>
              <a:buFont typeface="Arial"/>
              <a:buChar char="•"/>
            </a:pPr>
            <a:r>
              <a:rPr lang="en"/>
              <a:t>Foster child [24 CFR 5.609(c)(2)]</a:t>
            </a:r>
            <a:endParaRPr/>
          </a:p>
          <a:p>
            <a:pPr marL="171450" lvl="0" indent="-171450" algn="l" rtl="0">
              <a:lnSpc>
                <a:spcPct val="100000"/>
              </a:lnSpc>
              <a:spcBef>
                <a:spcPts val="0"/>
              </a:spcBef>
              <a:spcAft>
                <a:spcPts val="0"/>
              </a:spcAft>
              <a:buSzPts val="1400"/>
              <a:buFont typeface="Arial"/>
              <a:buChar char="•"/>
            </a:pPr>
            <a:r>
              <a:rPr lang="en"/>
              <a:t>Foster adult [24 CFR 5.609(c)(2)] </a:t>
            </a:r>
            <a:endParaRPr/>
          </a:p>
          <a:p>
            <a:pPr marL="171450" lvl="0" indent="-171450" algn="l" rtl="0">
              <a:lnSpc>
                <a:spcPct val="100000"/>
              </a:lnSpc>
              <a:spcBef>
                <a:spcPts val="0"/>
              </a:spcBef>
              <a:spcAft>
                <a:spcPts val="0"/>
              </a:spcAft>
              <a:buSzPts val="1400"/>
              <a:buFont typeface="Arial"/>
              <a:buChar char="•"/>
            </a:pPr>
            <a:r>
              <a:rPr lang="en"/>
              <a:t>Live-in [24 CFR 5.609(c)(5)]</a:t>
            </a:r>
            <a:endParaRPr/>
          </a:p>
        </p:txBody>
      </p:sp>
      <p:sp>
        <p:nvSpPr>
          <p:cNvPr id="675" name="Google Shape;675;g28f7c1f9bc0_0_4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8f7c1f9bc0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28f7c1f9bc0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82" name="Google Shape;682;g28f7c1f9bc0_0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8f7c1f9bc0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8f7c1f9bc0_0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a:t>Fill in the blank choices</a:t>
            </a:r>
            <a:endParaRPr/>
          </a:p>
          <a:p>
            <a:pPr marL="457200" marR="0" lvl="0" indent="-228600" algn="l" rtl="0">
              <a:lnSpc>
                <a:spcPct val="100000"/>
              </a:lnSpc>
              <a:spcBef>
                <a:spcPts val="0"/>
              </a:spcBef>
              <a:spcAft>
                <a:spcPts val="0"/>
              </a:spcAft>
              <a:buClr>
                <a:srgbClr val="000000"/>
              </a:buClr>
              <a:buSzPts val="1400"/>
              <a:buFont typeface="Arial"/>
              <a:buNone/>
            </a:pPr>
            <a:endParaRPr/>
          </a:p>
          <a:p>
            <a:pPr marL="514350" lvl="0" indent="-514350" algn="l" rtl="0">
              <a:lnSpc>
                <a:spcPct val="100000"/>
              </a:lnSpc>
              <a:spcBef>
                <a:spcPts val="0"/>
              </a:spcBef>
              <a:spcAft>
                <a:spcPts val="0"/>
              </a:spcAft>
              <a:buSzPts val="1400"/>
              <a:buAutoNum type="alphaUcPeriod"/>
            </a:pPr>
            <a:r>
              <a:rPr lang="en"/>
              <a:t>Six-months </a:t>
            </a:r>
            <a:endParaRPr/>
          </a:p>
          <a:p>
            <a:pPr marL="514350" lvl="0" indent="-514350" algn="l" rtl="0">
              <a:lnSpc>
                <a:spcPct val="100000"/>
              </a:lnSpc>
              <a:spcBef>
                <a:spcPts val="0"/>
              </a:spcBef>
              <a:spcAft>
                <a:spcPts val="0"/>
              </a:spcAft>
              <a:buSzPts val="1400"/>
              <a:buAutoNum type="alphaUcPeriod"/>
            </a:pPr>
            <a:r>
              <a:rPr lang="en"/>
              <a:t>Annually</a:t>
            </a:r>
            <a:endParaRPr/>
          </a:p>
          <a:p>
            <a:pPr marL="514350" lvl="0" indent="-514350" algn="l" rtl="0">
              <a:lnSpc>
                <a:spcPct val="100000"/>
              </a:lnSpc>
              <a:spcBef>
                <a:spcPts val="0"/>
              </a:spcBef>
              <a:spcAft>
                <a:spcPts val="0"/>
              </a:spcAft>
              <a:buSzPts val="1400"/>
              <a:buAutoNum type="alphaUcPeriod"/>
            </a:pPr>
            <a:r>
              <a:rPr lang="en"/>
              <a:t>Quarterly</a:t>
            </a:r>
            <a:endParaRPr/>
          </a:p>
          <a:p>
            <a:pPr marL="514350" lvl="0" indent="-514350" algn="l" rtl="0">
              <a:lnSpc>
                <a:spcPct val="100000"/>
              </a:lnSpc>
              <a:spcBef>
                <a:spcPts val="0"/>
              </a:spcBef>
              <a:spcAft>
                <a:spcPts val="0"/>
              </a:spcAft>
              <a:buSzPts val="1400"/>
              <a:buAutoNum type="alphaUcPeriod"/>
            </a:pPr>
            <a:r>
              <a:rPr lang="en"/>
              <a:t>Tri-annually </a:t>
            </a:r>
            <a:endParaRPr/>
          </a:p>
          <a:p>
            <a:pPr marL="0" lvl="0" indent="0" algn="l" rtl="0">
              <a:lnSpc>
                <a:spcPct val="100000"/>
              </a:lnSpc>
              <a:spcBef>
                <a:spcPts val="0"/>
              </a:spcBef>
              <a:spcAft>
                <a:spcPts val="0"/>
              </a:spcAft>
              <a:buSzPts val="1400"/>
              <a:buNone/>
            </a:pPr>
            <a:endParaRPr/>
          </a:p>
          <a:p>
            <a:pPr marL="228600" lvl="0" indent="-139700" algn="l" rtl="0">
              <a:lnSpc>
                <a:spcPct val="100000"/>
              </a:lnSpc>
              <a:spcBef>
                <a:spcPts val="0"/>
              </a:spcBef>
              <a:spcAft>
                <a:spcPts val="0"/>
              </a:spcAft>
              <a:buSzPts val="1400"/>
              <a:buNone/>
            </a:pPr>
            <a:endParaRPr/>
          </a:p>
          <a:p>
            <a:pPr marL="228600" lvl="0" indent="-1397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Answer:</a:t>
            </a:r>
            <a:endParaRPr/>
          </a:p>
          <a:p>
            <a:pPr marL="457200" marR="0" lvl="0" indent="-228600" algn="l" rtl="0">
              <a:lnSpc>
                <a:spcPct val="100000"/>
              </a:lnSpc>
              <a:spcBef>
                <a:spcPts val="0"/>
              </a:spcBef>
              <a:spcAft>
                <a:spcPts val="0"/>
              </a:spcAft>
              <a:buClr>
                <a:srgbClr val="000000"/>
              </a:buClr>
              <a:buSzPts val="1400"/>
              <a:buFont typeface="Arial"/>
              <a:buNone/>
            </a:pPr>
            <a:r>
              <a:rPr lang="en"/>
              <a:t>B. Annually </a:t>
            </a:r>
            <a:endParaRPr/>
          </a:p>
        </p:txBody>
      </p:sp>
      <p:sp>
        <p:nvSpPr>
          <p:cNvPr id="689" name="Google Shape;689;g28f7c1f9bc0_0_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8f7c1f9bc0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8f7c1f9bc0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 </a:t>
            </a:r>
            <a:endParaRPr/>
          </a:p>
          <a:p>
            <a:pPr marL="457200" marR="0" lvl="0" indent="-228600" algn="l" rtl="0">
              <a:lnSpc>
                <a:spcPct val="100000"/>
              </a:lnSpc>
              <a:spcBef>
                <a:spcPts val="0"/>
              </a:spcBef>
              <a:spcAft>
                <a:spcPts val="0"/>
              </a:spcAft>
              <a:buClr>
                <a:srgbClr val="000000"/>
              </a:buClr>
              <a:buSzPts val="1400"/>
              <a:buFont typeface="Arial"/>
              <a:buNone/>
            </a:pPr>
            <a:r>
              <a:rPr lang="en"/>
              <a:t>Review the following table and in the employment and other income columns, enter Yes or No as applicable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Answers: </a:t>
            </a:r>
            <a:endParaRPr/>
          </a:p>
          <a:p>
            <a:pPr marL="457200" marR="0" lvl="0" indent="-228600" algn="l" rtl="0">
              <a:lnSpc>
                <a:spcPct val="100000"/>
              </a:lnSpc>
              <a:spcBef>
                <a:spcPts val="0"/>
              </a:spcBef>
              <a:spcAft>
                <a:spcPts val="0"/>
              </a:spcAft>
              <a:buClr>
                <a:srgbClr val="000000"/>
              </a:buClr>
              <a:buSzPts val="1400"/>
              <a:buFont typeface="Arial"/>
              <a:buNone/>
            </a:pPr>
            <a:r>
              <a:rPr lang="en"/>
              <a:t>Head: Yes, Yes</a:t>
            </a:r>
            <a:endParaRPr/>
          </a:p>
          <a:p>
            <a:pPr marL="457200" marR="0" lvl="0" indent="-228600" algn="l" rtl="0">
              <a:lnSpc>
                <a:spcPct val="100000"/>
              </a:lnSpc>
              <a:spcBef>
                <a:spcPts val="0"/>
              </a:spcBef>
              <a:spcAft>
                <a:spcPts val="0"/>
              </a:spcAft>
              <a:buClr>
                <a:srgbClr val="000000"/>
              </a:buClr>
              <a:buSzPts val="1400"/>
              <a:buFont typeface="Arial"/>
              <a:buNone/>
            </a:pPr>
            <a:r>
              <a:rPr lang="en"/>
              <a:t>Spouse: Yes, Yes</a:t>
            </a:r>
            <a:endParaRPr/>
          </a:p>
          <a:p>
            <a:pPr marL="457200" marR="0" lvl="0" indent="-228600" algn="l" rtl="0">
              <a:lnSpc>
                <a:spcPct val="100000"/>
              </a:lnSpc>
              <a:spcBef>
                <a:spcPts val="0"/>
              </a:spcBef>
              <a:spcAft>
                <a:spcPts val="0"/>
              </a:spcAft>
              <a:buClr>
                <a:srgbClr val="000000"/>
              </a:buClr>
              <a:buSzPts val="1400"/>
              <a:buFont typeface="Arial"/>
              <a:buNone/>
            </a:pPr>
            <a:r>
              <a:rPr lang="en"/>
              <a:t>Cohead: Yes, Yes</a:t>
            </a:r>
            <a:endParaRPr/>
          </a:p>
          <a:p>
            <a:pPr marL="457200" marR="0" lvl="0" indent="-228600" algn="l" rtl="0">
              <a:lnSpc>
                <a:spcPct val="100000"/>
              </a:lnSpc>
              <a:spcBef>
                <a:spcPts val="0"/>
              </a:spcBef>
              <a:spcAft>
                <a:spcPts val="0"/>
              </a:spcAft>
              <a:buClr>
                <a:srgbClr val="000000"/>
              </a:buClr>
              <a:buSzPts val="1400"/>
              <a:buFont typeface="Arial"/>
              <a:buNone/>
            </a:pPr>
            <a:r>
              <a:rPr lang="en"/>
              <a:t>Other adult: Yes, Yes</a:t>
            </a:r>
            <a:endParaRPr/>
          </a:p>
          <a:p>
            <a:pPr marL="457200" marR="0" lvl="0" indent="-228600" algn="l" rtl="0">
              <a:lnSpc>
                <a:spcPct val="100000"/>
              </a:lnSpc>
              <a:spcBef>
                <a:spcPts val="0"/>
              </a:spcBef>
              <a:spcAft>
                <a:spcPts val="0"/>
              </a:spcAft>
              <a:buClr>
                <a:srgbClr val="000000"/>
              </a:buClr>
              <a:buSzPts val="1400"/>
              <a:buFont typeface="Arial"/>
              <a:buNone/>
            </a:pPr>
            <a:r>
              <a:rPr lang="en"/>
              <a:t>Children under 18: No, Yes</a:t>
            </a:r>
            <a:endParaRPr/>
          </a:p>
          <a:p>
            <a:pPr marL="457200" marR="0" lvl="0" indent="-228600" algn="l" rtl="0">
              <a:lnSpc>
                <a:spcPct val="100000"/>
              </a:lnSpc>
              <a:spcBef>
                <a:spcPts val="0"/>
              </a:spcBef>
              <a:spcAft>
                <a:spcPts val="0"/>
              </a:spcAft>
              <a:buClr>
                <a:srgbClr val="000000"/>
              </a:buClr>
              <a:buSzPts val="1400"/>
              <a:buFont typeface="Arial"/>
              <a:buNone/>
            </a:pPr>
            <a:r>
              <a:rPr lang="en"/>
              <a:t>Adult Full-Time Student: Yes (up to $480), Yes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Foster child: No, No</a:t>
            </a:r>
            <a:endParaRPr/>
          </a:p>
          <a:p>
            <a:pPr marL="457200" marR="0" lvl="0" indent="-228600" algn="l" rtl="0">
              <a:lnSpc>
                <a:spcPct val="100000"/>
              </a:lnSpc>
              <a:spcBef>
                <a:spcPts val="0"/>
              </a:spcBef>
              <a:spcAft>
                <a:spcPts val="0"/>
              </a:spcAft>
              <a:buClr>
                <a:srgbClr val="000000"/>
              </a:buClr>
              <a:buSzPts val="1400"/>
              <a:buFont typeface="Arial"/>
              <a:buNone/>
            </a:pPr>
            <a:r>
              <a:rPr lang="en"/>
              <a:t>Foster adult: No, No</a:t>
            </a:r>
            <a:endParaRPr/>
          </a:p>
          <a:p>
            <a:pPr marL="457200" marR="0" lvl="0" indent="-228600" algn="l" rtl="0">
              <a:lnSpc>
                <a:spcPct val="100000"/>
              </a:lnSpc>
              <a:spcBef>
                <a:spcPts val="0"/>
              </a:spcBef>
              <a:spcAft>
                <a:spcPts val="0"/>
              </a:spcAft>
              <a:buClr>
                <a:srgbClr val="000000"/>
              </a:buClr>
              <a:buSzPts val="1400"/>
              <a:buFont typeface="Arial"/>
              <a:buNone/>
            </a:pPr>
            <a:r>
              <a:rPr lang="en"/>
              <a:t>Live-in aide: No, No</a:t>
            </a:r>
            <a:endParaRPr/>
          </a:p>
        </p:txBody>
      </p:sp>
      <p:sp>
        <p:nvSpPr>
          <p:cNvPr id="696" name="Google Shape;696;g28f7c1f9bc0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8f7c1f9bc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28f7c1f9bc0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Answer: A.  Count the entire amount of $300</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Reminder….exclude all but $480 of earned income of adult full-students who are not the head, spouse or cohead</a:t>
            </a:r>
            <a:endParaRPr/>
          </a:p>
        </p:txBody>
      </p:sp>
      <p:sp>
        <p:nvSpPr>
          <p:cNvPr id="703" name="Google Shape;703;g28f7c1f9bc0_0_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8f7c1f9bc0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28f7c1f9bc0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Directions: </a:t>
            </a:r>
            <a:endParaRPr/>
          </a:p>
          <a:p>
            <a:pPr marL="457200" lvl="0" indent="-228600" algn="l" rtl="0">
              <a:lnSpc>
                <a:spcPct val="100000"/>
              </a:lnSpc>
              <a:spcBef>
                <a:spcPts val="0"/>
              </a:spcBef>
              <a:spcAft>
                <a:spcPts val="0"/>
              </a:spcAft>
              <a:buSzPts val="1400"/>
              <a:buFont typeface="Arial"/>
              <a:buChar char="•"/>
            </a:pPr>
            <a:r>
              <a:rPr lang="en" sz="1200" b="0">
                <a:solidFill>
                  <a:schemeClr val="lt2"/>
                </a:solidFill>
              </a:rPr>
              <a:t>Mark your answer with an A for income that must be included</a:t>
            </a:r>
            <a:endParaRPr/>
          </a:p>
          <a:p>
            <a:pPr marL="457200" lvl="0" indent="-228600" algn="l" rtl="0">
              <a:lnSpc>
                <a:spcPct val="100000"/>
              </a:lnSpc>
              <a:spcBef>
                <a:spcPts val="0"/>
              </a:spcBef>
              <a:spcAft>
                <a:spcPts val="0"/>
              </a:spcAft>
              <a:buSzPts val="1400"/>
              <a:buFont typeface="Arial"/>
              <a:buChar char="•"/>
            </a:pPr>
            <a:r>
              <a:rPr lang="en" sz="1200" b="0">
                <a:solidFill>
                  <a:schemeClr val="lt2"/>
                </a:solidFill>
              </a:rPr>
              <a:t>Mark your answer with a B for income that must be excluded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Answers:</a:t>
            </a:r>
            <a:endParaRPr/>
          </a:p>
          <a:p>
            <a:pPr marL="457200" marR="0" lvl="0" indent="-228600" algn="l" rtl="0">
              <a:lnSpc>
                <a:spcPct val="100000"/>
              </a:lnSpc>
              <a:spcBef>
                <a:spcPts val="0"/>
              </a:spcBef>
              <a:spcAft>
                <a:spcPts val="0"/>
              </a:spcAft>
              <a:buClr>
                <a:srgbClr val="000000"/>
              </a:buClr>
              <a:buSzPts val="1400"/>
              <a:buFont typeface="Arial"/>
              <a:buNone/>
            </a:pPr>
            <a:r>
              <a:rPr lang="en"/>
              <a:t>Earnings of a temporarily absent spouse: A</a:t>
            </a:r>
            <a:endParaRPr/>
          </a:p>
          <a:p>
            <a:pPr marL="457200" marR="0" lvl="0" indent="-228600" algn="l" rtl="0">
              <a:lnSpc>
                <a:spcPct val="100000"/>
              </a:lnSpc>
              <a:spcBef>
                <a:spcPts val="0"/>
              </a:spcBef>
              <a:spcAft>
                <a:spcPts val="0"/>
              </a:spcAft>
              <a:buClr>
                <a:srgbClr val="000000"/>
              </a:buClr>
              <a:buSzPts val="1400"/>
              <a:buFont typeface="Arial"/>
              <a:buNone/>
            </a:pPr>
            <a:r>
              <a:rPr lang="en"/>
              <a:t>Income of a live-in aide: B</a:t>
            </a:r>
            <a:endParaRPr/>
          </a:p>
          <a:p>
            <a:pPr marL="457200" marR="0" lvl="0" indent="-228600" algn="l" rtl="0">
              <a:lnSpc>
                <a:spcPct val="100000"/>
              </a:lnSpc>
              <a:spcBef>
                <a:spcPts val="0"/>
              </a:spcBef>
              <a:spcAft>
                <a:spcPts val="0"/>
              </a:spcAft>
              <a:buClr>
                <a:srgbClr val="000000"/>
              </a:buClr>
              <a:buSzPts val="1400"/>
              <a:buFont typeface="Arial"/>
              <a:buNone/>
            </a:pPr>
            <a:r>
              <a:rPr lang="en"/>
              <a:t>Food stamps: B</a:t>
            </a:r>
            <a:endParaRPr/>
          </a:p>
          <a:p>
            <a:pPr marL="457200" marR="0" lvl="0" indent="-228600" algn="l" rtl="0">
              <a:lnSpc>
                <a:spcPct val="100000"/>
              </a:lnSpc>
              <a:spcBef>
                <a:spcPts val="0"/>
              </a:spcBef>
              <a:spcAft>
                <a:spcPts val="0"/>
              </a:spcAft>
              <a:buClr>
                <a:srgbClr val="000000"/>
              </a:buClr>
              <a:buSzPts val="1400"/>
              <a:buFont typeface="Arial"/>
              <a:buNone/>
            </a:pPr>
            <a:r>
              <a:rPr lang="en"/>
              <a:t>Earnings from employment of the head, spouse or cohead: A</a:t>
            </a:r>
            <a:endParaRPr/>
          </a:p>
          <a:p>
            <a:pPr marL="457200" marR="0" lvl="0" indent="-228600" algn="l" rtl="0">
              <a:lnSpc>
                <a:spcPct val="100000"/>
              </a:lnSpc>
              <a:spcBef>
                <a:spcPts val="0"/>
              </a:spcBef>
              <a:spcAft>
                <a:spcPts val="0"/>
              </a:spcAft>
              <a:buClr>
                <a:srgbClr val="000000"/>
              </a:buClr>
              <a:buSzPts val="1400"/>
              <a:buFont typeface="Arial"/>
              <a:buNone/>
            </a:pPr>
            <a:r>
              <a:rPr lang="en"/>
              <a:t>Earnings from employment of children under 18 years of age: B</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710" name="Google Shape;710;g28f7c1f9bc0_0_4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f7c1f9bc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8f7c1f9bc0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24 CFR 5.609(b)(1)</a:t>
            </a:r>
            <a:endParaRPr/>
          </a:p>
        </p:txBody>
      </p:sp>
      <p:sp>
        <p:nvSpPr>
          <p:cNvPr id="329" name="Google Shape;329;g28f7c1f9bc0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8f7c1f9bc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8f7c1f9bc0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24 CFR 5.609(b)(2)</a:t>
            </a:r>
            <a:endParaRPr/>
          </a:p>
          <a:p>
            <a:pPr marL="457200" marR="0" lvl="0" indent="-228600" algn="l" rtl="0">
              <a:lnSpc>
                <a:spcPct val="100000"/>
              </a:lnSpc>
              <a:spcBef>
                <a:spcPts val="0"/>
              </a:spcBef>
              <a:spcAft>
                <a:spcPts val="0"/>
              </a:spcAft>
              <a:buClr>
                <a:srgbClr val="000000"/>
              </a:buClr>
              <a:buSzPts val="1400"/>
              <a:buFont typeface="Arial"/>
              <a:buNone/>
            </a:pPr>
            <a:r>
              <a:rPr lang="en" sz="1200" b="0" i="1" u="none" strike="noStrike">
                <a:solidFill>
                  <a:schemeClr val="dk1"/>
                </a:solidFill>
                <a:latin typeface="Arial"/>
                <a:ea typeface="Arial"/>
                <a:cs typeface="Arial"/>
                <a:sym typeface="Arial"/>
              </a:rPr>
              <a:t>4350.3, page 5-11</a:t>
            </a:r>
            <a:endParaRPr/>
          </a:p>
          <a:p>
            <a:pPr marL="457200" marR="0" lvl="0" indent="-228600" algn="l" rtl="0">
              <a:lnSpc>
                <a:spcPct val="100000"/>
              </a:lnSpc>
              <a:spcBef>
                <a:spcPts val="0"/>
              </a:spcBef>
              <a:spcAft>
                <a:spcPts val="0"/>
              </a:spcAft>
              <a:buClr>
                <a:srgbClr val="000000"/>
              </a:buClr>
              <a:buSzPts val="1400"/>
              <a:buFont typeface="Arial"/>
              <a:buNone/>
            </a:pPr>
            <a:endParaRPr sz="1200" b="0" i="1" u="none" strike="noStrik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200" b="0" i="1" u="none" strike="noStrike">
                <a:solidFill>
                  <a:schemeClr val="dk1"/>
                </a:solidFill>
                <a:latin typeface="Arial"/>
                <a:ea typeface="Arial"/>
                <a:cs typeface="Arial"/>
                <a:sym typeface="Arial"/>
              </a:rPr>
              <a:t>**</a:t>
            </a:r>
            <a:r>
              <a:rPr lang="en"/>
              <a:t>Principal payments on loans, interest on loans for business expansion or capital improvements, other expenses for business expansion, or outlays for capital improvements cannot be deducted as business expenses</a:t>
            </a:r>
            <a:endParaRPr/>
          </a:p>
          <a:p>
            <a:pPr marL="457200" marR="0" lvl="0" indent="-228600" algn="l" rtl="0">
              <a:lnSpc>
                <a:spcPct val="100000"/>
              </a:lnSpc>
              <a:spcBef>
                <a:spcPts val="0"/>
              </a:spcBef>
              <a:spcAft>
                <a:spcPts val="0"/>
              </a:spcAft>
              <a:buClr>
                <a:srgbClr val="000000"/>
              </a:buClr>
              <a:buSzPts val="1400"/>
              <a:buFont typeface="Arial"/>
              <a:buNone/>
            </a:pPr>
            <a:endParaRPr sz="1200" b="0" i="1" u="none" strike="noStrik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200" b="0" i="1" u="none" strike="noStrike">
                <a:solidFill>
                  <a:schemeClr val="dk1"/>
                </a:solidFill>
                <a:latin typeface="Arial"/>
                <a:ea typeface="Arial"/>
                <a:cs typeface="Arial"/>
                <a:sym typeface="Arial"/>
              </a:rPr>
              <a:t>**</a:t>
            </a:r>
            <a:r>
              <a:rPr lang="en"/>
              <a:t>If the net income from a business is negative, it must be counted as zero income. A negative amount must not be used to offset other family income. </a:t>
            </a:r>
            <a:endParaRPr/>
          </a:p>
          <a:p>
            <a:pPr marL="457200" marR="0" lvl="0" indent="-228600" algn="l" rtl="0">
              <a:lnSpc>
                <a:spcPct val="100000"/>
              </a:lnSpc>
              <a:spcBef>
                <a:spcPts val="0"/>
              </a:spcBef>
              <a:spcAft>
                <a:spcPts val="0"/>
              </a:spcAft>
              <a:buClr>
                <a:srgbClr val="000000"/>
              </a:buClr>
              <a:buSzPts val="1400"/>
              <a:buFont typeface="Arial"/>
              <a:buNone/>
            </a:pPr>
            <a:endParaRPr sz="1200" b="0" i="1" u="none" strike="noStrike">
              <a:solidFill>
                <a:schemeClr val="dk1"/>
              </a:solidFill>
              <a:latin typeface="Arial"/>
              <a:ea typeface="Arial"/>
              <a:cs typeface="Arial"/>
              <a:sym typeface="Arial"/>
            </a:endParaRPr>
          </a:p>
        </p:txBody>
      </p:sp>
      <p:sp>
        <p:nvSpPr>
          <p:cNvPr id="337" name="Google Shape;337;g28f7c1f9bc0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f7c1f9bc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8f7c1f9bc0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lang="en" sz="1200" b="0" i="0" u="none" strike="noStrike" dirty="0">
              <a:solidFill>
                <a:schemeClr val="dk1"/>
              </a:solidFill>
              <a:latin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dirty="0"/>
              <a:t>Notes:</a:t>
            </a:r>
          </a:p>
          <a:p>
            <a:pPr marL="457200" marR="0" lvl="0" indent="-228600" algn="l" rtl="0">
              <a:lnSpc>
                <a:spcPct val="100000"/>
              </a:lnSpc>
              <a:spcBef>
                <a:spcPts val="0"/>
              </a:spcBef>
              <a:spcAft>
                <a:spcPts val="0"/>
              </a:spcAft>
              <a:buClr>
                <a:srgbClr val="000000"/>
              </a:buClr>
              <a:buSzPts val="1400"/>
              <a:buFont typeface="Arial"/>
              <a:buNone/>
            </a:pPr>
            <a:r>
              <a:rPr lang="en-US" sz="1200" b="0" i="1" u="none" strike="noStrike" dirty="0">
                <a:solidFill>
                  <a:schemeClr val="dk1"/>
                </a:solidFill>
                <a:latin typeface="Arial"/>
                <a:ea typeface="Arial"/>
                <a:cs typeface="Arial"/>
                <a:sym typeface="Arial"/>
              </a:rPr>
              <a:t>24 CFR 5.609(a)(4)</a:t>
            </a:r>
            <a:endParaRPr lang="en-US" dirty="0"/>
          </a:p>
          <a:p>
            <a:pPr marL="457200" marR="0" lvl="0" indent="-228600" algn="l" rtl="0">
              <a:lnSpc>
                <a:spcPct val="100000"/>
              </a:lnSpc>
              <a:spcBef>
                <a:spcPts val="0"/>
              </a:spcBef>
              <a:spcAft>
                <a:spcPts val="0"/>
              </a:spcAft>
              <a:buClr>
                <a:srgbClr val="000000"/>
              </a:buClr>
              <a:buSzPts val="1400"/>
              <a:buFont typeface="Arial"/>
              <a:buNone/>
            </a:pPr>
            <a:r>
              <a:rPr lang="en-US" sz="1200" b="0" i="1" u="none" strike="noStrike" dirty="0">
                <a:solidFill>
                  <a:schemeClr val="dk1"/>
                </a:solidFill>
                <a:latin typeface="Arial"/>
                <a:ea typeface="Arial"/>
                <a:cs typeface="Arial"/>
                <a:sym typeface="Arial"/>
              </a:rPr>
              <a:t>HCV GB, p. 5-25</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sz="1200" b="0" i="1" u="none" strike="noStrike" dirty="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dirty="0">
                <a:solidFill>
                  <a:schemeClr val="dk1"/>
                </a:solidFill>
                <a:latin typeface="Arial"/>
                <a:ea typeface="Arial"/>
                <a:cs typeface="Arial"/>
                <a:sym typeface="Arial"/>
              </a:rPr>
              <a:t>Notes: </a:t>
            </a: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dirty="0">
                <a:solidFill>
                  <a:schemeClr val="dk1"/>
                </a:solidFill>
                <a:latin typeface="Arial"/>
                <a:ea typeface="Arial"/>
                <a:cs typeface="Arial"/>
                <a:sym typeface="Arial"/>
              </a:rPr>
              <a:t>Examples:</a:t>
            </a:r>
          </a:p>
          <a:p>
            <a:pPr marL="635000" lvl="1" indent="-171450" algn="l" rtl="0">
              <a:lnSpc>
                <a:spcPct val="100000"/>
              </a:lnSpc>
              <a:spcBef>
                <a:spcPts val="0"/>
              </a:spcBef>
              <a:spcAft>
                <a:spcPts val="0"/>
              </a:spcAft>
              <a:buClr>
                <a:schemeClr val="dk2"/>
              </a:buClr>
              <a:buSzPts val="1500"/>
            </a:pPr>
            <a:r>
              <a:rPr lang="en-US" sz="1200" b="0" dirty="0">
                <a:solidFill>
                  <a:schemeClr val="dk2"/>
                </a:solidFill>
              </a:rPr>
              <a:t>Savings and checking accounts</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Certificates of deposit (CDs)</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Stocks, bonds, mutual funds, and other investment accounts</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Life insurance policies that have a cash value</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Personal property held as an investment, such as gems, coin collections, etc. </a:t>
            </a:r>
          </a:p>
          <a:p>
            <a:pPr marL="635000" lvl="1" indent="-171450" algn="l" rtl="0">
              <a:lnSpc>
                <a:spcPct val="100000"/>
              </a:lnSpc>
              <a:spcBef>
                <a:spcPts val="0"/>
              </a:spcBef>
              <a:spcAft>
                <a:spcPts val="0"/>
              </a:spcAft>
              <a:buClr>
                <a:schemeClr val="dk2"/>
              </a:buClr>
              <a:buSzPts val="1500"/>
            </a:pPr>
            <a:r>
              <a:rPr lang="en-US" sz="1200" dirty="0">
                <a:solidFill>
                  <a:schemeClr val="dk2"/>
                </a:solidFill>
              </a:rPr>
              <a:t>Real property</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Employer pension and retirement funds</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Individual retirement accounts (IRAs), Keogh accounts, and similar retirement savings accounts</a:t>
            </a:r>
            <a:endParaRPr lang="en-US" sz="1200" dirty="0"/>
          </a:p>
          <a:p>
            <a:pPr marL="635000" lvl="1" indent="-171450" algn="l" rtl="0">
              <a:lnSpc>
                <a:spcPct val="100000"/>
              </a:lnSpc>
              <a:spcBef>
                <a:spcPts val="0"/>
              </a:spcBef>
              <a:spcAft>
                <a:spcPts val="0"/>
              </a:spcAft>
              <a:buClr>
                <a:schemeClr val="dk2"/>
              </a:buClr>
              <a:buSzPts val="1500"/>
            </a:pPr>
            <a:r>
              <a:rPr lang="en-US" sz="1200" b="0" dirty="0">
                <a:solidFill>
                  <a:schemeClr val="dk2"/>
                </a:solidFill>
              </a:rPr>
              <a:t>Annuities, Trusts</a:t>
            </a:r>
            <a:endParaRPr lang="en-US" sz="1200" dirty="0"/>
          </a:p>
          <a:p>
            <a:pPr marL="457200" marR="0" lvl="0" indent="-228600" algn="l" rtl="0">
              <a:lnSpc>
                <a:spcPct val="100000"/>
              </a:lnSpc>
              <a:spcBef>
                <a:spcPts val="0"/>
              </a:spcBef>
              <a:spcAft>
                <a:spcPts val="0"/>
              </a:spcAft>
              <a:buClr>
                <a:srgbClr val="000000"/>
              </a:buClr>
              <a:buSzPts val="1400"/>
              <a:buFont typeface="Arial"/>
              <a:buNone/>
            </a:pPr>
            <a:endParaRPr i="0" dirty="0"/>
          </a:p>
        </p:txBody>
      </p:sp>
      <p:sp>
        <p:nvSpPr>
          <p:cNvPr id="344" name="Google Shape;344;g28f7c1f9bc0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8f7c1f9bc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8f7c1f9bc0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Notes:</a:t>
            </a:r>
            <a:endParaRPr/>
          </a:p>
          <a:p>
            <a:pPr marL="171450" lvl="0" indent="-171450" algn="l" rtl="0">
              <a:lnSpc>
                <a:spcPct val="100000"/>
              </a:lnSpc>
              <a:spcBef>
                <a:spcPts val="0"/>
              </a:spcBef>
              <a:spcAft>
                <a:spcPts val="0"/>
              </a:spcAft>
              <a:buSzPts val="1400"/>
              <a:buFont typeface="Arial"/>
              <a:buChar char="•"/>
            </a:pPr>
            <a:r>
              <a:rPr lang="en"/>
              <a:t>Now that we’ve described what an asset is and isn’t, how do you determine what amount of income will be counted in annual income?</a:t>
            </a:r>
            <a:endParaRPr/>
          </a:p>
          <a:p>
            <a:pPr marL="171450" marR="0" lvl="0" indent="-171450" algn="l" rtl="0">
              <a:lnSpc>
                <a:spcPct val="100000"/>
              </a:lnSpc>
              <a:spcBef>
                <a:spcPts val="0"/>
              </a:spcBef>
              <a:spcAft>
                <a:spcPts val="0"/>
              </a:spcAft>
              <a:buClr>
                <a:schemeClr val="dk1"/>
              </a:buClr>
              <a:buSzPts val="1200"/>
              <a:buFont typeface="Arial"/>
              <a:buChar char="•"/>
            </a:pPr>
            <a:r>
              <a:rPr lang="en"/>
              <a:t>It depends!</a:t>
            </a:r>
            <a:endParaRPr/>
          </a:p>
          <a:p>
            <a:pPr marL="0" lvl="0" indent="0" algn="l" rtl="0">
              <a:lnSpc>
                <a:spcPct val="100000"/>
              </a:lnSpc>
              <a:spcBef>
                <a:spcPts val="0"/>
              </a:spcBef>
              <a:spcAft>
                <a:spcPts val="0"/>
              </a:spcAft>
              <a:buSzPts val="1400"/>
              <a:buNone/>
            </a:pPr>
            <a:r>
              <a:rPr lang="en"/>
              <a:t>First, you need to determine the market and cash value of the asset.  Market and cash value, what does this mean?</a:t>
            </a:r>
            <a:endParaRPr/>
          </a:p>
          <a:p>
            <a:pPr marL="457200" lvl="0" indent="-228600" algn="l" rtl="0">
              <a:lnSpc>
                <a:spcPct val="100000"/>
              </a:lnSpc>
              <a:spcBef>
                <a:spcPts val="0"/>
              </a:spcBef>
              <a:spcAft>
                <a:spcPts val="0"/>
              </a:spcAft>
              <a:buClr>
                <a:schemeClr val="dk1"/>
              </a:buClr>
              <a:buSzPts val="1400"/>
              <a:buFont typeface="Noto Sans Symbols"/>
              <a:buChar char="✔"/>
            </a:pPr>
            <a:r>
              <a:rPr lang="en"/>
              <a:t>The market value is simply the amount an asset is worth, if you were to sell it or if someone bought it. </a:t>
            </a:r>
            <a:endParaRPr/>
          </a:p>
          <a:p>
            <a:pPr marL="457200" lvl="0" indent="-228600" algn="l" rtl="0">
              <a:lnSpc>
                <a:spcPct val="100000"/>
              </a:lnSpc>
              <a:spcBef>
                <a:spcPts val="0"/>
              </a:spcBef>
              <a:spcAft>
                <a:spcPts val="0"/>
              </a:spcAft>
              <a:buClr>
                <a:schemeClr val="dk1"/>
              </a:buClr>
              <a:buSzPts val="1400"/>
              <a:buFont typeface="Noto Sans Symbols"/>
              <a:buChar char="✔"/>
            </a:pPr>
            <a:r>
              <a:rPr lang="en"/>
              <a:t>The cash value is the market value </a:t>
            </a:r>
            <a:r>
              <a:rPr lang="en" b="1"/>
              <a:t>minus</a:t>
            </a:r>
            <a:r>
              <a:rPr lang="en"/>
              <a:t> any costs (penalties, etc.) to convert the asset to cash. </a:t>
            </a:r>
            <a:endParaRPr/>
          </a:p>
          <a:p>
            <a:pPr marL="457200" lvl="0" indent="-139700" algn="l" rtl="0">
              <a:lnSpc>
                <a:spcPct val="100000"/>
              </a:lnSpc>
              <a:spcBef>
                <a:spcPts val="0"/>
              </a:spcBef>
              <a:spcAft>
                <a:spcPts val="0"/>
              </a:spcAft>
              <a:buClr>
                <a:schemeClr val="dk1"/>
              </a:buClr>
              <a:buSzPts val="1400"/>
              <a:buFont typeface="Noto Sans Symbols"/>
              <a:buNone/>
            </a:pPr>
            <a:endParaRPr/>
          </a:p>
          <a:p>
            <a:pPr marL="457200" lvl="0" indent="-228600" algn="l" rtl="0">
              <a:lnSpc>
                <a:spcPct val="100000"/>
              </a:lnSpc>
              <a:spcBef>
                <a:spcPts val="0"/>
              </a:spcBef>
              <a:spcAft>
                <a:spcPts val="0"/>
              </a:spcAft>
              <a:buClr>
                <a:schemeClr val="dk1"/>
              </a:buClr>
              <a:buSzPts val="1400"/>
              <a:buFont typeface="Noto Sans Symbols"/>
              <a:buNone/>
            </a:pPr>
            <a:r>
              <a:rPr lang="en"/>
              <a:t>It is the cash value of the asset that is used to determine what amount of asset income, if any, that will be counted in annual income.</a:t>
            </a:r>
            <a:endParaRPr/>
          </a:p>
          <a:p>
            <a:pPr marL="457200" lvl="0" indent="-228600" algn="l" rtl="0">
              <a:lnSpc>
                <a:spcPct val="100000"/>
              </a:lnSpc>
              <a:spcBef>
                <a:spcPts val="0"/>
              </a:spcBef>
              <a:spcAft>
                <a:spcPts val="0"/>
              </a:spcAft>
              <a:buClr>
                <a:schemeClr val="dk1"/>
              </a:buClr>
              <a:buSzPts val="1400"/>
              <a:buFont typeface="Noto Sans Symbols"/>
              <a:buNone/>
            </a:pPr>
            <a:endParaRPr/>
          </a:p>
          <a:p>
            <a:pPr marL="457200" lvl="0" indent="-228600" algn="l" rtl="0">
              <a:lnSpc>
                <a:spcPct val="100000"/>
              </a:lnSpc>
              <a:spcBef>
                <a:spcPts val="0"/>
              </a:spcBef>
              <a:spcAft>
                <a:spcPts val="0"/>
              </a:spcAft>
              <a:buClr>
                <a:schemeClr val="dk1"/>
              </a:buClr>
              <a:buSzPts val="1400"/>
              <a:buFont typeface="Noto Sans Symbols"/>
              <a:buNone/>
            </a:pPr>
            <a:r>
              <a:rPr lang="en"/>
              <a:t>Question: After you determine the cash value of the asset, what do you do?  How do you know what income, if any, to included in annual income?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8" name="Google Shape;358;g28f7c1f9bc0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1" y="445025"/>
            <a:ext cx="7704000" cy="5727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Clr>
                <a:schemeClr val="dk1"/>
              </a:buClr>
              <a:buSzPts val="2300"/>
              <a:buFont typeface="Trebuchet MS"/>
              <a:buNone/>
              <a:defRPr sz="2700">
                <a:solidFill>
                  <a:schemeClr val="dk1"/>
                </a:solidFill>
                <a:latin typeface="Trebuchet MS"/>
                <a:ea typeface="Trebuchet MS"/>
                <a:cs typeface="Trebuchet MS"/>
                <a:sym typeface="Trebuchet MS"/>
              </a:defRPr>
            </a:lvl1pPr>
            <a:lvl2pPr lvl="1" rtl="0">
              <a:spcBef>
                <a:spcPts val="0"/>
              </a:spcBef>
              <a:spcAft>
                <a:spcPts val="0"/>
              </a:spcAft>
              <a:buSzPts val="2300"/>
              <a:buFont typeface="Arial"/>
              <a:buNone/>
              <a:defRPr sz="1400"/>
            </a:lvl2pPr>
            <a:lvl3pPr lvl="2" rtl="0">
              <a:spcBef>
                <a:spcPts val="0"/>
              </a:spcBef>
              <a:spcAft>
                <a:spcPts val="0"/>
              </a:spcAft>
              <a:buSzPts val="2300"/>
              <a:buFont typeface="Arial"/>
              <a:buNone/>
              <a:defRPr sz="1400"/>
            </a:lvl3pPr>
            <a:lvl4pPr lvl="3" rtl="0">
              <a:spcBef>
                <a:spcPts val="0"/>
              </a:spcBef>
              <a:spcAft>
                <a:spcPts val="0"/>
              </a:spcAft>
              <a:buSzPts val="2300"/>
              <a:buFont typeface="Arial"/>
              <a:buNone/>
              <a:defRPr sz="1400"/>
            </a:lvl4pPr>
            <a:lvl5pPr lvl="4" rtl="0">
              <a:spcBef>
                <a:spcPts val="0"/>
              </a:spcBef>
              <a:spcAft>
                <a:spcPts val="0"/>
              </a:spcAft>
              <a:buSzPts val="2300"/>
              <a:buFont typeface="Arial"/>
              <a:buNone/>
              <a:defRPr sz="1400"/>
            </a:lvl5pPr>
            <a:lvl6pPr lvl="5" rtl="0">
              <a:spcBef>
                <a:spcPts val="0"/>
              </a:spcBef>
              <a:spcAft>
                <a:spcPts val="0"/>
              </a:spcAft>
              <a:buSzPts val="2300"/>
              <a:buFont typeface="Arial"/>
              <a:buNone/>
              <a:defRPr sz="1400"/>
            </a:lvl6pPr>
            <a:lvl7pPr lvl="6" rtl="0">
              <a:spcBef>
                <a:spcPts val="0"/>
              </a:spcBef>
              <a:spcAft>
                <a:spcPts val="0"/>
              </a:spcAft>
              <a:buSzPts val="2300"/>
              <a:buFont typeface="Arial"/>
              <a:buNone/>
              <a:defRPr sz="1400"/>
            </a:lvl7pPr>
            <a:lvl8pPr lvl="7" rtl="0">
              <a:spcBef>
                <a:spcPts val="0"/>
              </a:spcBef>
              <a:spcAft>
                <a:spcPts val="0"/>
              </a:spcAft>
              <a:buSzPts val="2300"/>
              <a:buFont typeface="Arial"/>
              <a:buNone/>
              <a:defRPr sz="1400"/>
            </a:lvl8pPr>
            <a:lvl9pPr lvl="8" rtl="0">
              <a:spcBef>
                <a:spcPts val="0"/>
              </a:spcBef>
              <a:spcAft>
                <a:spcPts val="0"/>
              </a:spcAft>
              <a:buSzPts val="2300"/>
              <a:buFont typeface="Arial"/>
              <a:buNone/>
              <a:defRPr sz="1400"/>
            </a:lvl9pPr>
          </a:lstStyle>
          <a:p>
            <a:endParaRPr/>
          </a:p>
        </p:txBody>
      </p:sp>
      <p:sp>
        <p:nvSpPr>
          <p:cNvPr id="52" name="Google Shape;52;p13"/>
          <p:cNvSpPr txBox="1">
            <a:spLocks noGrp="1"/>
          </p:cNvSpPr>
          <p:nvPr>
            <p:ph type="subTitle" idx="1"/>
          </p:nvPr>
        </p:nvSpPr>
        <p:spPr>
          <a:xfrm>
            <a:off x="731612" y="2393300"/>
            <a:ext cx="2269800" cy="418200"/>
          </a:xfrm>
          <a:prstGeom prst="rect">
            <a:avLst/>
          </a:prstGeom>
          <a:noFill/>
          <a:ln>
            <a:noFill/>
          </a:ln>
        </p:spPr>
        <p:txBody>
          <a:bodyPr spcFirstLastPara="1" wrap="square" lIns="68575" tIns="68575" rIns="68575" bIns="68575" anchor="b" anchorCtr="0">
            <a:noAutofit/>
          </a:bodyPr>
          <a:lstStyle>
            <a:lvl1pPr marR="0" lvl="0" algn="ctr" rtl="0">
              <a:lnSpc>
                <a:spcPct val="100000"/>
              </a:lnSpc>
              <a:spcBef>
                <a:spcPts val="0"/>
              </a:spcBef>
              <a:spcAft>
                <a:spcPts val="0"/>
              </a:spcAft>
              <a:buClr>
                <a:srgbClr val="315177"/>
              </a:buClr>
              <a:buSzPts val="1800"/>
              <a:buFont typeface="Golos Text ExtraBold"/>
              <a:buNone/>
              <a:defRPr sz="1800" b="0" i="0" u="none" strike="noStrike" cap="none">
                <a:solidFill>
                  <a:srgbClr val="315177"/>
                </a:solidFill>
                <a:latin typeface="Golos Text ExtraBold"/>
                <a:ea typeface="Golos Text ExtraBold"/>
                <a:cs typeface="Golos Text ExtraBold"/>
                <a:sym typeface="Golos Text ExtraBold"/>
              </a:defRPr>
            </a:lvl1pPr>
            <a:lvl2pPr marR="0" lvl="1"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2pPr>
            <a:lvl3pPr marR="0" lvl="2" algn="ctr" rtl="0">
              <a:lnSpc>
                <a:spcPct val="100000"/>
              </a:lnSpc>
              <a:spcBef>
                <a:spcPts val="0"/>
              </a:spcBef>
              <a:spcAft>
                <a:spcPts val="0"/>
              </a:spcAft>
              <a:buClr>
                <a:srgbClr val="7798AF"/>
              </a:buClr>
              <a:buSzPts val="1800"/>
              <a:buFont typeface="Golos Text ExtraBold"/>
              <a:buNone/>
              <a:defRPr sz="2400" b="0" i="0" u="none" strike="noStrike" cap="none">
                <a:solidFill>
                  <a:srgbClr val="7798AF"/>
                </a:solidFill>
                <a:latin typeface="Golos Text ExtraBold"/>
                <a:ea typeface="Golos Text ExtraBold"/>
                <a:cs typeface="Golos Text ExtraBold"/>
                <a:sym typeface="Golos Text ExtraBold"/>
              </a:defRPr>
            </a:lvl3pPr>
            <a:lvl4pPr marR="0" lvl="3"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4pPr>
            <a:lvl5pPr marR="0" lvl="4"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5pPr>
            <a:lvl6pPr marR="0" lvl="5"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6pPr>
            <a:lvl7pPr marR="0" lvl="6"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7pPr>
            <a:lvl8pPr marR="0" lvl="7"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8pPr>
            <a:lvl9pPr marR="0" lvl="8"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9pPr>
          </a:lstStyle>
          <a:p>
            <a:endParaRPr/>
          </a:p>
        </p:txBody>
      </p:sp>
      <p:sp>
        <p:nvSpPr>
          <p:cNvPr id="53" name="Google Shape;53;p13"/>
          <p:cNvSpPr txBox="1">
            <a:spLocks noGrp="1"/>
          </p:cNvSpPr>
          <p:nvPr>
            <p:ph type="subTitle" idx="2"/>
          </p:nvPr>
        </p:nvSpPr>
        <p:spPr>
          <a:xfrm>
            <a:off x="731612" y="2740500"/>
            <a:ext cx="2269800" cy="131460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0"/>
              </a:spcBef>
              <a:spcAft>
                <a:spcPts val="0"/>
              </a:spcAft>
              <a:buClr>
                <a:srgbClr val="315177"/>
              </a:buClr>
              <a:buSzPts val="1100"/>
              <a:buFont typeface="Arial"/>
              <a:buNone/>
              <a:defRPr sz="1200" b="0" i="0" u="none" strike="noStrike" cap="none">
                <a:solidFill>
                  <a:srgbClr val="315177"/>
                </a:solidFill>
                <a:latin typeface="Trebuchet MS"/>
                <a:ea typeface="Trebuchet MS"/>
                <a:cs typeface="Trebuchet MS"/>
                <a:sym typeface="Trebuchet MS"/>
              </a:defRPr>
            </a:lvl1pPr>
            <a:lvl2pPr marR="0" lvl="1" algn="ctr" rtl="0">
              <a:lnSpc>
                <a:spcPct val="100000"/>
              </a:lnSpc>
              <a:spcBef>
                <a:spcPts val="0"/>
              </a:spcBef>
              <a:spcAft>
                <a:spcPts val="0"/>
              </a:spcAft>
              <a:buClr>
                <a:schemeClr val="dk1"/>
              </a:buClr>
              <a:buSzPts val="900"/>
              <a:buFont typeface="Arial"/>
              <a:buNone/>
              <a:defRPr sz="10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R="0" lvl="3" algn="ctr" rtl="0">
              <a:lnSpc>
                <a:spcPct val="100000"/>
              </a:lnSpc>
              <a:spcBef>
                <a:spcPts val="0"/>
              </a:spcBef>
              <a:spcAft>
                <a:spcPts val="0"/>
              </a:spcAft>
              <a:buClr>
                <a:schemeClr val="dk1"/>
              </a:buClr>
              <a:buSzPts val="900"/>
              <a:buFont typeface="Arial"/>
              <a:buNone/>
              <a:defRPr sz="8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chemeClr val="dk1"/>
              </a:buClr>
              <a:buSzPts val="900"/>
              <a:buFont typeface="Arial"/>
              <a:buNone/>
              <a:defRPr sz="7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subTitle" idx="3"/>
          </p:nvPr>
        </p:nvSpPr>
        <p:spPr>
          <a:xfrm>
            <a:off x="3437537" y="2740500"/>
            <a:ext cx="2269800" cy="131460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0"/>
              </a:spcBef>
              <a:spcAft>
                <a:spcPts val="0"/>
              </a:spcAft>
              <a:buClr>
                <a:srgbClr val="315177"/>
              </a:buClr>
              <a:buSzPts val="1100"/>
              <a:buFont typeface="Arial"/>
              <a:buNone/>
              <a:defRPr sz="1200" b="0" i="0" u="none" strike="noStrike" cap="none">
                <a:solidFill>
                  <a:srgbClr val="315177"/>
                </a:solidFill>
                <a:latin typeface="Trebuchet MS"/>
                <a:ea typeface="Trebuchet MS"/>
                <a:cs typeface="Trebuchet MS"/>
                <a:sym typeface="Trebuchet MS"/>
              </a:defRPr>
            </a:lvl1pPr>
            <a:lvl2pPr marR="0" lvl="1" algn="ctr" rtl="0">
              <a:lnSpc>
                <a:spcPct val="100000"/>
              </a:lnSpc>
              <a:spcBef>
                <a:spcPts val="0"/>
              </a:spcBef>
              <a:spcAft>
                <a:spcPts val="0"/>
              </a:spcAft>
              <a:buClr>
                <a:schemeClr val="dk1"/>
              </a:buClr>
              <a:buSzPts val="900"/>
              <a:buFont typeface="Arial"/>
              <a:buNone/>
              <a:defRPr sz="10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R="0" lvl="3" algn="ctr" rtl="0">
              <a:lnSpc>
                <a:spcPct val="100000"/>
              </a:lnSpc>
              <a:spcBef>
                <a:spcPts val="0"/>
              </a:spcBef>
              <a:spcAft>
                <a:spcPts val="0"/>
              </a:spcAft>
              <a:buClr>
                <a:schemeClr val="dk1"/>
              </a:buClr>
              <a:buSzPts val="900"/>
              <a:buFont typeface="Arial"/>
              <a:buNone/>
              <a:defRPr sz="8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chemeClr val="dk1"/>
              </a:buClr>
              <a:buSzPts val="900"/>
              <a:buFont typeface="Arial"/>
              <a:buNone/>
              <a:defRPr sz="7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ubTitle" idx="4"/>
          </p:nvPr>
        </p:nvSpPr>
        <p:spPr>
          <a:xfrm>
            <a:off x="6142588" y="2740500"/>
            <a:ext cx="2269800" cy="131460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0"/>
              </a:spcBef>
              <a:spcAft>
                <a:spcPts val="0"/>
              </a:spcAft>
              <a:buClr>
                <a:srgbClr val="315177"/>
              </a:buClr>
              <a:buSzPts val="1100"/>
              <a:buFont typeface="Arial"/>
              <a:buNone/>
              <a:defRPr sz="1200" b="0" i="0" u="none" strike="noStrike" cap="none">
                <a:solidFill>
                  <a:srgbClr val="315177"/>
                </a:solidFill>
                <a:latin typeface="Trebuchet MS"/>
                <a:ea typeface="Trebuchet MS"/>
                <a:cs typeface="Trebuchet MS"/>
                <a:sym typeface="Trebuchet MS"/>
              </a:defRPr>
            </a:lvl1pPr>
            <a:lvl2pPr marR="0" lvl="1" algn="ctr" rtl="0">
              <a:lnSpc>
                <a:spcPct val="100000"/>
              </a:lnSpc>
              <a:spcBef>
                <a:spcPts val="0"/>
              </a:spcBef>
              <a:spcAft>
                <a:spcPts val="0"/>
              </a:spcAft>
              <a:buClr>
                <a:schemeClr val="dk1"/>
              </a:buClr>
              <a:buSzPts val="900"/>
              <a:buFont typeface="Arial"/>
              <a:buNone/>
              <a:defRPr sz="10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R="0" lvl="3" algn="ctr" rtl="0">
              <a:lnSpc>
                <a:spcPct val="100000"/>
              </a:lnSpc>
              <a:spcBef>
                <a:spcPts val="0"/>
              </a:spcBef>
              <a:spcAft>
                <a:spcPts val="0"/>
              </a:spcAft>
              <a:buClr>
                <a:schemeClr val="dk1"/>
              </a:buClr>
              <a:buSzPts val="900"/>
              <a:buFont typeface="Arial"/>
              <a:buNone/>
              <a:defRPr sz="8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chemeClr val="dk1"/>
              </a:buClr>
              <a:buSzPts val="900"/>
              <a:buFont typeface="Arial"/>
              <a:buNone/>
              <a:defRPr sz="7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900"/>
              <a:buFont typeface="Arial"/>
              <a:buNone/>
              <a:defRPr sz="1100" b="0" i="0" u="none" strike="noStrike" cap="none">
                <a:solidFill>
                  <a:schemeClr val="dk1"/>
                </a:solidFill>
                <a:latin typeface="Arial"/>
                <a:ea typeface="Arial"/>
                <a:cs typeface="Arial"/>
                <a:sym typeface="Arial"/>
              </a:defRPr>
            </a:lvl9pPr>
          </a:lstStyle>
          <a:p>
            <a:endParaRPr/>
          </a:p>
        </p:txBody>
      </p:sp>
      <p:sp>
        <p:nvSpPr>
          <p:cNvPr id="56" name="Google Shape;56;p13"/>
          <p:cNvSpPr txBox="1">
            <a:spLocks noGrp="1"/>
          </p:cNvSpPr>
          <p:nvPr>
            <p:ph type="subTitle" idx="5"/>
          </p:nvPr>
        </p:nvSpPr>
        <p:spPr>
          <a:xfrm>
            <a:off x="3437537" y="2393300"/>
            <a:ext cx="2269800" cy="418200"/>
          </a:xfrm>
          <a:prstGeom prst="rect">
            <a:avLst/>
          </a:prstGeom>
          <a:noFill/>
          <a:ln>
            <a:noFill/>
          </a:ln>
        </p:spPr>
        <p:txBody>
          <a:bodyPr spcFirstLastPara="1" wrap="square" lIns="68575" tIns="68575" rIns="68575" bIns="68575" anchor="b" anchorCtr="0">
            <a:noAutofit/>
          </a:bodyPr>
          <a:lstStyle>
            <a:lvl1pPr marR="0" lvl="0" algn="ctr" rtl="0">
              <a:lnSpc>
                <a:spcPct val="100000"/>
              </a:lnSpc>
              <a:spcBef>
                <a:spcPts val="0"/>
              </a:spcBef>
              <a:spcAft>
                <a:spcPts val="0"/>
              </a:spcAft>
              <a:buClr>
                <a:srgbClr val="315177"/>
              </a:buClr>
              <a:buSzPts val="1800"/>
              <a:buFont typeface="Golos Text ExtraBold"/>
              <a:buNone/>
              <a:defRPr sz="1800" b="0" i="0" u="none" strike="noStrike" cap="none">
                <a:solidFill>
                  <a:srgbClr val="315177"/>
                </a:solidFill>
                <a:latin typeface="Golos Text ExtraBold"/>
                <a:ea typeface="Golos Text ExtraBold"/>
                <a:cs typeface="Golos Text ExtraBold"/>
                <a:sym typeface="Golos Text ExtraBold"/>
              </a:defRPr>
            </a:lvl1pPr>
            <a:lvl2pPr marR="0" lvl="1"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2pPr>
            <a:lvl3pPr marR="0" lvl="2" algn="ctr" rtl="0">
              <a:lnSpc>
                <a:spcPct val="100000"/>
              </a:lnSpc>
              <a:spcBef>
                <a:spcPts val="0"/>
              </a:spcBef>
              <a:spcAft>
                <a:spcPts val="0"/>
              </a:spcAft>
              <a:buClr>
                <a:srgbClr val="7798AF"/>
              </a:buClr>
              <a:buSzPts val="1800"/>
              <a:buFont typeface="Golos Text ExtraBold"/>
              <a:buNone/>
              <a:defRPr sz="2400" b="0" i="0" u="none" strike="noStrike" cap="none">
                <a:solidFill>
                  <a:srgbClr val="7798AF"/>
                </a:solidFill>
                <a:latin typeface="Golos Text ExtraBold"/>
                <a:ea typeface="Golos Text ExtraBold"/>
                <a:cs typeface="Golos Text ExtraBold"/>
                <a:sym typeface="Golos Text ExtraBold"/>
              </a:defRPr>
            </a:lvl3pPr>
            <a:lvl4pPr marR="0" lvl="3"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4pPr>
            <a:lvl5pPr marR="0" lvl="4"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5pPr>
            <a:lvl6pPr marR="0" lvl="5"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6pPr>
            <a:lvl7pPr marR="0" lvl="6"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7pPr>
            <a:lvl8pPr marR="0" lvl="7"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8pPr>
            <a:lvl9pPr marR="0" lvl="8"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9pPr>
          </a:lstStyle>
          <a:p>
            <a:endParaRPr/>
          </a:p>
        </p:txBody>
      </p:sp>
      <p:sp>
        <p:nvSpPr>
          <p:cNvPr id="57" name="Google Shape;57;p13"/>
          <p:cNvSpPr txBox="1">
            <a:spLocks noGrp="1"/>
          </p:cNvSpPr>
          <p:nvPr>
            <p:ph type="subTitle" idx="6"/>
          </p:nvPr>
        </p:nvSpPr>
        <p:spPr>
          <a:xfrm>
            <a:off x="6142588" y="2393300"/>
            <a:ext cx="2269800" cy="418200"/>
          </a:xfrm>
          <a:prstGeom prst="rect">
            <a:avLst/>
          </a:prstGeom>
          <a:noFill/>
          <a:ln>
            <a:noFill/>
          </a:ln>
        </p:spPr>
        <p:txBody>
          <a:bodyPr spcFirstLastPara="1" wrap="square" lIns="68575" tIns="68575" rIns="68575" bIns="68575" anchor="b" anchorCtr="0">
            <a:noAutofit/>
          </a:bodyPr>
          <a:lstStyle>
            <a:lvl1pPr marR="0" lvl="0" algn="ctr" rtl="0">
              <a:lnSpc>
                <a:spcPct val="100000"/>
              </a:lnSpc>
              <a:spcBef>
                <a:spcPts val="0"/>
              </a:spcBef>
              <a:spcAft>
                <a:spcPts val="0"/>
              </a:spcAft>
              <a:buClr>
                <a:srgbClr val="315177"/>
              </a:buClr>
              <a:buSzPts val="1800"/>
              <a:buFont typeface="Golos Text ExtraBold"/>
              <a:buNone/>
              <a:defRPr sz="1800" b="0" i="0" u="none" strike="noStrike" cap="none">
                <a:solidFill>
                  <a:srgbClr val="315177"/>
                </a:solidFill>
                <a:latin typeface="Golos Text ExtraBold"/>
                <a:ea typeface="Golos Text ExtraBold"/>
                <a:cs typeface="Golos Text ExtraBold"/>
                <a:sym typeface="Golos Text ExtraBold"/>
              </a:defRPr>
            </a:lvl1pPr>
            <a:lvl2pPr marR="0" lvl="1"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2pPr>
            <a:lvl3pPr marR="0" lvl="2" algn="ctr" rtl="0">
              <a:lnSpc>
                <a:spcPct val="100000"/>
              </a:lnSpc>
              <a:spcBef>
                <a:spcPts val="0"/>
              </a:spcBef>
              <a:spcAft>
                <a:spcPts val="0"/>
              </a:spcAft>
              <a:buClr>
                <a:srgbClr val="7798AF"/>
              </a:buClr>
              <a:buSzPts val="1800"/>
              <a:buFont typeface="Golos Text ExtraBold"/>
              <a:buNone/>
              <a:defRPr sz="2400" b="0" i="0" u="none" strike="noStrike" cap="none">
                <a:solidFill>
                  <a:srgbClr val="7798AF"/>
                </a:solidFill>
                <a:latin typeface="Golos Text ExtraBold"/>
                <a:ea typeface="Golos Text ExtraBold"/>
                <a:cs typeface="Golos Text ExtraBold"/>
                <a:sym typeface="Golos Text ExtraBold"/>
              </a:defRPr>
            </a:lvl3pPr>
            <a:lvl4pPr marR="0" lvl="3"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4pPr>
            <a:lvl5pPr marR="0" lvl="4"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5pPr>
            <a:lvl6pPr marR="0" lvl="5"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6pPr>
            <a:lvl7pPr marR="0" lvl="6"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7pPr>
            <a:lvl8pPr marR="0" lvl="7"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8pPr>
            <a:lvl9pPr marR="0" lvl="8" algn="ctr" rtl="0">
              <a:lnSpc>
                <a:spcPct val="100000"/>
              </a:lnSpc>
              <a:spcBef>
                <a:spcPts val="0"/>
              </a:spcBef>
              <a:spcAft>
                <a:spcPts val="0"/>
              </a:spcAft>
              <a:buClr>
                <a:schemeClr val="dk1"/>
              </a:buClr>
              <a:buSzPts val="1800"/>
              <a:buFont typeface="Golos Text ExtraBold"/>
              <a:buNone/>
              <a:defRPr sz="2400" b="0" i="0" u="none" strike="noStrike" cap="none">
                <a:solidFill>
                  <a:schemeClr val="dk1"/>
                </a:solidFill>
                <a:latin typeface="Golos Text ExtraBold"/>
                <a:ea typeface="Golos Text ExtraBold"/>
                <a:cs typeface="Golos Text ExtraBold"/>
                <a:sym typeface="Golos Text ExtraBold"/>
              </a:defRPr>
            </a:lvl9pPr>
          </a:lstStyle>
          <a:p>
            <a:endParaRPr/>
          </a:p>
        </p:txBody>
      </p:sp>
      <p:sp>
        <p:nvSpPr>
          <p:cNvPr id="58" name="Google Shape;58;p13"/>
          <p:cNvSpPr/>
          <p:nvPr/>
        </p:nvSpPr>
        <p:spPr>
          <a:xfrm rot="5400000">
            <a:off x="7059540" y="3062246"/>
            <a:ext cx="2362683" cy="1806238"/>
          </a:xfrm>
          <a:custGeom>
            <a:avLst/>
            <a:gdLst/>
            <a:ahLst/>
            <a:cxnLst/>
            <a:rect l="l" t="t" r="r" b="b"/>
            <a:pathLst>
              <a:path w="74881" h="57250" extrusionOk="0">
                <a:moveTo>
                  <a:pt x="74881" y="0"/>
                </a:moveTo>
                <a:lnTo>
                  <a:pt x="1" y="0"/>
                </a:lnTo>
                <a:cubicBezTo>
                  <a:pt x="1" y="0"/>
                  <a:pt x="6822" y="11113"/>
                  <a:pt x="21289" y="10813"/>
                </a:cubicBezTo>
                <a:cubicBezTo>
                  <a:pt x="35756" y="10513"/>
                  <a:pt x="35756" y="20625"/>
                  <a:pt x="40107" y="24029"/>
                </a:cubicBezTo>
                <a:cubicBezTo>
                  <a:pt x="44459" y="27433"/>
                  <a:pt x="50575" y="27815"/>
                  <a:pt x="54691" y="28625"/>
                </a:cubicBezTo>
                <a:cubicBezTo>
                  <a:pt x="58808" y="29435"/>
                  <a:pt x="68845" y="28334"/>
                  <a:pt x="71863" y="36545"/>
                </a:cubicBezTo>
                <a:cubicBezTo>
                  <a:pt x="74881" y="44755"/>
                  <a:pt x="58610" y="50522"/>
                  <a:pt x="74881" y="57250"/>
                </a:cubicBezTo>
                <a:close/>
              </a:path>
            </a:pathLst>
          </a:custGeom>
          <a:gradFill>
            <a:gsLst>
              <a:gs pos="0">
                <a:schemeClr val="accent2"/>
              </a:gs>
              <a:gs pos="52999">
                <a:schemeClr val="accent2"/>
              </a:gs>
              <a:gs pos="100000">
                <a:schemeClr val="accent3"/>
              </a:gs>
            </a:gsLst>
            <a:lin ang="8100019" scaled="0"/>
          </a:gradFill>
          <a:ln>
            <a:noFill/>
          </a:ln>
          <a:effectLst>
            <a:outerShdw blurRad="85725" dist="28575" dir="5640000" algn="bl" rotWithShape="0">
              <a:srgbClr val="000000">
                <a:alpha val="20780"/>
              </a:srgbClr>
            </a:outerShdw>
          </a:effectLst>
        </p:spPr>
        <p:txBody>
          <a:bodyPr spcFirstLastPara="1" wrap="square" lIns="91400" tIns="91400" rIns="91400" bIns="914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13"/>
          <p:cNvSpPr/>
          <p:nvPr/>
        </p:nvSpPr>
        <p:spPr>
          <a:xfrm rot="5400000">
            <a:off x="8095971" y="4101890"/>
            <a:ext cx="1229916" cy="866142"/>
          </a:xfrm>
          <a:custGeom>
            <a:avLst/>
            <a:gdLst/>
            <a:ahLst/>
            <a:cxnLst/>
            <a:rect l="l" t="t" r="r" b="b"/>
            <a:pathLst>
              <a:path w="38980" h="27453" extrusionOk="0">
                <a:moveTo>
                  <a:pt x="38876" y="0"/>
                </a:moveTo>
                <a:lnTo>
                  <a:pt x="38876" y="27453"/>
                </a:lnTo>
                <a:cubicBezTo>
                  <a:pt x="38876" y="27453"/>
                  <a:pt x="38979" y="14105"/>
                  <a:pt x="24556" y="13223"/>
                </a:cubicBezTo>
                <a:cubicBezTo>
                  <a:pt x="10131" y="12342"/>
                  <a:pt x="2920" y="9122"/>
                  <a:pt x="1" y="0"/>
                </a:cubicBezTo>
                <a:close/>
              </a:path>
            </a:pathLst>
          </a:custGeom>
          <a:gradFill>
            <a:gsLst>
              <a:gs pos="0">
                <a:schemeClr val="lt1"/>
              </a:gs>
              <a:gs pos="100000">
                <a:schemeClr val="dk2"/>
              </a:gs>
            </a:gsLst>
            <a:lin ang="5400700" scaled="0"/>
          </a:gradFill>
          <a:ln>
            <a:noFill/>
          </a:ln>
          <a:effectLst>
            <a:outerShdw blurRad="85725" dist="28575" dir="5640000" algn="bl" rotWithShape="0">
              <a:srgbClr val="000000">
                <a:alpha val="20780"/>
              </a:srgbClr>
            </a:outerShdw>
          </a:effectLst>
        </p:spPr>
        <p:txBody>
          <a:bodyPr spcFirstLastPara="1" wrap="square" lIns="91400" tIns="91400" rIns="91400" bIns="914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0" name="Google Shape;60;p13"/>
          <p:cNvGrpSpPr/>
          <p:nvPr/>
        </p:nvGrpSpPr>
        <p:grpSpPr>
          <a:xfrm rot="-5400000">
            <a:off x="-218649" y="1346339"/>
            <a:ext cx="954300" cy="429720"/>
            <a:chOff x="1137575" y="57589"/>
            <a:chExt cx="954300" cy="429719"/>
          </a:xfrm>
        </p:grpSpPr>
        <p:sp>
          <p:nvSpPr>
            <p:cNvPr id="61" name="Google Shape;61;p13"/>
            <p:cNvSpPr/>
            <p:nvPr/>
          </p:nvSpPr>
          <p:spPr>
            <a:xfrm>
              <a:off x="1137575" y="57589"/>
              <a:ext cx="36207" cy="36239"/>
            </a:xfrm>
            <a:custGeom>
              <a:avLst/>
              <a:gdLst/>
              <a:ahLst/>
              <a:cxnLst/>
              <a:rect l="l" t="t" r="r" b="b"/>
              <a:pathLst>
                <a:path w="1100" h="1101" extrusionOk="0">
                  <a:moveTo>
                    <a:pt x="550" y="1"/>
                  </a:moveTo>
                  <a:cubicBezTo>
                    <a:pt x="246" y="1"/>
                    <a:pt x="0" y="248"/>
                    <a:pt x="0" y="551"/>
                  </a:cubicBezTo>
                  <a:cubicBezTo>
                    <a:pt x="0" y="854"/>
                    <a:pt x="246" y="1100"/>
                    <a:pt x="550" y="1100"/>
                  </a:cubicBezTo>
                  <a:cubicBezTo>
                    <a:pt x="854" y="1100"/>
                    <a:pt x="1100" y="854"/>
                    <a:pt x="1100" y="551"/>
                  </a:cubicBezTo>
                  <a:cubicBezTo>
                    <a:pt x="1100" y="248"/>
                    <a:pt x="854" y="2"/>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13"/>
            <p:cNvSpPr/>
            <p:nvPr/>
          </p:nvSpPr>
          <p:spPr>
            <a:xfrm>
              <a:off x="1137575" y="188749"/>
              <a:ext cx="36207" cy="36239"/>
            </a:xfrm>
            <a:custGeom>
              <a:avLst/>
              <a:gdLst/>
              <a:ahLst/>
              <a:cxnLst/>
              <a:rect l="l" t="t" r="r" b="b"/>
              <a:pathLst>
                <a:path w="1100" h="1101" extrusionOk="0">
                  <a:moveTo>
                    <a:pt x="550" y="1"/>
                  </a:moveTo>
                  <a:cubicBezTo>
                    <a:pt x="246" y="1"/>
                    <a:pt x="0" y="248"/>
                    <a:pt x="0" y="551"/>
                  </a:cubicBezTo>
                  <a:cubicBezTo>
                    <a:pt x="0" y="854"/>
                    <a:pt x="246" y="1100"/>
                    <a:pt x="550" y="1100"/>
                  </a:cubicBezTo>
                  <a:cubicBezTo>
                    <a:pt x="854" y="1100"/>
                    <a:pt x="1100" y="854"/>
                    <a:pt x="1100" y="551"/>
                  </a:cubicBezTo>
                  <a:cubicBezTo>
                    <a:pt x="1100" y="248"/>
                    <a:pt x="854"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13"/>
            <p:cNvSpPr/>
            <p:nvPr/>
          </p:nvSpPr>
          <p:spPr>
            <a:xfrm>
              <a:off x="1137575" y="319909"/>
              <a:ext cx="36207" cy="36239"/>
            </a:xfrm>
            <a:custGeom>
              <a:avLst/>
              <a:gdLst/>
              <a:ahLst/>
              <a:cxnLst/>
              <a:rect l="l" t="t" r="r" b="b"/>
              <a:pathLst>
                <a:path w="1100" h="1101" extrusionOk="0">
                  <a:moveTo>
                    <a:pt x="550" y="1"/>
                  </a:moveTo>
                  <a:cubicBezTo>
                    <a:pt x="246" y="1"/>
                    <a:pt x="0" y="247"/>
                    <a:pt x="0" y="551"/>
                  </a:cubicBezTo>
                  <a:cubicBezTo>
                    <a:pt x="0" y="855"/>
                    <a:pt x="246" y="1100"/>
                    <a:pt x="550" y="1100"/>
                  </a:cubicBezTo>
                  <a:cubicBezTo>
                    <a:pt x="854" y="1100"/>
                    <a:pt x="1100" y="855"/>
                    <a:pt x="1100" y="551"/>
                  </a:cubicBezTo>
                  <a:cubicBezTo>
                    <a:pt x="1100" y="247"/>
                    <a:pt x="854"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13"/>
            <p:cNvSpPr/>
            <p:nvPr/>
          </p:nvSpPr>
          <p:spPr>
            <a:xfrm>
              <a:off x="1137575" y="451102"/>
              <a:ext cx="36207" cy="36206"/>
            </a:xfrm>
            <a:custGeom>
              <a:avLst/>
              <a:gdLst/>
              <a:ahLst/>
              <a:cxnLst/>
              <a:rect l="l" t="t" r="r" b="b"/>
              <a:pathLst>
                <a:path w="1100" h="1100" extrusionOk="0">
                  <a:moveTo>
                    <a:pt x="550" y="0"/>
                  </a:moveTo>
                  <a:cubicBezTo>
                    <a:pt x="246" y="0"/>
                    <a:pt x="0" y="246"/>
                    <a:pt x="0" y="549"/>
                  </a:cubicBezTo>
                  <a:cubicBezTo>
                    <a:pt x="0" y="853"/>
                    <a:pt x="246" y="1099"/>
                    <a:pt x="550" y="1099"/>
                  </a:cubicBezTo>
                  <a:cubicBezTo>
                    <a:pt x="854" y="1099"/>
                    <a:pt x="1100" y="853"/>
                    <a:pt x="1100" y="549"/>
                  </a:cubicBezTo>
                  <a:cubicBezTo>
                    <a:pt x="1100" y="246"/>
                    <a:pt x="854" y="0"/>
                    <a:pt x="550"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13"/>
            <p:cNvSpPr/>
            <p:nvPr/>
          </p:nvSpPr>
          <p:spPr>
            <a:xfrm>
              <a:off x="1268736" y="57589"/>
              <a:ext cx="36207" cy="36239"/>
            </a:xfrm>
            <a:custGeom>
              <a:avLst/>
              <a:gdLst/>
              <a:ahLst/>
              <a:cxnLst/>
              <a:rect l="l" t="t" r="r" b="b"/>
              <a:pathLst>
                <a:path w="1100" h="1101" extrusionOk="0">
                  <a:moveTo>
                    <a:pt x="550" y="1"/>
                  </a:moveTo>
                  <a:cubicBezTo>
                    <a:pt x="246" y="1"/>
                    <a:pt x="0" y="248"/>
                    <a:pt x="0" y="551"/>
                  </a:cubicBezTo>
                  <a:cubicBezTo>
                    <a:pt x="0" y="854"/>
                    <a:pt x="246" y="1100"/>
                    <a:pt x="550" y="1100"/>
                  </a:cubicBezTo>
                  <a:cubicBezTo>
                    <a:pt x="854" y="1100"/>
                    <a:pt x="1100" y="854"/>
                    <a:pt x="1100" y="551"/>
                  </a:cubicBezTo>
                  <a:cubicBezTo>
                    <a:pt x="1100" y="248"/>
                    <a:pt x="854" y="2"/>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13"/>
            <p:cNvSpPr/>
            <p:nvPr/>
          </p:nvSpPr>
          <p:spPr>
            <a:xfrm>
              <a:off x="1268736" y="188749"/>
              <a:ext cx="36207" cy="36239"/>
            </a:xfrm>
            <a:custGeom>
              <a:avLst/>
              <a:gdLst/>
              <a:ahLst/>
              <a:cxnLst/>
              <a:rect l="l" t="t" r="r" b="b"/>
              <a:pathLst>
                <a:path w="1100" h="1101" extrusionOk="0">
                  <a:moveTo>
                    <a:pt x="550" y="1"/>
                  </a:moveTo>
                  <a:cubicBezTo>
                    <a:pt x="246" y="1"/>
                    <a:pt x="0" y="248"/>
                    <a:pt x="0" y="551"/>
                  </a:cubicBezTo>
                  <a:cubicBezTo>
                    <a:pt x="0" y="854"/>
                    <a:pt x="246" y="1100"/>
                    <a:pt x="550" y="1100"/>
                  </a:cubicBezTo>
                  <a:cubicBezTo>
                    <a:pt x="854" y="1100"/>
                    <a:pt x="1100" y="854"/>
                    <a:pt x="1100" y="551"/>
                  </a:cubicBezTo>
                  <a:cubicBezTo>
                    <a:pt x="1100" y="248"/>
                    <a:pt x="854"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13"/>
            <p:cNvSpPr/>
            <p:nvPr/>
          </p:nvSpPr>
          <p:spPr>
            <a:xfrm>
              <a:off x="1268736" y="319909"/>
              <a:ext cx="36207" cy="36239"/>
            </a:xfrm>
            <a:custGeom>
              <a:avLst/>
              <a:gdLst/>
              <a:ahLst/>
              <a:cxnLst/>
              <a:rect l="l" t="t" r="r" b="b"/>
              <a:pathLst>
                <a:path w="1100" h="1101" extrusionOk="0">
                  <a:moveTo>
                    <a:pt x="550" y="1"/>
                  </a:moveTo>
                  <a:cubicBezTo>
                    <a:pt x="246" y="1"/>
                    <a:pt x="0" y="247"/>
                    <a:pt x="0" y="551"/>
                  </a:cubicBezTo>
                  <a:cubicBezTo>
                    <a:pt x="0" y="855"/>
                    <a:pt x="246" y="1100"/>
                    <a:pt x="550" y="1100"/>
                  </a:cubicBezTo>
                  <a:cubicBezTo>
                    <a:pt x="854" y="1100"/>
                    <a:pt x="1100" y="855"/>
                    <a:pt x="1100" y="551"/>
                  </a:cubicBezTo>
                  <a:cubicBezTo>
                    <a:pt x="1100" y="247"/>
                    <a:pt x="854"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13"/>
            <p:cNvSpPr/>
            <p:nvPr/>
          </p:nvSpPr>
          <p:spPr>
            <a:xfrm>
              <a:off x="1268736" y="451102"/>
              <a:ext cx="36207" cy="36206"/>
            </a:xfrm>
            <a:custGeom>
              <a:avLst/>
              <a:gdLst/>
              <a:ahLst/>
              <a:cxnLst/>
              <a:rect l="l" t="t" r="r" b="b"/>
              <a:pathLst>
                <a:path w="1100" h="1100" extrusionOk="0">
                  <a:moveTo>
                    <a:pt x="550" y="0"/>
                  </a:moveTo>
                  <a:cubicBezTo>
                    <a:pt x="246" y="0"/>
                    <a:pt x="0" y="246"/>
                    <a:pt x="0" y="549"/>
                  </a:cubicBezTo>
                  <a:cubicBezTo>
                    <a:pt x="0" y="853"/>
                    <a:pt x="246" y="1099"/>
                    <a:pt x="550" y="1099"/>
                  </a:cubicBezTo>
                  <a:cubicBezTo>
                    <a:pt x="854" y="1099"/>
                    <a:pt x="1100" y="853"/>
                    <a:pt x="1100" y="549"/>
                  </a:cubicBezTo>
                  <a:cubicBezTo>
                    <a:pt x="1100" y="246"/>
                    <a:pt x="854" y="0"/>
                    <a:pt x="550"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13"/>
            <p:cNvSpPr/>
            <p:nvPr/>
          </p:nvSpPr>
          <p:spPr>
            <a:xfrm>
              <a:off x="1399897" y="57589"/>
              <a:ext cx="36207" cy="36239"/>
            </a:xfrm>
            <a:custGeom>
              <a:avLst/>
              <a:gdLst/>
              <a:ahLst/>
              <a:cxnLst/>
              <a:rect l="l" t="t" r="r" b="b"/>
              <a:pathLst>
                <a:path w="1100" h="1101" extrusionOk="0">
                  <a:moveTo>
                    <a:pt x="550" y="1"/>
                  </a:moveTo>
                  <a:cubicBezTo>
                    <a:pt x="246" y="1"/>
                    <a:pt x="1" y="248"/>
                    <a:pt x="1" y="551"/>
                  </a:cubicBezTo>
                  <a:cubicBezTo>
                    <a:pt x="1" y="854"/>
                    <a:pt x="246" y="1100"/>
                    <a:pt x="550" y="1100"/>
                  </a:cubicBezTo>
                  <a:cubicBezTo>
                    <a:pt x="853" y="1100"/>
                    <a:pt x="1100" y="854"/>
                    <a:pt x="1100" y="551"/>
                  </a:cubicBezTo>
                  <a:cubicBezTo>
                    <a:pt x="1100" y="248"/>
                    <a:pt x="853" y="2"/>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13"/>
            <p:cNvSpPr/>
            <p:nvPr/>
          </p:nvSpPr>
          <p:spPr>
            <a:xfrm>
              <a:off x="1399897" y="188749"/>
              <a:ext cx="36207" cy="36239"/>
            </a:xfrm>
            <a:custGeom>
              <a:avLst/>
              <a:gdLst/>
              <a:ahLst/>
              <a:cxnLst/>
              <a:rect l="l" t="t" r="r" b="b"/>
              <a:pathLst>
                <a:path w="1100" h="1101" extrusionOk="0">
                  <a:moveTo>
                    <a:pt x="550" y="1"/>
                  </a:moveTo>
                  <a:cubicBezTo>
                    <a:pt x="246" y="1"/>
                    <a:pt x="1" y="248"/>
                    <a:pt x="1" y="551"/>
                  </a:cubicBezTo>
                  <a:cubicBezTo>
                    <a:pt x="1" y="854"/>
                    <a:pt x="246" y="1100"/>
                    <a:pt x="550" y="1100"/>
                  </a:cubicBezTo>
                  <a:cubicBezTo>
                    <a:pt x="853" y="1100"/>
                    <a:pt x="1100" y="854"/>
                    <a:pt x="1100" y="551"/>
                  </a:cubicBezTo>
                  <a:cubicBezTo>
                    <a:pt x="1100" y="248"/>
                    <a:pt x="853"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13"/>
            <p:cNvSpPr/>
            <p:nvPr/>
          </p:nvSpPr>
          <p:spPr>
            <a:xfrm>
              <a:off x="1399897" y="319909"/>
              <a:ext cx="36207" cy="36239"/>
            </a:xfrm>
            <a:custGeom>
              <a:avLst/>
              <a:gdLst/>
              <a:ahLst/>
              <a:cxnLst/>
              <a:rect l="l" t="t" r="r" b="b"/>
              <a:pathLst>
                <a:path w="1100" h="1101" extrusionOk="0">
                  <a:moveTo>
                    <a:pt x="550" y="1"/>
                  </a:moveTo>
                  <a:cubicBezTo>
                    <a:pt x="246" y="1"/>
                    <a:pt x="1" y="247"/>
                    <a:pt x="1" y="551"/>
                  </a:cubicBezTo>
                  <a:cubicBezTo>
                    <a:pt x="1" y="855"/>
                    <a:pt x="246" y="1100"/>
                    <a:pt x="550" y="1100"/>
                  </a:cubicBezTo>
                  <a:cubicBezTo>
                    <a:pt x="853" y="1100"/>
                    <a:pt x="1100" y="855"/>
                    <a:pt x="1100" y="551"/>
                  </a:cubicBezTo>
                  <a:cubicBezTo>
                    <a:pt x="1100" y="247"/>
                    <a:pt x="853"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13"/>
            <p:cNvSpPr/>
            <p:nvPr/>
          </p:nvSpPr>
          <p:spPr>
            <a:xfrm>
              <a:off x="1399897" y="451102"/>
              <a:ext cx="36207" cy="36206"/>
            </a:xfrm>
            <a:custGeom>
              <a:avLst/>
              <a:gdLst/>
              <a:ahLst/>
              <a:cxnLst/>
              <a:rect l="l" t="t" r="r" b="b"/>
              <a:pathLst>
                <a:path w="1100" h="1100" extrusionOk="0">
                  <a:moveTo>
                    <a:pt x="550" y="0"/>
                  </a:moveTo>
                  <a:cubicBezTo>
                    <a:pt x="246" y="0"/>
                    <a:pt x="1" y="246"/>
                    <a:pt x="1" y="549"/>
                  </a:cubicBezTo>
                  <a:cubicBezTo>
                    <a:pt x="1" y="853"/>
                    <a:pt x="246" y="1099"/>
                    <a:pt x="550" y="1099"/>
                  </a:cubicBezTo>
                  <a:cubicBezTo>
                    <a:pt x="853" y="1099"/>
                    <a:pt x="1100" y="853"/>
                    <a:pt x="1100" y="549"/>
                  </a:cubicBezTo>
                  <a:cubicBezTo>
                    <a:pt x="1100" y="246"/>
                    <a:pt x="853" y="0"/>
                    <a:pt x="550"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13"/>
            <p:cNvSpPr/>
            <p:nvPr/>
          </p:nvSpPr>
          <p:spPr>
            <a:xfrm>
              <a:off x="1531025" y="57589"/>
              <a:ext cx="36207" cy="36239"/>
            </a:xfrm>
            <a:custGeom>
              <a:avLst/>
              <a:gdLst/>
              <a:ahLst/>
              <a:cxnLst/>
              <a:rect l="l" t="t" r="r" b="b"/>
              <a:pathLst>
                <a:path w="1100"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2"/>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13"/>
            <p:cNvSpPr/>
            <p:nvPr/>
          </p:nvSpPr>
          <p:spPr>
            <a:xfrm>
              <a:off x="1531025" y="188749"/>
              <a:ext cx="36207" cy="36239"/>
            </a:xfrm>
            <a:custGeom>
              <a:avLst/>
              <a:gdLst/>
              <a:ahLst/>
              <a:cxnLst/>
              <a:rect l="l" t="t" r="r" b="b"/>
              <a:pathLst>
                <a:path w="1100"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13"/>
            <p:cNvSpPr/>
            <p:nvPr/>
          </p:nvSpPr>
          <p:spPr>
            <a:xfrm>
              <a:off x="1531025" y="319909"/>
              <a:ext cx="36207" cy="36239"/>
            </a:xfrm>
            <a:custGeom>
              <a:avLst/>
              <a:gdLst/>
              <a:ahLst/>
              <a:cxnLst/>
              <a:rect l="l" t="t" r="r" b="b"/>
              <a:pathLst>
                <a:path w="1100" h="1101" extrusionOk="0">
                  <a:moveTo>
                    <a:pt x="551" y="1"/>
                  </a:moveTo>
                  <a:cubicBezTo>
                    <a:pt x="247" y="1"/>
                    <a:pt x="1" y="247"/>
                    <a:pt x="1" y="551"/>
                  </a:cubicBezTo>
                  <a:cubicBezTo>
                    <a:pt x="1" y="855"/>
                    <a:pt x="247" y="1100"/>
                    <a:pt x="551" y="1100"/>
                  </a:cubicBezTo>
                  <a:cubicBezTo>
                    <a:pt x="854" y="1100"/>
                    <a:pt x="1100" y="855"/>
                    <a:pt x="1100" y="551"/>
                  </a:cubicBezTo>
                  <a:cubicBezTo>
                    <a:pt x="1100" y="247"/>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13"/>
            <p:cNvSpPr/>
            <p:nvPr/>
          </p:nvSpPr>
          <p:spPr>
            <a:xfrm>
              <a:off x="1531025" y="451102"/>
              <a:ext cx="36207" cy="36206"/>
            </a:xfrm>
            <a:custGeom>
              <a:avLst/>
              <a:gdLst/>
              <a:ahLst/>
              <a:cxnLst/>
              <a:rect l="l" t="t" r="r" b="b"/>
              <a:pathLst>
                <a:path w="1100" h="1100" extrusionOk="0">
                  <a:moveTo>
                    <a:pt x="551" y="0"/>
                  </a:moveTo>
                  <a:cubicBezTo>
                    <a:pt x="247" y="0"/>
                    <a:pt x="1" y="246"/>
                    <a:pt x="1" y="549"/>
                  </a:cubicBezTo>
                  <a:cubicBezTo>
                    <a:pt x="1" y="853"/>
                    <a:pt x="247" y="1099"/>
                    <a:pt x="551" y="1099"/>
                  </a:cubicBezTo>
                  <a:cubicBezTo>
                    <a:pt x="854" y="1099"/>
                    <a:pt x="1100" y="853"/>
                    <a:pt x="1100" y="549"/>
                  </a:cubicBezTo>
                  <a:cubicBezTo>
                    <a:pt x="1100" y="246"/>
                    <a:pt x="854" y="0"/>
                    <a:pt x="551"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13"/>
            <p:cNvSpPr/>
            <p:nvPr/>
          </p:nvSpPr>
          <p:spPr>
            <a:xfrm>
              <a:off x="1662186" y="57589"/>
              <a:ext cx="36239" cy="36239"/>
            </a:xfrm>
            <a:custGeom>
              <a:avLst/>
              <a:gdLst/>
              <a:ahLst/>
              <a:cxnLst/>
              <a:rect l="l" t="t" r="r" b="b"/>
              <a:pathLst>
                <a:path w="1101" h="1101" extrusionOk="0">
                  <a:moveTo>
                    <a:pt x="551" y="1"/>
                  </a:moveTo>
                  <a:cubicBezTo>
                    <a:pt x="246" y="1"/>
                    <a:pt x="1" y="248"/>
                    <a:pt x="1" y="551"/>
                  </a:cubicBezTo>
                  <a:cubicBezTo>
                    <a:pt x="1" y="854"/>
                    <a:pt x="246" y="1100"/>
                    <a:pt x="551" y="1100"/>
                  </a:cubicBezTo>
                  <a:cubicBezTo>
                    <a:pt x="854" y="1100"/>
                    <a:pt x="1100" y="854"/>
                    <a:pt x="1100" y="551"/>
                  </a:cubicBezTo>
                  <a:cubicBezTo>
                    <a:pt x="1100" y="248"/>
                    <a:pt x="854" y="2"/>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13"/>
            <p:cNvSpPr/>
            <p:nvPr/>
          </p:nvSpPr>
          <p:spPr>
            <a:xfrm>
              <a:off x="1662186" y="188749"/>
              <a:ext cx="36239" cy="36239"/>
            </a:xfrm>
            <a:custGeom>
              <a:avLst/>
              <a:gdLst/>
              <a:ahLst/>
              <a:cxnLst/>
              <a:rect l="l" t="t" r="r" b="b"/>
              <a:pathLst>
                <a:path w="1101" h="1101" extrusionOk="0">
                  <a:moveTo>
                    <a:pt x="551" y="1"/>
                  </a:moveTo>
                  <a:cubicBezTo>
                    <a:pt x="246" y="1"/>
                    <a:pt x="1" y="248"/>
                    <a:pt x="1" y="551"/>
                  </a:cubicBezTo>
                  <a:cubicBezTo>
                    <a:pt x="1" y="854"/>
                    <a:pt x="246" y="1100"/>
                    <a:pt x="551" y="1100"/>
                  </a:cubicBezTo>
                  <a:cubicBezTo>
                    <a:pt x="854" y="1100"/>
                    <a:pt x="1100" y="854"/>
                    <a:pt x="1100" y="551"/>
                  </a:cubicBezTo>
                  <a:cubicBezTo>
                    <a:pt x="1100" y="248"/>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13"/>
            <p:cNvSpPr/>
            <p:nvPr/>
          </p:nvSpPr>
          <p:spPr>
            <a:xfrm>
              <a:off x="1662186" y="319909"/>
              <a:ext cx="36239" cy="36239"/>
            </a:xfrm>
            <a:custGeom>
              <a:avLst/>
              <a:gdLst/>
              <a:ahLst/>
              <a:cxnLst/>
              <a:rect l="l" t="t" r="r" b="b"/>
              <a:pathLst>
                <a:path w="1101" h="1101" extrusionOk="0">
                  <a:moveTo>
                    <a:pt x="551" y="1"/>
                  </a:moveTo>
                  <a:cubicBezTo>
                    <a:pt x="246" y="1"/>
                    <a:pt x="1" y="247"/>
                    <a:pt x="1" y="551"/>
                  </a:cubicBezTo>
                  <a:cubicBezTo>
                    <a:pt x="1" y="855"/>
                    <a:pt x="246" y="1100"/>
                    <a:pt x="551" y="1100"/>
                  </a:cubicBezTo>
                  <a:cubicBezTo>
                    <a:pt x="854" y="1100"/>
                    <a:pt x="1100" y="855"/>
                    <a:pt x="1100" y="551"/>
                  </a:cubicBezTo>
                  <a:cubicBezTo>
                    <a:pt x="1100" y="247"/>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13"/>
            <p:cNvSpPr/>
            <p:nvPr/>
          </p:nvSpPr>
          <p:spPr>
            <a:xfrm>
              <a:off x="1662186" y="451102"/>
              <a:ext cx="36239" cy="36206"/>
            </a:xfrm>
            <a:custGeom>
              <a:avLst/>
              <a:gdLst/>
              <a:ahLst/>
              <a:cxnLst/>
              <a:rect l="l" t="t" r="r" b="b"/>
              <a:pathLst>
                <a:path w="1101" h="1100" extrusionOk="0">
                  <a:moveTo>
                    <a:pt x="551" y="0"/>
                  </a:moveTo>
                  <a:cubicBezTo>
                    <a:pt x="246" y="0"/>
                    <a:pt x="1" y="246"/>
                    <a:pt x="1" y="549"/>
                  </a:cubicBezTo>
                  <a:cubicBezTo>
                    <a:pt x="1" y="853"/>
                    <a:pt x="246" y="1099"/>
                    <a:pt x="551" y="1099"/>
                  </a:cubicBezTo>
                  <a:cubicBezTo>
                    <a:pt x="854" y="1099"/>
                    <a:pt x="1100" y="853"/>
                    <a:pt x="1100" y="549"/>
                  </a:cubicBezTo>
                  <a:cubicBezTo>
                    <a:pt x="1100" y="246"/>
                    <a:pt x="854" y="0"/>
                    <a:pt x="551"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13"/>
            <p:cNvSpPr/>
            <p:nvPr/>
          </p:nvSpPr>
          <p:spPr>
            <a:xfrm>
              <a:off x="1793347" y="57589"/>
              <a:ext cx="36239" cy="36239"/>
            </a:xfrm>
            <a:custGeom>
              <a:avLst/>
              <a:gdLst/>
              <a:ahLst/>
              <a:cxnLst/>
              <a:rect l="l" t="t" r="r" b="b"/>
              <a:pathLst>
                <a:path w="1101"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13"/>
            <p:cNvSpPr/>
            <p:nvPr/>
          </p:nvSpPr>
          <p:spPr>
            <a:xfrm>
              <a:off x="1793347" y="188749"/>
              <a:ext cx="36239" cy="36239"/>
            </a:xfrm>
            <a:custGeom>
              <a:avLst/>
              <a:gdLst/>
              <a:ahLst/>
              <a:cxnLst/>
              <a:rect l="l" t="t" r="r" b="b"/>
              <a:pathLst>
                <a:path w="1101"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13"/>
            <p:cNvSpPr/>
            <p:nvPr/>
          </p:nvSpPr>
          <p:spPr>
            <a:xfrm>
              <a:off x="1793347" y="319909"/>
              <a:ext cx="36239" cy="36239"/>
            </a:xfrm>
            <a:custGeom>
              <a:avLst/>
              <a:gdLst/>
              <a:ahLst/>
              <a:cxnLst/>
              <a:rect l="l" t="t" r="r" b="b"/>
              <a:pathLst>
                <a:path w="1101" h="1101" extrusionOk="0">
                  <a:moveTo>
                    <a:pt x="551" y="1"/>
                  </a:moveTo>
                  <a:cubicBezTo>
                    <a:pt x="247" y="1"/>
                    <a:pt x="1" y="247"/>
                    <a:pt x="1" y="551"/>
                  </a:cubicBezTo>
                  <a:cubicBezTo>
                    <a:pt x="1" y="855"/>
                    <a:pt x="247" y="1100"/>
                    <a:pt x="551" y="1100"/>
                  </a:cubicBezTo>
                  <a:cubicBezTo>
                    <a:pt x="854" y="1100"/>
                    <a:pt x="1100" y="855"/>
                    <a:pt x="1100" y="551"/>
                  </a:cubicBezTo>
                  <a:cubicBezTo>
                    <a:pt x="1100" y="247"/>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13"/>
            <p:cNvSpPr/>
            <p:nvPr/>
          </p:nvSpPr>
          <p:spPr>
            <a:xfrm>
              <a:off x="1793347" y="451102"/>
              <a:ext cx="36239" cy="36206"/>
            </a:xfrm>
            <a:custGeom>
              <a:avLst/>
              <a:gdLst/>
              <a:ahLst/>
              <a:cxnLst/>
              <a:rect l="l" t="t" r="r" b="b"/>
              <a:pathLst>
                <a:path w="1101" h="1100" extrusionOk="0">
                  <a:moveTo>
                    <a:pt x="551" y="0"/>
                  </a:moveTo>
                  <a:cubicBezTo>
                    <a:pt x="247" y="0"/>
                    <a:pt x="1" y="246"/>
                    <a:pt x="1" y="549"/>
                  </a:cubicBezTo>
                  <a:cubicBezTo>
                    <a:pt x="1" y="853"/>
                    <a:pt x="247" y="1099"/>
                    <a:pt x="551" y="1099"/>
                  </a:cubicBezTo>
                  <a:cubicBezTo>
                    <a:pt x="854" y="1099"/>
                    <a:pt x="1100" y="853"/>
                    <a:pt x="1100" y="549"/>
                  </a:cubicBezTo>
                  <a:cubicBezTo>
                    <a:pt x="1100" y="246"/>
                    <a:pt x="854" y="0"/>
                    <a:pt x="551"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13"/>
            <p:cNvSpPr/>
            <p:nvPr/>
          </p:nvSpPr>
          <p:spPr>
            <a:xfrm>
              <a:off x="1924508" y="57589"/>
              <a:ext cx="36239" cy="36239"/>
            </a:xfrm>
            <a:custGeom>
              <a:avLst/>
              <a:gdLst/>
              <a:ahLst/>
              <a:cxnLst/>
              <a:rect l="l" t="t" r="r" b="b"/>
              <a:pathLst>
                <a:path w="1101"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2"/>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 name="Google Shape;86;p13"/>
            <p:cNvSpPr/>
            <p:nvPr/>
          </p:nvSpPr>
          <p:spPr>
            <a:xfrm>
              <a:off x="1924508" y="188749"/>
              <a:ext cx="36239" cy="36239"/>
            </a:xfrm>
            <a:custGeom>
              <a:avLst/>
              <a:gdLst/>
              <a:ahLst/>
              <a:cxnLst/>
              <a:rect l="l" t="t" r="r" b="b"/>
              <a:pathLst>
                <a:path w="1101" h="1101" extrusionOk="0">
                  <a:moveTo>
                    <a:pt x="551" y="1"/>
                  </a:moveTo>
                  <a:cubicBezTo>
                    <a:pt x="247" y="1"/>
                    <a:pt x="1" y="248"/>
                    <a:pt x="1" y="551"/>
                  </a:cubicBezTo>
                  <a:cubicBezTo>
                    <a:pt x="1" y="854"/>
                    <a:pt x="247" y="1100"/>
                    <a:pt x="551" y="1100"/>
                  </a:cubicBezTo>
                  <a:cubicBezTo>
                    <a:pt x="854" y="1100"/>
                    <a:pt x="1100" y="854"/>
                    <a:pt x="1100" y="551"/>
                  </a:cubicBezTo>
                  <a:cubicBezTo>
                    <a:pt x="1100" y="248"/>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13"/>
            <p:cNvSpPr/>
            <p:nvPr/>
          </p:nvSpPr>
          <p:spPr>
            <a:xfrm>
              <a:off x="1924508" y="319909"/>
              <a:ext cx="36239" cy="36239"/>
            </a:xfrm>
            <a:custGeom>
              <a:avLst/>
              <a:gdLst/>
              <a:ahLst/>
              <a:cxnLst/>
              <a:rect l="l" t="t" r="r" b="b"/>
              <a:pathLst>
                <a:path w="1101" h="1101" extrusionOk="0">
                  <a:moveTo>
                    <a:pt x="551" y="1"/>
                  </a:moveTo>
                  <a:cubicBezTo>
                    <a:pt x="247" y="1"/>
                    <a:pt x="1" y="247"/>
                    <a:pt x="1" y="551"/>
                  </a:cubicBezTo>
                  <a:cubicBezTo>
                    <a:pt x="1" y="855"/>
                    <a:pt x="247" y="1100"/>
                    <a:pt x="551" y="1100"/>
                  </a:cubicBezTo>
                  <a:cubicBezTo>
                    <a:pt x="854" y="1100"/>
                    <a:pt x="1100" y="855"/>
                    <a:pt x="1100" y="551"/>
                  </a:cubicBezTo>
                  <a:cubicBezTo>
                    <a:pt x="1100" y="247"/>
                    <a:pt x="854" y="1"/>
                    <a:pt x="551"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13"/>
            <p:cNvSpPr/>
            <p:nvPr/>
          </p:nvSpPr>
          <p:spPr>
            <a:xfrm>
              <a:off x="1924508" y="451102"/>
              <a:ext cx="36239" cy="36206"/>
            </a:xfrm>
            <a:custGeom>
              <a:avLst/>
              <a:gdLst/>
              <a:ahLst/>
              <a:cxnLst/>
              <a:rect l="l" t="t" r="r" b="b"/>
              <a:pathLst>
                <a:path w="1101" h="1100" extrusionOk="0">
                  <a:moveTo>
                    <a:pt x="551" y="0"/>
                  </a:moveTo>
                  <a:cubicBezTo>
                    <a:pt x="247" y="0"/>
                    <a:pt x="1" y="246"/>
                    <a:pt x="1" y="549"/>
                  </a:cubicBezTo>
                  <a:cubicBezTo>
                    <a:pt x="1" y="853"/>
                    <a:pt x="247" y="1099"/>
                    <a:pt x="551" y="1099"/>
                  </a:cubicBezTo>
                  <a:cubicBezTo>
                    <a:pt x="854" y="1099"/>
                    <a:pt x="1100" y="853"/>
                    <a:pt x="1100" y="549"/>
                  </a:cubicBezTo>
                  <a:cubicBezTo>
                    <a:pt x="1100" y="246"/>
                    <a:pt x="854" y="0"/>
                    <a:pt x="551"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13"/>
            <p:cNvSpPr/>
            <p:nvPr/>
          </p:nvSpPr>
          <p:spPr>
            <a:xfrm>
              <a:off x="2055669" y="57589"/>
              <a:ext cx="36206" cy="36239"/>
            </a:xfrm>
            <a:custGeom>
              <a:avLst/>
              <a:gdLst/>
              <a:ahLst/>
              <a:cxnLst/>
              <a:rect l="l" t="t" r="r" b="b"/>
              <a:pathLst>
                <a:path w="1100" h="1101" extrusionOk="0">
                  <a:moveTo>
                    <a:pt x="550" y="1"/>
                  </a:moveTo>
                  <a:cubicBezTo>
                    <a:pt x="247" y="1"/>
                    <a:pt x="1" y="248"/>
                    <a:pt x="1" y="551"/>
                  </a:cubicBezTo>
                  <a:cubicBezTo>
                    <a:pt x="1" y="854"/>
                    <a:pt x="247" y="1100"/>
                    <a:pt x="550" y="1100"/>
                  </a:cubicBezTo>
                  <a:cubicBezTo>
                    <a:pt x="853" y="1100"/>
                    <a:pt x="1099" y="854"/>
                    <a:pt x="1099" y="551"/>
                  </a:cubicBezTo>
                  <a:cubicBezTo>
                    <a:pt x="1099" y="248"/>
                    <a:pt x="853" y="2"/>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p13"/>
            <p:cNvSpPr/>
            <p:nvPr/>
          </p:nvSpPr>
          <p:spPr>
            <a:xfrm>
              <a:off x="2055669" y="188749"/>
              <a:ext cx="36206" cy="36239"/>
            </a:xfrm>
            <a:custGeom>
              <a:avLst/>
              <a:gdLst/>
              <a:ahLst/>
              <a:cxnLst/>
              <a:rect l="l" t="t" r="r" b="b"/>
              <a:pathLst>
                <a:path w="1100" h="1101" extrusionOk="0">
                  <a:moveTo>
                    <a:pt x="550" y="1"/>
                  </a:moveTo>
                  <a:cubicBezTo>
                    <a:pt x="247" y="1"/>
                    <a:pt x="1" y="248"/>
                    <a:pt x="1" y="551"/>
                  </a:cubicBezTo>
                  <a:cubicBezTo>
                    <a:pt x="1" y="854"/>
                    <a:pt x="247" y="1100"/>
                    <a:pt x="550" y="1100"/>
                  </a:cubicBezTo>
                  <a:cubicBezTo>
                    <a:pt x="853" y="1100"/>
                    <a:pt x="1099" y="854"/>
                    <a:pt x="1099" y="551"/>
                  </a:cubicBezTo>
                  <a:cubicBezTo>
                    <a:pt x="1099" y="248"/>
                    <a:pt x="853"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p13"/>
            <p:cNvSpPr/>
            <p:nvPr/>
          </p:nvSpPr>
          <p:spPr>
            <a:xfrm>
              <a:off x="2055669" y="319909"/>
              <a:ext cx="36206" cy="36239"/>
            </a:xfrm>
            <a:custGeom>
              <a:avLst/>
              <a:gdLst/>
              <a:ahLst/>
              <a:cxnLst/>
              <a:rect l="l" t="t" r="r" b="b"/>
              <a:pathLst>
                <a:path w="1100" h="1101" extrusionOk="0">
                  <a:moveTo>
                    <a:pt x="550" y="1"/>
                  </a:moveTo>
                  <a:cubicBezTo>
                    <a:pt x="247" y="1"/>
                    <a:pt x="1" y="247"/>
                    <a:pt x="1" y="551"/>
                  </a:cubicBezTo>
                  <a:cubicBezTo>
                    <a:pt x="1" y="855"/>
                    <a:pt x="247" y="1100"/>
                    <a:pt x="550" y="1100"/>
                  </a:cubicBezTo>
                  <a:cubicBezTo>
                    <a:pt x="853" y="1100"/>
                    <a:pt x="1099" y="855"/>
                    <a:pt x="1099" y="551"/>
                  </a:cubicBezTo>
                  <a:cubicBezTo>
                    <a:pt x="1099" y="247"/>
                    <a:pt x="853" y="1"/>
                    <a:pt x="550" y="1"/>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13"/>
            <p:cNvSpPr/>
            <p:nvPr/>
          </p:nvSpPr>
          <p:spPr>
            <a:xfrm>
              <a:off x="2055669" y="451102"/>
              <a:ext cx="36206" cy="36206"/>
            </a:xfrm>
            <a:custGeom>
              <a:avLst/>
              <a:gdLst/>
              <a:ahLst/>
              <a:cxnLst/>
              <a:rect l="l" t="t" r="r" b="b"/>
              <a:pathLst>
                <a:path w="1100" h="1100" extrusionOk="0">
                  <a:moveTo>
                    <a:pt x="550" y="0"/>
                  </a:moveTo>
                  <a:cubicBezTo>
                    <a:pt x="247" y="0"/>
                    <a:pt x="1" y="246"/>
                    <a:pt x="1" y="549"/>
                  </a:cubicBezTo>
                  <a:cubicBezTo>
                    <a:pt x="1" y="853"/>
                    <a:pt x="247" y="1099"/>
                    <a:pt x="550" y="1099"/>
                  </a:cubicBezTo>
                  <a:cubicBezTo>
                    <a:pt x="853" y="1099"/>
                    <a:pt x="1099" y="853"/>
                    <a:pt x="1099" y="549"/>
                  </a:cubicBezTo>
                  <a:cubicBezTo>
                    <a:pt x="1099" y="246"/>
                    <a:pt x="853" y="0"/>
                    <a:pt x="550" y="0"/>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3" name="Google Shape;93;p13"/>
          <p:cNvSpPr/>
          <p:nvPr/>
        </p:nvSpPr>
        <p:spPr>
          <a:xfrm>
            <a:off x="-166098" y="4138824"/>
            <a:ext cx="3460961" cy="2362640"/>
          </a:xfrm>
          <a:custGeom>
            <a:avLst/>
            <a:gdLst/>
            <a:ahLst/>
            <a:cxnLst/>
            <a:rect l="l" t="t" r="r" b="b"/>
            <a:pathLst>
              <a:path w="76642" h="52320" extrusionOk="0">
                <a:moveTo>
                  <a:pt x="66" y="0"/>
                </a:moveTo>
                <a:cubicBezTo>
                  <a:pt x="33" y="0"/>
                  <a:pt x="0" y="22"/>
                  <a:pt x="1" y="67"/>
                </a:cubicBezTo>
                <a:cubicBezTo>
                  <a:pt x="4" y="713"/>
                  <a:pt x="276" y="1380"/>
                  <a:pt x="561" y="1935"/>
                </a:cubicBezTo>
                <a:cubicBezTo>
                  <a:pt x="1386" y="3535"/>
                  <a:pt x="2877" y="4640"/>
                  <a:pt x="4395" y="5417"/>
                </a:cubicBezTo>
                <a:cubicBezTo>
                  <a:pt x="6198" y="6342"/>
                  <a:pt x="8187" y="6765"/>
                  <a:pt x="10175" y="6902"/>
                </a:cubicBezTo>
                <a:cubicBezTo>
                  <a:pt x="10676" y="6937"/>
                  <a:pt x="11177" y="6950"/>
                  <a:pt x="11678" y="6950"/>
                </a:cubicBezTo>
                <a:cubicBezTo>
                  <a:pt x="12862" y="6950"/>
                  <a:pt x="14045" y="6877"/>
                  <a:pt x="15229" y="6844"/>
                </a:cubicBezTo>
                <a:cubicBezTo>
                  <a:pt x="15477" y="6837"/>
                  <a:pt x="15792" y="6816"/>
                  <a:pt x="16124" y="6816"/>
                </a:cubicBezTo>
                <a:cubicBezTo>
                  <a:pt x="16888" y="6816"/>
                  <a:pt x="17741" y="6927"/>
                  <a:pt x="18074" y="7571"/>
                </a:cubicBezTo>
                <a:cubicBezTo>
                  <a:pt x="18310" y="8028"/>
                  <a:pt x="18195" y="8729"/>
                  <a:pt x="17943" y="9146"/>
                </a:cubicBezTo>
                <a:cubicBezTo>
                  <a:pt x="17632" y="9664"/>
                  <a:pt x="16956" y="9708"/>
                  <a:pt x="16437" y="9711"/>
                </a:cubicBezTo>
                <a:cubicBezTo>
                  <a:pt x="16424" y="9711"/>
                  <a:pt x="16411" y="9711"/>
                  <a:pt x="16398" y="9711"/>
                </a:cubicBezTo>
                <a:cubicBezTo>
                  <a:pt x="15642" y="9711"/>
                  <a:pt x="14884" y="9595"/>
                  <a:pt x="14130" y="9524"/>
                </a:cubicBezTo>
                <a:cubicBezTo>
                  <a:pt x="13479" y="9463"/>
                  <a:pt x="12821" y="9417"/>
                  <a:pt x="12164" y="9417"/>
                </a:cubicBezTo>
                <a:cubicBezTo>
                  <a:pt x="11861" y="9417"/>
                  <a:pt x="11558" y="9427"/>
                  <a:pt x="11256" y="9450"/>
                </a:cubicBezTo>
                <a:cubicBezTo>
                  <a:pt x="10315" y="9520"/>
                  <a:pt x="9272" y="9833"/>
                  <a:pt x="8681" y="10665"/>
                </a:cubicBezTo>
                <a:cubicBezTo>
                  <a:pt x="7621" y="12152"/>
                  <a:pt x="8451" y="14234"/>
                  <a:pt x="9574" y="15386"/>
                </a:cubicBezTo>
                <a:cubicBezTo>
                  <a:pt x="10215" y="16043"/>
                  <a:pt x="11044" y="16485"/>
                  <a:pt x="11936" y="16574"/>
                </a:cubicBezTo>
                <a:cubicBezTo>
                  <a:pt x="12032" y="16583"/>
                  <a:pt x="12128" y="16588"/>
                  <a:pt x="12224" y="16588"/>
                </a:cubicBezTo>
                <a:cubicBezTo>
                  <a:pt x="13167" y="16588"/>
                  <a:pt x="14051" y="16131"/>
                  <a:pt x="14770" y="15497"/>
                </a:cubicBezTo>
                <a:cubicBezTo>
                  <a:pt x="15607" y="14757"/>
                  <a:pt x="16175" y="13750"/>
                  <a:pt x="17013" y="13003"/>
                </a:cubicBezTo>
                <a:cubicBezTo>
                  <a:pt x="17706" y="12385"/>
                  <a:pt x="18530" y="11856"/>
                  <a:pt x="19431" y="11674"/>
                </a:cubicBezTo>
                <a:cubicBezTo>
                  <a:pt x="19617" y="11637"/>
                  <a:pt x="19793" y="11619"/>
                  <a:pt x="19960" y="11619"/>
                </a:cubicBezTo>
                <a:cubicBezTo>
                  <a:pt x="22351" y="11619"/>
                  <a:pt x="22820" y="15293"/>
                  <a:pt x="22917" y="17243"/>
                </a:cubicBezTo>
                <a:cubicBezTo>
                  <a:pt x="22960" y="18099"/>
                  <a:pt x="23025" y="18912"/>
                  <a:pt x="23265" y="19737"/>
                </a:cubicBezTo>
                <a:cubicBezTo>
                  <a:pt x="23486" y="20498"/>
                  <a:pt x="23832" y="21215"/>
                  <a:pt x="24266" y="21864"/>
                </a:cubicBezTo>
                <a:cubicBezTo>
                  <a:pt x="25151" y="23189"/>
                  <a:pt x="26451" y="24143"/>
                  <a:pt x="27907" y="24632"/>
                </a:cubicBezTo>
                <a:cubicBezTo>
                  <a:pt x="28667" y="24887"/>
                  <a:pt x="29459" y="24997"/>
                  <a:pt x="30254" y="24997"/>
                </a:cubicBezTo>
                <a:cubicBezTo>
                  <a:pt x="31235" y="24997"/>
                  <a:pt x="32222" y="24830"/>
                  <a:pt x="33159" y="24559"/>
                </a:cubicBezTo>
                <a:cubicBezTo>
                  <a:pt x="34883" y="24061"/>
                  <a:pt x="36461" y="23086"/>
                  <a:pt x="37718" y="21746"/>
                </a:cubicBezTo>
                <a:cubicBezTo>
                  <a:pt x="39975" y="19340"/>
                  <a:pt x="40724" y="15981"/>
                  <a:pt x="41963" y="12970"/>
                </a:cubicBezTo>
                <a:cubicBezTo>
                  <a:pt x="42468" y="11740"/>
                  <a:pt x="43118" y="10562"/>
                  <a:pt x="44117" y="9708"/>
                </a:cubicBezTo>
                <a:cubicBezTo>
                  <a:pt x="45372" y="8636"/>
                  <a:pt x="47029" y="8313"/>
                  <a:pt x="48601" y="8255"/>
                </a:cubicBezTo>
                <a:cubicBezTo>
                  <a:pt x="48681" y="8252"/>
                  <a:pt x="48760" y="8250"/>
                  <a:pt x="48840" y="8250"/>
                </a:cubicBezTo>
                <a:cubicBezTo>
                  <a:pt x="51128" y="8250"/>
                  <a:pt x="53137" y="9475"/>
                  <a:pt x="54379" y="11520"/>
                </a:cubicBezTo>
                <a:cubicBezTo>
                  <a:pt x="56162" y="14454"/>
                  <a:pt x="56055" y="18254"/>
                  <a:pt x="55384" y="21532"/>
                </a:cubicBezTo>
                <a:cubicBezTo>
                  <a:pt x="55145" y="22697"/>
                  <a:pt x="54814" y="23838"/>
                  <a:pt x="54433" y="24959"/>
                </a:cubicBezTo>
                <a:cubicBezTo>
                  <a:pt x="54185" y="25688"/>
                  <a:pt x="53922" y="26396"/>
                  <a:pt x="53795" y="27162"/>
                </a:cubicBezTo>
                <a:cubicBezTo>
                  <a:pt x="53626" y="28188"/>
                  <a:pt x="53705" y="29264"/>
                  <a:pt x="54195" y="30183"/>
                </a:cubicBezTo>
                <a:cubicBezTo>
                  <a:pt x="55333" y="32314"/>
                  <a:pt x="58070" y="32692"/>
                  <a:pt x="60256" y="32692"/>
                </a:cubicBezTo>
                <a:cubicBezTo>
                  <a:pt x="60513" y="32692"/>
                  <a:pt x="60763" y="32687"/>
                  <a:pt x="61001" y="32679"/>
                </a:cubicBezTo>
                <a:cubicBezTo>
                  <a:pt x="62158" y="32639"/>
                  <a:pt x="63309" y="32381"/>
                  <a:pt x="64464" y="32381"/>
                </a:cubicBezTo>
                <a:cubicBezTo>
                  <a:pt x="64690" y="32381"/>
                  <a:pt x="64915" y="32391"/>
                  <a:pt x="65141" y="32414"/>
                </a:cubicBezTo>
                <a:cubicBezTo>
                  <a:pt x="66248" y="32527"/>
                  <a:pt x="67352" y="32851"/>
                  <a:pt x="68356" y="33353"/>
                </a:cubicBezTo>
                <a:cubicBezTo>
                  <a:pt x="69314" y="33830"/>
                  <a:pt x="70239" y="34533"/>
                  <a:pt x="70727" y="35552"/>
                </a:cubicBezTo>
                <a:cubicBezTo>
                  <a:pt x="71303" y="36755"/>
                  <a:pt x="70931" y="38096"/>
                  <a:pt x="70305" y="39185"/>
                </a:cubicBezTo>
                <a:cubicBezTo>
                  <a:pt x="69548" y="40500"/>
                  <a:pt x="68456" y="41471"/>
                  <a:pt x="67338" y="42419"/>
                </a:cubicBezTo>
                <a:cubicBezTo>
                  <a:pt x="66254" y="43337"/>
                  <a:pt x="65315" y="44431"/>
                  <a:pt x="64772" y="45798"/>
                </a:cubicBezTo>
                <a:cubicBezTo>
                  <a:pt x="64242" y="47134"/>
                  <a:pt x="64097" y="48647"/>
                  <a:pt x="64939" y="49859"/>
                </a:cubicBezTo>
                <a:cubicBezTo>
                  <a:pt x="65784" y="51076"/>
                  <a:pt x="67223" y="51731"/>
                  <a:pt x="68574" y="52060"/>
                </a:cubicBezTo>
                <a:cubicBezTo>
                  <a:pt x="69304" y="52238"/>
                  <a:pt x="70046" y="52320"/>
                  <a:pt x="70788" y="52320"/>
                </a:cubicBezTo>
                <a:cubicBezTo>
                  <a:pt x="72791" y="52320"/>
                  <a:pt x="74798" y="51722"/>
                  <a:pt x="76577" y="50784"/>
                </a:cubicBezTo>
                <a:cubicBezTo>
                  <a:pt x="76642" y="50749"/>
                  <a:pt x="76602" y="50656"/>
                  <a:pt x="76541" y="50656"/>
                </a:cubicBezTo>
                <a:cubicBezTo>
                  <a:pt x="76531" y="50656"/>
                  <a:pt x="76521" y="50659"/>
                  <a:pt x="76511" y="50664"/>
                </a:cubicBezTo>
                <a:cubicBezTo>
                  <a:pt x="74722" y="51607"/>
                  <a:pt x="72764" y="52170"/>
                  <a:pt x="70768" y="52170"/>
                </a:cubicBezTo>
                <a:cubicBezTo>
                  <a:pt x="70478" y="52170"/>
                  <a:pt x="70186" y="52158"/>
                  <a:pt x="69895" y="52134"/>
                </a:cubicBezTo>
                <a:cubicBezTo>
                  <a:pt x="68258" y="51997"/>
                  <a:pt x="66508" y="51417"/>
                  <a:pt x="65338" y="50145"/>
                </a:cubicBezTo>
                <a:cubicBezTo>
                  <a:pt x="64883" y="49649"/>
                  <a:pt x="64554" y="49019"/>
                  <a:pt x="64472" y="48329"/>
                </a:cubicBezTo>
                <a:cubicBezTo>
                  <a:pt x="64368" y="47444"/>
                  <a:pt x="64635" y="46463"/>
                  <a:pt x="64970" y="45660"/>
                </a:cubicBezTo>
                <a:cubicBezTo>
                  <a:pt x="65543" y="44279"/>
                  <a:pt x="66582" y="43215"/>
                  <a:pt x="67689" y="42300"/>
                </a:cubicBezTo>
                <a:cubicBezTo>
                  <a:pt x="69432" y="40860"/>
                  <a:pt x="71903" y="38336"/>
                  <a:pt x="70942" y="35724"/>
                </a:cubicBezTo>
                <a:cubicBezTo>
                  <a:pt x="70190" y="33683"/>
                  <a:pt x="67754" y="32744"/>
                  <a:pt x="65886" y="32386"/>
                </a:cubicBezTo>
                <a:cubicBezTo>
                  <a:pt x="65418" y="32297"/>
                  <a:pt x="64943" y="32244"/>
                  <a:pt x="64468" y="32234"/>
                </a:cubicBezTo>
                <a:cubicBezTo>
                  <a:pt x="64440" y="32234"/>
                  <a:pt x="64412" y="32233"/>
                  <a:pt x="64384" y="32233"/>
                </a:cubicBezTo>
                <a:cubicBezTo>
                  <a:pt x="63765" y="32233"/>
                  <a:pt x="63154" y="32361"/>
                  <a:pt x="62540" y="32428"/>
                </a:cubicBezTo>
                <a:cubicBezTo>
                  <a:pt x="61806" y="32508"/>
                  <a:pt x="61061" y="32561"/>
                  <a:pt x="60316" y="32561"/>
                </a:cubicBezTo>
                <a:cubicBezTo>
                  <a:pt x="59327" y="32561"/>
                  <a:pt x="58339" y="32468"/>
                  <a:pt x="57381" y="32225"/>
                </a:cubicBezTo>
                <a:cubicBezTo>
                  <a:pt x="56261" y="31941"/>
                  <a:pt x="55142" y="31385"/>
                  <a:pt x="54461" y="30368"/>
                </a:cubicBezTo>
                <a:cubicBezTo>
                  <a:pt x="53830" y="29426"/>
                  <a:pt x="53751" y="28232"/>
                  <a:pt x="53934" y="27126"/>
                </a:cubicBezTo>
                <a:cubicBezTo>
                  <a:pt x="54063" y="26336"/>
                  <a:pt x="54353" y="25602"/>
                  <a:pt x="54607" y="24851"/>
                </a:cubicBezTo>
                <a:cubicBezTo>
                  <a:pt x="54987" y="23737"/>
                  <a:pt x="55299" y="22596"/>
                  <a:pt x="55536" y="21439"/>
                </a:cubicBezTo>
                <a:cubicBezTo>
                  <a:pt x="55913" y="19605"/>
                  <a:pt x="56071" y="17708"/>
                  <a:pt x="55877" y="15839"/>
                </a:cubicBezTo>
                <a:cubicBezTo>
                  <a:pt x="55607" y="13254"/>
                  <a:pt x="54530" y="10685"/>
                  <a:pt x="52432" y="9206"/>
                </a:cubicBezTo>
                <a:cubicBezTo>
                  <a:pt x="51582" y="8608"/>
                  <a:pt x="50596" y="8248"/>
                  <a:pt x="49582" y="8139"/>
                </a:cubicBezTo>
                <a:cubicBezTo>
                  <a:pt x="49298" y="8109"/>
                  <a:pt x="49008" y="8094"/>
                  <a:pt x="48715" y="8094"/>
                </a:cubicBezTo>
                <a:cubicBezTo>
                  <a:pt x="47526" y="8094"/>
                  <a:pt x="46291" y="8342"/>
                  <a:pt x="45229" y="8836"/>
                </a:cubicBezTo>
                <a:cubicBezTo>
                  <a:pt x="42776" y="9979"/>
                  <a:pt x="41867" y="12745"/>
                  <a:pt x="40993" y="15204"/>
                </a:cubicBezTo>
                <a:cubicBezTo>
                  <a:pt x="40440" y="16762"/>
                  <a:pt x="39849" y="18303"/>
                  <a:pt x="39032" y="19732"/>
                </a:cubicBezTo>
                <a:cubicBezTo>
                  <a:pt x="38019" y="21502"/>
                  <a:pt x="36527" y="22901"/>
                  <a:pt x="34761" y="23788"/>
                </a:cubicBezTo>
                <a:cubicBezTo>
                  <a:pt x="33412" y="24465"/>
                  <a:pt x="31898" y="24845"/>
                  <a:pt x="30409" y="24845"/>
                </a:cubicBezTo>
                <a:cubicBezTo>
                  <a:pt x="28270" y="24845"/>
                  <a:pt x="26183" y="24061"/>
                  <a:pt x="24713" y="22247"/>
                </a:cubicBezTo>
                <a:cubicBezTo>
                  <a:pt x="23597" y="20870"/>
                  <a:pt x="23121" y="19160"/>
                  <a:pt x="23054" y="17378"/>
                </a:cubicBezTo>
                <a:cubicBezTo>
                  <a:pt x="22995" y="15846"/>
                  <a:pt x="22822" y="14153"/>
                  <a:pt x="22046" y="12818"/>
                </a:cubicBezTo>
                <a:cubicBezTo>
                  <a:pt x="21610" y="12067"/>
                  <a:pt x="20925" y="11551"/>
                  <a:pt x="20083" y="11490"/>
                </a:cubicBezTo>
                <a:cubicBezTo>
                  <a:pt x="20026" y="11486"/>
                  <a:pt x="19969" y="11484"/>
                  <a:pt x="19913" y="11484"/>
                </a:cubicBezTo>
                <a:cubicBezTo>
                  <a:pt x="19141" y="11484"/>
                  <a:pt x="18384" y="11845"/>
                  <a:pt x="17743" y="12269"/>
                </a:cubicBezTo>
                <a:cubicBezTo>
                  <a:pt x="16983" y="12770"/>
                  <a:pt x="16308" y="13431"/>
                  <a:pt x="15753" y="14171"/>
                </a:cubicBezTo>
                <a:cubicBezTo>
                  <a:pt x="14965" y="15219"/>
                  <a:pt x="14020" y="16172"/>
                  <a:pt x="12725" y="16406"/>
                </a:cubicBezTo>
                <a:cubicBezTo>
                  <a:pt x="12550" y="16438"/>
                  <a:pt x="12375" y="16453"/>
                  <a:pt x="12203" y="16453"/>
                </a:cubicBezTo>
                <a:cubicBezTo>
                  <a:pt x="10446" y="16453"/>
                  <a:pt x="8890" y="14877"/>
                  <a:pt x="8442" y="13136"/>
                </a:cubicBezTo>
                <a:cubicBezTo>
                  <a:pt x="8215" y="12255"/>
                  <a:pt x="8318" y="11285"/>
                  <a:pt x="8910" y="10589"/>
                </a:cubicBezTo>
                <a:cubicBezTo>
                  <a:pt x="9688" y="9677"/>
                  <a:pt x="10953" y="9558"/>
                  <a:pt x="12071" y="9558"/>
                </a:cubicBezTo>
                <a:cubicBezTo>
                  <a:pt x="12223" y="9558"/>
                  <a:pt x="12373" y="9560"/>
                  <a:pt x="12518" y="9563"/>
                </a:cubicBezTo>
                <a:cubicBezTo>
                  <a:pt x="13429" y="9579"/>
                  <a:pt x="14336" y="9683"/>
                  <a:pt x="15244" y="9773"/>
                </a:cubicBezTo>
                <a:cubicBezTo>
                  <a:pt x="15627" y="9810"/>
                  <a:pt x="16016" y="9851"/>
                  <a:pt x="16404" y="9851"/>
                </a:cubicBezTo>
                <a:cubicBezTo>
                  <a:pt x="16651" y="9851"/>
                  <a:pt x="16897" y="9835"/>
                  <a:pt x="17140" y="9790"/>
                </a:cubicBezTo>
                <a:cubicBezTo>
                  <a:pt x="18067" y="9622"/>
                  <a:pt x="18516" y="8612"/>
                  <a:pt x="18258" y="7686"/>
                </a:cubicBezTo>
                <a:cubicBezTo>
                  <a:pt x="18017" y="6816"/>
                  <a:pt x="16934" y="6738"/>
                  <a:pt x="16229" y="6706"/>
                </a:cubicBezTo>
                <a:cubicBezTo>
                  <a:pt x="15988" y="6695"/>
                  <a:pt x="15747" y="6691"/>
                  <a:pt x="15506" y="6691"/>
                </a:cubicBezTo>
                <a:cubicBezTo>
                  <a:pt x="14237" y="6691"/>
                  <a:pt x="12964" y="6815"/>
                  <a:pt x="11696" y="6815"/>
                </a:cubicBezTo>
                <a:cubicBezTo>
                  <a:pt x="11675" y="6815"/>
                  <a:pt x="11654" y="6815"/>
                  <a:pt x="11632" y="6815"/>
                </a:cubicBezTo>
                <a:cubicBezTo>
                  <a:pt x="9603" y="6808"/>
                  <a:pt x="7575" y="6548"/>
                  <a:pt x="5657" y="5827"/>
                </a:cubicBezTo>
                <a:cubicBezTo>
                  <a:pt x="3807" y="5132"/>
                  <a:pt x="1959" y="3974"/>
                  <a:pt x="865" y="2204"/>
                </a:cubicBezTo>
                <a:cubicBezTo>
                  <a:pt x="492" y="1599"/>
                  <a:pt x="135" y="810"/>
                  <a:pt x="132" y="67"/>
                </a:cubicBezTo>
                <a:cubicBezTo>
                  <a:pt x="131" y="22"/>
                  <a:pt x="98" y="0"/>
                  <a:pt x="66" y="0"/>
                </a:cubicBezTo>
                <a:close/>
              </a:path>
            </a:pathLst>
          </a:custGeom>
          <a:solidFill>
            <a:schemeClr val="dk2"/>
          </a:solid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94" name="Google Shape;94;p13"/>
          <p:cNvGrpSpPr/>
          <p:nvPr/>
        </p:nvGrpSpPr>
        <p:grpSpPr>
          <a:xfrm rot="-10494683">
            <a:off x="6939803" y="-1192126"/>
            <a:ext cx="3618977" cy="3032700"/>
            <a:chOff x="4147625" y="723325"/>
            <a:chExt cx="3618827" cy="3032574"/>
          </a:xfrm>
        </p:grpSpPr>
        <p:sp>
          <p:nvSpPr>
            <p:cNvPr id="95" name="Google Shape;95;p13"/>
            <p:cNvSpPr/>
            <p:nvPr/>
          </p:nvSpPr>
          <p:spPr>
            <a:xfrm>
              <a:off x="4636141" y="1000997"/>
              <a:ext cx="3130307" cy="2476609"/>
            </a:xfrm>
            <a:custGeom>
              <a:avLst/>
              <a:gdLst/>
              <a:ahLst/>
              <a:cxnLst/>
              <a:rect l="l" t="t" r="r" b="b"/>
              <a:pathLst>
                <a:path w="55318" h="43766" extrusionOk="0">
                  <a:moveTo>
                    <a:pt x="976" y="0"/>
                  </a:moveTo>
                  <a:cubicBezTo>
                    <a:pt x="967" y="17"/>
                    <a:pt x="95" y="1666"/>
                    <a:pt x="35" y="3927"/>
                  </a:cubicBezTo>
                  <a:cubicBezTo>
                    <a:pt x="0" y="5257"/>
                    <a:pt x="249" y="6534"/>
                    <a:pt x="774" y="7726"/>
                  </a:cubicBezTo>
                  <a:cubicBezTo>
                    <a:pt x="1432" y="9217"/>
                    <a:pt x="2526" y="10575"/>
                    <a:pt x="4027" y="11762"/>
                  </a:cubicBezTo>
                  <a:cubicBezTo>
                    <a:pt x="5371" y="12824"/>
                    <a:pt x="6675" y="13344"/>
                    <a:pt x="7998" y="13344"/>
                  </a:cubicBezTo>
                  <a:cubicBezTo>
                    <a:pt x="8143" y="13344"/>
                    <a:pt x="8287" y="13338"/>
                    <a:pt x="8432" y="13325"/>
                  </a:cubicBezTo>
                  <a:cubicBezTo>
                    <a:pt x="9742" y="13213"/>
                    <a:pt x="10921" y="12638"/>
                    <a:pt x="12169" y="12031"/>
                  </a:cubicBezTo>
                  <a:cubicBezTo>
                    <a:pt x="13607" y="11330"/>
                    <a:pt x="15073" y="10616"/>
                    <a:pt x="16791" y="10616"/>
                  </a:cubicBezTo>
                  <a:cubicBezTo>
                    <a:pt x="18004" y="10616"/>
                    <a:pt x="19341" y="10971"/>
                    <a:pt x="20883" y="11938"/>
                  </a:cubicBezTo>
                  <a:cubicBezTo>
                    <a:pt x="22540" y="12975"/>
                    <a:pt x="23705" y="14448"/>
                    <a:pt x="24549" y="16573"/>
                  </a:cubicBezTo>
                  <a:cubicBezTo>
                    <a:pt x="25305" y="18476"/>
                    <a:pt x="25705" y="20651"/>
                    <a:pt x="26130" y="22954"/>
                  </a:cubicBezTo>
                  <a:cubicBezTo>
                    <a:pt x="26563" y="25307"/>
                    <a:pt x="27010" y="27741"/>
                    <a:pt x="27878" y="30084"/>
                  </a:cubicBezTo>
                  <a:cubicBezTo>
                    <a:pt x="28863" y="32749"/>
                    <a:pt x="30260" y="34889"/>
                    <a:pt x="32145" y="36627"/>
                  </a:cubicBezTo>
                  <a:cubicBezTo>
                    <a:pt x="36934" y="41042"/>
                    <a:pt x="40692" y="43289"/>
                    <a:pt x="43971" y="43696"/>
                  </a:cubicBezTo>
                  <a:cubicBezTo>
                    <a:pt x="44349" y="43744"/>
                    <a:pt x="44717" y="43766"/>
                    <a:pt x="45076" y="43766"/>
                  </a:cubicBezTo>
                  <a:cubicBezTo>
                    <a:pt x="47537" y="43766"/>
                    <a:pt x="49577" y="42729"/>
                    <a:pt x="51720" y="41642"/>
                  </a:cubicBezTo>
                  <a:cubicBezTo>
                    <a:pt x="52847" y="41069"/>
                    <a:pt x="54018" y="40474"/>
                    <a:pt x="55317" y="39986"/>
                  </a:cubicBezTo>
                  <a:lnTo>
                    <a:pt x="55317" y="39778"/>
                  </a:lnTo>
                  <a:cubicBezTo>
                    <a:pt x="53970" y="40274"/>
                    <a:pt x="52762" y="40888"/>
                    <a:pt x="51577" y="41488"/>
                  </a:cubicBezTo>
                  <a:cubicBezTo>
                    <a:pt x="49455" y="42566"/>
                    <a:pt x="47437" y="43591"/>
                    <a:pt x="45026" y="43591"/>
                  </a:cubicBezTo>
                  <a:cubicBezTo>
                    <a:pt x="44679" y="43591"/>
                    <a:pt x="44323" y="43570"/>
                    <a:pt x="43958" y="43525"/>
                  </a:cubicBezTo>
                  <a:cubicBezTo>
                    <a:pt x="40744" y="43126"/>
                    <a:pt x="37038" y="40902"/>
                    <a:pt x="32296" y="36530"/>
                  </a:cubicBezTo>
                  <a:cubicBezTo>
                    <a:pt x="28135" y="32695"/>
                    <a:pt x="27184" y="27526"/>
                    <a:pt x="26345" y="22966"/>
                  </a:cubicBezTo>
                  <a:cubicBezTo>
                    <a:pt x="25919" y="20655"/>
                    <a:pt x="25517" y="18473"/>
                    <a:pt x="24755" y="16555"/>
                  </a:cubicBezTo>
                  <a:cubicBezTo>
                    <a:pt x="23893" y="14385"/>
                    <a:pt x="22697" y="12877"/>
                    <a:pt x="20992" y="11810"/>
                  </a:cubicBezTo>
                  <a:cubicBezTo>
                    <a:pt x="19529" y="10892"/>
                    <a:pt x="18130" y="10442"/>
                    <a:pt x="16738" y="10442"/>
                  </a:cubicBezTo>
                  <a:cubicBezTo>
                    <a:pt x="16485" y="10442"/>
                    <a:pt x="16233" y="10456"/>
                    <a:pt x="15981" y="10486"/>
                  </a:cubicBezTo>
                  <a:cubicBezTo>
                    <a:pt x="14535" y="10656"/>
                    <a:pt x="13261" y="11277"/>
                    <a:pt x="12029" y="11876"/>
                  </a:cubicBezTo>
                  <a:cubicBezTo>
                    <a:pt x="10686" y="12531"/>
                    <a:pt x="9384" y="13166"/>
                    <a:pt x="7945" y="13166"/>
                  </a:cubicBezTo>
                  <a:cubicBezTo>
                    <a:pt x="6800" y="13166"/>
                    <a:pt x="5569" y="12764"/>
                    <a:pt x="4162" y="11652"/>
                  </a:cubicBezTo>
                  <a:cubicBezTo>
                    <a:pt x="835" y="9022"/>
                    <a:pt x="200" y="6024"/>
                    <a:pt x="252" y="3972"/>
                  </a:cubicBezTo>
                  <a:cubicBezTo>
                    <a:pt x="310" y="1740"/>
                    <a:pt x="1169" y="111"/>
                    <a:pt x="1179" y="96"/>
                  </a:cubicBezTo>
                  <a:lnTo>
                    <a:pt x="976"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13"/>
            <p:cNvSpPr/>
            <p:nvPr/>
          </p:nvSpPr>
          <p:spPr>
            <a:xfrm>
              <a:off x="4705291" y="931565"/>
              <a:ext cx="3061157" cy="2508411"/>
            </a:xfrm>
            <a:custGeom>
              <a:avLst/>
              <a:gdLst/>
              <a:ahLst/>
              <a:cxnLst/>
              <a:rect l="l" t="t" r="r" b="b"/>
              <a:pathLst>
                <a:path w="54096" h="44328" extrusionOk="0">
                  <a:moveTo>
                    <a:pt x="850" y="0"/>
                  </a:moveTo>
                  <a:cubicBezTo>
                    <a:pt x="842" y="17"/>
                    <a:pt x="18" y="1711"/>
                    <a:pt x="8" y="4013"/>
                  </a:cubicBezTo>
                  <a:cubicBezTo>
                    <a:pt x="1" y="5368"/>
                    <a:pt x="272" y="6666"/>
                    <a:pt x="813" y="7872"/>
                  </a:cubicBezTo>
                  <a:cubicBezTo>
                    <a:pt x="1491" y="9381"/>
                    <a:pt x="2596" y="10748"/>
                    <a:pt x="4097" y="11934"/>
                  </a:cubicBezTo>
                  <a:cubicBezTo>
                    <a:pt x="5399" y="12964"/>
                    <a:pt x="6640" y="13469"/>
                    <a:pt x="7874" y="13469"/>
                  </a:cubicBezTo>
                  <a:cubicBezTo>
                    <a:pt x="8046" y="13469"/>
                    <a:pt x="8219" y="13459"/>
                    <a:pt x="8391" y="13440"/>
                  </a:cubicBezTo>
                  <a:cubicBezTo>
                    <a:pt x="9637" y="13297"/>
                    <a:pt x="10733" y="12684"/>
                    <a:pt x="11893" y="12036"/>
                  </a:cubicBezTo>
                  <a:cubicBezTo>
                    <a:pt x="13255" y="11275"/>
                    <a:pt x="14643" y="10499"/>
                    <a:pt x="16323" y="10499"/>
                  </a:cubicBezTo>
                  <a:cubicBezTo>
                    <a:pt x="17472" y="10499"/>
                    <a:pt x="18758" y="10862"/>
                    <a:pt x="20264" y="11842"/>
                  </a:cubicBezTo>
                  <a:cubicBezTo>
                    <a:pt x="21906" y="12908"/>
                    <a:pt x="23042" y="14402"/>
                    <a:pt x="23841" y="16543"/>
                  </a:cubicBezTo>
                  <a:cubicBezTo>
                    <a:pt x="24558" y="18461"/>
                    <a:pt x="24910" y="20646"/>
                    <a:pt x="25282" y="22958"/>
                  </a:cubicBezTo>
                  <a:cubicBezTo>
                    <a:pt x="25662" y="25312"/>
                    <a:pt x="26054" y="27746"/>
                    <a:pt x="26865" y="30098"/>
                  </a:cubicBezTo>
                  <a:cubicBezTo>
                    <a:pt x="27787" y="32771"/>
                    <a:pt x="29131" y="34928"/>
                    <a:pt x="30968" y="36695"/>
                  </a:cubicBezTo>
                  <a:cubicBezTo>
                    <a:pt x="35865" y="41399"/>
                    <a:pt x="39749" y="43799"/>
                    <a:pt x="43191" y="44249"/>
                  </a:cubicBezTo>
                  <a:cubicBezTo>
                    <a:pt x="43604" y="44303"/>
                    <a:pt x="44005" y="44328"/>
                    <a:pt x="44398" y="44328"/>
                  </a:cubicBezTo>
                  <a:cubicBezTo>
                    <a:pt x="46972" y="44328"/>
                    <a:pt x="49145" y="43247"/>
                    <a:pt x="51429" y="42111"/>
                  </a:cubicBezTo>
                  <a:cubicBezTo>
                    <a:pt x="52284" y="41685"/>
                    <a:pt x="53162" y="41248"/>
                    <a:pt x="54095" y="40848"/>
                  </a:cubicBezTo>
                  <a:lnTo>
                    <a:pt x="54095" y="40634"/>
                  </a:lnTo>
                  <a:cubicBezTo>
                    <a:pt x="53110" y="41050"/>
                    <a:pt x="52186" y="41510"/>
                    <a:pt x="51288" y="41958"/>
                  </a:cubicBezTo>
                  <a:cubicBezTo>
                    <a:pt x="49026" y="43083"/>
                    <a:pt x="46873" y="44154"/>
                    <a:pt x="44349" y="44154"/>
                  </a:cubicBezTo>
                  <a:cubicBezTo>
                    <a:pt x="43969" y="44154"/>
                    <a:pt x="43580" y="44129"/>
                    <a:pt x="43181" y="44077"/>
                  </a:cubicBezTo>
                  <a:cubicBezTo>
                    <a:pt x="39804" y="43637"/>
                    <a:pt x="35973" y="41261"/>
                    <a:pt x="31124" y="36602"/>
                  </a:cubicBezTo>
                  <a:cubicBezTo>
                    <a:pt x="27066" y="32704"/>
                    <a:pt x="26269" y="27756"/>
                    <a:pt x="25497" y="22972"/>
                  </a:cubicBezTo>
                  <a:cubicBezTo>
                    <a:pt x="25124" y="20652"/>
                    <a:pt x="24771" y="18461"/>
                    <a:pt x="24049" y="16528"/>
                  </a:cubicBezTo>
                  <a:cubicBezTo>
                    <a:pt x="23234" y="14343"/>
                    <a:pt x="22066" y="12813"/>
                    <a:pt x="20377" y="11716"/>
                  </a:cubicBezTo>
                  <a:cubicBezTo>
                    <a:pt x="18943" y="10784"/>
                    <a:pt x="17592" y="10325"/>
                    <a:pt x="16271" y="10325"/>
                  </a:cubicBezTo>
                  <a:cubicBezTo>
                    <a:pt x="16005" y="10325"/>
                    <a:pt x="15741" y="10343"/>
                    <a:pt x="15477" y="10380"/>
                  </a:cubicBezTo>
                  <a:cubicBezTo>
                    <a:pt x="14093" y="10575"/>
                    <a:pt x="12900" y="11241"/>
                    <a:pt x="11745" y="11886"/>
                  </a:cubicBezTo>
                  <a:cubicBezTo>
                    <a:pt x="10468" y="12599"/>
                    <a:pt x="9232" y="13290"/>
                    <a:pt x="7819" y="13290"/>
                  </a:cubicBezTo>
                  <a:cubicBezTo>
                    <a:pt x="6754" y="13290"/>
                    <a:pt x="5589" y="12897"/>
                    <a:pt x="4232" y="11824"/>
                  </a:cubicBezTo>
                  <a:cubicBezTo>
                    <a:pt x="904" y="9193"/>
                    <a:pt x="216" y="6148"/>
                    <a:pt x="225" y="4056"/>
                  </a:cubicBezTo>
                  <a:cubicBezTo>
                    <a:pt x="234" y="1782"/>
                    <a:pt x="1047" y="108"/>
                    <a:pt x="1055" y="92"/>
                  </a:cubicBezTo>
                  <a:lnTo>
                    <a:pt x="850"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 name="Google Shape;97;p13"/>
            <p:cNvSpPr/>
            <p:nvPr/>
          </p:nvSpPr>
          <p:spPr>
            <a:xfrm>
              <a:off x="4566935" y="1070429"/>
              <a:ext cx="3199514" cy="2445259"/>
            </a:xfrm>
            <a:custGeom>
              <a:avLst/>
              <a:gdLst/>
              <a:ahLst/>
              <a:cxnLst/>
              <a:rect l="l" t="t" r="r" b="b"/>
              <a:pathLst>
                <a:path w="56541" h="43212" extrusionOk="0">
                  <a:moveTo>
                    <a:pt x="1102" y="0"/>
                  </a:moveTo>
                  <a:cubicBezTo>
                    <a:pt x="1092" y="16"/>
                    <a:pt x="171" y="1623"/>
                    <a:pt x="64" y="3840"/>
                  </a:cubicBezTo>
                  <a:cubicBezTo>
                    <a:pt x="0" y="5144"/>
                    <a:pt x="227" y="6402"/>
                    <a:pt x="736" y="7580"/>
                  </a:cubicBezTo>
                  <a:cubicBezTo>
                    <a:pt x="1373" y="9053"/>
                    <a:pt x="2457" y="10403"/>
                    <a:pt x="3959" y="11589"/>
                  </a:cubicBezTo>
                  <a:cubicBezTo>
                    <a:pt x="5346" y="12685"/>
                    <a:pt x="6717" y="13222"/>
                    <a:pt x="8141" y="13222"/>
                  </a:cubicBezTo>
                  <a:cubicBezTo>
                    <a:pt x="8253" y="13222"/>
                    <a:pt x="8366" y="13219"/>
                    <a:pt x="8480" y="13212"/>
                  </a:cubicBezTo>
                  <a:cubicBezTo>
                    <a:pt x="9853" y="13131"/>
                    <a:pt x="11117" y="12593"/>
                    <a:pt x="12455" y="12025"/>
                  </a:cubicBezTo>
                  <a:cubicBezTo>
                    <a:pt x="13963" y="11384"/>
                    <a:pt x="15500" y="10731"/>
                    <a:pt x="17252" y="10731"/>
                  </a:cubicBezTo>
                  <a:cubicBezTo>
                    <a:pt x="18531" y="10731"/>
                    <a:pt x="19923" y="11079"/>
                    <a:pt x="21502" y="12034"/>
                  </a:cubicBezTo>
                  <a:cubicBezTo>
                    <a:pt x="23174" y="13043"/>
                    <a:pt x="24366" y="14494"/>
                    <a:pt x="25255" y="16601"/>
                  </a:cubicBezTo>
                  <a:cubicBezTo>
                    <a:pt x="26050" y="18489"/>
                    <a:pt x="26498" y="20655"/>
                    <a:pt x="26972" y="22948"/>
                  </a:cubicBezTo>
                  <a:cubicBezTo>
                    <a:pt x="27460" y="25301"/>
                    <a:pt x="27963" y="27734"/>
                    <a:pt x="28886" y="30071"/>
                  </a:cubicBezTo>
                  <a:cubicBezTo>
                    <a:pt x="29936" y="32727"/>
                    <a:pt x="31388" y="34850"/>
                    <a:pt x="33324" y="36559"/>
                  </a:cubicBezTo>
                  <a:cubicBezTo>
                    <a:pt x="37999" y="40691"/>
                    <a:pt x="41629" y="42786"/>
                    <a:pt x="44745" y="43152"/>
                  </a:cubicBezTo>
                  <a:cubicBezTo>
                    <a:pt x="45088" y="43193"/>
                    <a:pt x="45422" y="43212"/>
                    <a:pt x="45746" y="43212"/>
                  </a:cubicBezTo>
                  <a:cubicBezTo>
                    <a:pt x="48099" y="43212"/>
                    <a:pt x="50008" y="42219"/>
                    <a:pt x="52016" y="41176"/>
                  </a:cubicBezTo>
                  <a:cubicBezTo>
                    <a:pt x="53393" y="40459"/>
                    <a:pt x="54837" y="39708"/>
                    <a:pt x="56540" y="39194"/>
                  </a:cubicBezTo>
                  <a:lnTo>
                    <a:pt x="56540" y="38995"/>
                  </a:lnTo>
                  <a:cubicBezTo>
                    <a:pt x="54780" y="39512"/>
                    <a:pt x="53308" y="40277"/>
                    <a:pt x="51872" y="41024"/>
                  </a:cubicBezTo>
                  <a:cubicBezTo>
                    <a:pt x="49887" y="42056"/>
                    <a:pt x="47998" y="43038"/>
                    <a:pt x="45697" y="43038"/>
                  </a:cubicBezTo>
                  <a:cubicBezTo>
                    <a:pt x="45383" y="43038"/>
                    <a:pt x="45062" y="43019"/>
                    <a:pt x="44731" y="42981"/>
                  </a:cubicBezTo>
                  <a:cubicBezTo>
                    <a:pt x="41678" y="42622"/>
                    <a:pt x="38099" y="40549"/>
                    <a:pt x="33470" y="36459"/>
                  </a:cubicBezTo>
                  <a:cubicBezTo>
                    <a:pt x="29200" y="32687"/>
                    <a:pt x="28130" y="27517"/>
                    <a:pt x="27187" y="22956"/>
                  </a:cubicBezTo>
                  <a:cubicBezTo>
                    <a:pt x="26711" y="20656"/>
                    <a:pt x="26262" y="18483"/>
                    <a:pt x="25460" y="16579"/>
                  </a:cubicBezTo>
                  <a:cubicBezTo>
                    <a:pt x="24553" y="14427"/>
                    <a:pt x="23329" y="12942"/>
                    <a:pt x="21608" y="11904"/>
                  </a:cubicBezTo>
                  <a:cubicBezTo>
                    <a:pt x="20116" y="11002"/>
                    <a:pt x="18666" y="10559"/>
                    <a:pt x="17198" y="10559"/>
                  </a:cubicBezTo>
                  <a:cubicBezTo>
                    <a:pt x="16963" y="10559"/>
                    <a:pt x="16727" y="10570"/>
                    <a:pt x="16490" y="10593"/>
                  </a:cubicBezTo>
                  <a:cubicBezTo>
                    <a:pt x="14983" y="10738"/>
                    <a:pt x="13631" y="11313"/>
                    <a:pt x="12324" y="11868"/>
                  </a:cubicBezTo>
                  <a:cubicBezTo>
                    <a:pt x="10918" y="12465"/>
                    <a:pt x="9555" y="13044"/>
                    <a:pt x="8091" y="13044"/>
                  </a:cubicBezTo>
                  <a:cubicBezTo>
                    <a:pt x="6859" y="13044"/>
                    <a:pt x="5555" y="12634"/>
                    <a:pt x="4094" y="11479"/>
                  </a:cubicBezTo>
                  <a:cubicBezTo>
                    <a:pt x="767" y="8850"/>
                    <a:pt x="184" y="5900"/>
                    <a:pt x="280" y="3889"/>
                  </a:cubicBezTo>
                  <a:cubicBezTo>
                    <a:pt x="385" y="1700"/>
                    <a:pt x="1293" y="115"/>
                    <a:pt x="1302" y="99"/>
                  </a:cubicBezTo>
                  <a:lnTo>
                    <a:pt x="1102"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13"/>
            <p:cNvSpPr/>
            <p:nvPr/>
          </p:nvSpPr>
          <p:spPr>
            <a:xfrm>
              <a:off x="4836120" y="792701"/>
              <a:ext cx="2930327" cy="2573203"/>
            </a:xfrm>
            <a:custGeom>
              <a:avLst/>
              <a:gdLst/>
              <a:ahLst/>
              <a:cxnLst/>
              <a:rect l="l" t="t" r="r" b="b"/>
              <a:pathLst>
                <a:path w="51784" h="45473" extrusionOk="0">
                  <a:moveTo>
                    <a:pt x="733" y="1"/>
                  </a:moveTo>
                  <a:cubicBezTo>
                    <a:pt x="726" y="19"/>
                    <a:pt x="1" y="1799"/>
                    <a:pt x="85" y="4187"/>
                  </a:cubicBezTo>
                  <a:cubicBezTo>
                    <a:pt x="135" y="5592"/>
                    <a:pt x="451" y="6929"/>
                    <a:pt x="1024" y="8163"/>
                  </a:cubicBezTo>
                  <a:cubicBezTo>
                    <a:pt x="1742" y="9709"/>
                    <a:pt x="2867" y="11093"/>
                    <a:pt x="4367" y="12280"/>
                  </a:cubicBezTo>
                  <a:cubicBezTo>
                    <a:pt x="5594" y="13249"/>
                    <a:pt x="6724" y="13727"/>
                    <a:pt x="7801" y="13727"/>
                  </a:cubicBezTo>
                  <a:cubicBezTo>
                    <a:pt x="8020" y="13727"/>
                    <a:pt x="8236" y="13707"/>
                    <a:pt x="8450" y="13668"/>
                  </a:cubicBezTo>
                  <a:cubicBezTo>
                    <a:pt x="9575" y="13463"/>
                    <a:pt x="10510" y="12773"/>
                    <a:pt x="11498" y="12044"/>
                  </a:cubicBezTo>
                  <a:cubicBezTo>
                    <a:pt x="12691" y="11165"/>
                    <a:pt x="13909" y="10267"/>
                    <a:pt x="15499" y="10267"/>
                  </a:cubicBezTo>
                  <a:cubicBezTo>
                    <a:pt x="16530" y="10267"/>
                    <a:pt x="17717" y="10644"/>
                    <a:pt x="19157" y="11649"/>
                  </a:cubicBezTo>
                  <a:cubicBezTo>
                    <a:pt x="20767" y="12772"/>
                    <a:pt x="21847" y="14308"/>
                    <a:pt x="22554" y="16481"/>
                  </a:cubicBezTo>
                  <a:cubicBezTo>
                    <a:pt x="23187" y="18426"/>
                    <a:pt x="23439" y="20625"/>
                    <a:pt x="23707" y="22953"/>
                  </a:cubicBezTo>
                  <a:cubicBezTo>
                    <a:pt x="23978" y="25312"/>
                    <a:pt x="24258" y="27750"/>
                    <a:pt x="24959" y="30120"/>
                  </a:cubicBezTo>
                  <a:cubicBezTo>
                    <a:pt x="25756" y="32813"/>
                    <a:pt x="26995" y="35009"/>
                    <a:pt x="28748" y="36831"/>
                  </a:cubicBezTo>
                  <a:cubicBezTo>
                    <a:pt x="33840" y="42128"/>
                    <a:pt x="37971" y="44843"/>
                    <a:pt x="41747" y="45374"/>
                  </a:cubicBezTo>
                  <a:cubicBezTo>
                    <a:pt x="42227" y="45442"/>
                    <a:pt x="42694" y="45473"/>
                    <a:pt x="43153" y="45473"/>
                  </a:cubicBezTo>
                  <a:cubicBezTo>
                    <a:pt x="45964" y="45473"/>
                    <a:pt x="48415" y="44295"/>
                    <a:pt x="50989" y="43058"/>
                  </a:cubicBezTo>
                  <a:cubicBezTo>
                    <a:pt x="51252" y="42933"/>
                    <a:pt x="51516" y="42805"/>
                    <a:pt x="51783" y="42679"/>
                  </a:cubicBezTo>
                  <a:lnTo>
                    <a:pt x="51783" y="42459"/>
                  </a:lnTo>
                  <a:cubicBezTo>
                    <a:pt x="51469" y="42607"/>
                    <a:pt x="51158" y="42757"/>
                    <a:pt x="50850" y="42904"/>
                  </a:cubicBezTo>
                  <a:cubicBezTo>
                    <a:pt x="48297" y="44131"/>
                    <a:pt x="45865" y="45299"/>
                    <a:pt x="43101" y="45299"/>
                  </a:cubicBezTo>
                  <a:cubicBezTo>
                    <a:pt x="42656" y="45299"/>
                    <a:pt x="42203" y="45269"/>
                    <a:pt x="41739" y="45203"/>
                  </a:cubicBezTo>
                  <a:cubicBezTo>
                    <a:pt x="38032" y="44682"/>
                    <a:pt x="33955" y="41995"/>
                    <a:pt x="28909" y="36745"/>
                  </a:cubicBezTo>
                  <a:cubicBezTo>
                    <a:pt x="25043" y="32723"/>
                    <a:pt x="24474" y="27767"/>
                    <a:pt x="23924" y="22974"/>
                  </a:cubicBezTo>
                  <a:cubicBezTo>
                    <a:pt x="23655" y="20639"/>
                    <a:pt x="23402" y="18432"/>
                    <a:pt x="22764" y="16472"/>
                  </a:cubicBezTo>
                  <a:cubicBezTo>
                    <a:pt x="22043" y="14255"/>
                    <a:pt x="20935" y="12685"/>
                    <a:pt x="19279" y="11529"/>
                  </a:cubicBezTo>
                  <a:cubicBezTo>
                    <a:pt x="17897" y="10564"/>
                    <a:pt x="16634" y="10089"/>
                    <a:pt x="15445" y="10089"/>
                  </a:cubicBezTo>
                  <a:cubicBezTo>
                    <a:pt x="15165" y="10089"/>
                    <a:pt x="14888" y="10116"/>
                    <a:pt x="14614" y="10169"/>
                  </a:cubicBezTo>
                  <a:cubicBezTo>
                    <a:pt x="13359" y="10412"/>
                    <a:pt x="12329" y="11171"/>
                    <a:pt x="11335" y="11906"/>
                  </a:cubicBezTo>
                  <a:cubicBezTo>
                    <a:pt x="10361" y="12623"/>
                    <a:pt x="9443" y="13301"/>
                    <a:pt x="8361" y="13499"/>
                  </a:cubicBezTo>
                  <a:cubicBezTo>
                    <a:pt x="8156" y="13536"/>
                    <a:pt x="7950" y="13555"/>
                    <a:pt x="7743" y="13555"/>
                  </a:cubicBezTo>
                  <a:cubicBezTo>
                    <a:pt x="6732" y="13555"/>
                    <a:pt x="5686" y="13105"/>
                    <a:pt x="4502" y="12170"/>
                  </a:cubicBezTo>
                  <a:cubicBezTo>
                    <a:pt x="1173" y="9537"/>
                    <a:pt x="381" y="6396"/>
                    <a:pt x="303" y="4224"/>
                  </a:cubicBezTo>
                  <a:cubicBezTo>
                    <a:pt x="218" y="1863"/>
                    <a:pt x="933" y="103"/>
                    <a:pt x="941" y="86"/>
                  </a:cubicBezTo>
                  <a:lnTo>
                    <a:pt x="733"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13"/>
            <p:cNvSpPr/>
            <p:nvPr/>
          </p:nvSpPr>
          <p:spPr>
            <a:xfrm>
              <a:off x="4901025" y="723325"/>
              <a:ext cx="2865421" cy="2606137"/>
            </a:xfrm>
            <a:custGeom>
              <a:avLst/>
              <a:gdLst/>
              <a:ahLst/>
              <a:cxnLst/>
              <a:rect l="l" t="t" r="r" b="b"/>
              <a:pathLst>
                <a:path w="50637" h="46055" extrusionOk="0">
                  <a:moveTo>
                    <a:pt x="684" y="1"/>
                  </a:moveTo>
                  <a:cubicBezTo>
                    <a:pt x="677" y="19"/>
                    <a:pt x="0" y="1843"/>
                    <a:pt x="133" y="4274"/>
                  </a:cubicBezTo>
                  <a:cubicBezTo>
                    <a:pt x="211" y="5702"/>
                    <a:pt x="550" y="7060"/>
                    <a:pt x="1139" y="8308"/>
                  </a:cubicBezTo>
                  <a:cubicBezTo>
                    <a:pt x="1876" y="9871"/>
                    <a:pt x="3012" y="11265"/>
                    <a:pt x="4512" y="12451"/>
                  </a:cubicBezTo>
                  <a:cubicBezTo>
                    <a:pt x="5618" y="13325"/>
                    <a:pt x="6610" y="13784"/>
                    <a:pt x="7544" y="13851"/>
                  </a:cubicBezTo>
                  <a:cubicBezTo>
                    <a:pt x="7627" y="13857"/>
                    <a:pt x="7709" y="13860"/>
                    <a:pt x="7790" y="13860"/>
                  </a:cubicBezTo>
                  <a:cubicBezTo>
                    <a:pt x="9189" y="13860"/>
                    <a:pt x="10226" y="12978"/>
                    <a:pt x="11320" y="12046"/>
                  </a:cubicBezTo>
                  <a:cubicBezTo>
                    <a:pt x="12220" y="11280"/>
                    <a:pt x="13150" y="10487"/>
                    <a:pt x="14295" y="10230"/>
                  </a:cubicBezTo>
                  <a:cubicBezTo>
                    <a:pt x="14549" y="10173"/>
                    <a:pt x="14809" y="10144"/>
                    <a:pt x="15074" y="10144"/>
                  </a:cubicBezTo>
                  <a:cubicBezTo>
                    <a:pt x="16143" y="10144"/>
                    <a:pt x="17309" y="10610"/>
                    <a:pt x="18614" y="11552"/>
                  </a:cubicBezTo>
                  <a:cubicBezTo>
                    <a:pt x="22111" y="14080"/>
                    <a:pt x="22505" y="18386"/>
                    <a:pt x="22923" y="22945"/>
                  </a:cubicBezTo>
                  <a:cubicBezTo>
                    <a:pt x="23139" y="25306"/>
                    <a:pt x="23362" y="27748"/>
                    <a:pt x="24010" y="30128"/>
                  </a:cubicBezTo>
                  <a:cubicBezTo>
                    <a:pt x="24745" y="32833"/>
                    <a:pt x="25935" y="35047"/>
                    <a:pt x="27646" y="36898"/>
                  </a:cubicBezTo>
                  <a:cubicBezTo>
                    <a:pt x="32827" y="42500"/>
                    <a:pt x="37078" y="45374"/>
                    <a:pt x="41025" y="45946"/>
                  </a:cubicBezTo>
                  <a:cubicBezTo>
                    <a:pt x="41536" y="46020"/>
                    <a:pt x="42036" y="46054"/>
                    <a:pt x="42526" y="46054"/>
                  </a:cubicBezTo>
                  <a:cubicBezTo>
                    <a:pt x="45408" y="46054"/>
                    <a:pt x="47963" y="44869"/>
                    <a:pt x="50636" y="43605"/>
                  </a:cubicBezTo>
                  <a:lnTo>
                    <a:pt x="50636" y="43385"/>
                  </a:lnTo>
                  <a:cubicBezTo>
                    <a:pt x="47934" y="44664"/>
                    <a:pt x="45361" y="45880"/>
                    <a:pt x="42477" y="45880"/>
                  </a:cubicBezTo>
                  <a:cubicBezTo>
                    <a:pt x="41999" y="45880"/>
                    <a:pt x="41514" y="45847"/>
                    <a:pt x="41018" y="45775"/>
                  </a:cubicBezTo>
                  <a:cubicBezTo>
                    <a:pt x="37141" y="45214"/>
                    <a:pt x="32946" y="42367"/>
                    <a:pt x="27812" y="36816"/>
                  </a:cubicBezTo>
                  <a:cubicBezTo>
                    <a:pt x="24032" y="32730"/>
                    <a:pt x="23579" y="27768"/>
                    <a:pt x="23140" y="22969"/>
                  </a:cubicBezTo>
                  <a:cubicBezTo>
                    <a:pt x="22925" y="20627"/>
                    <a:pt x="22722" y="18413"/>
                    <a:pt x="22128" y="16441"/>
                  </a:cubicBezTo>
                  <a:cubicBezTo>
                    <a:pt x="21454" y="14209"/>
                    <a:pt x="20377" y="12619"/>
                    <a:pt x="18739" y="11435"/>
                  </a:cubicBezTo>
                  <a:cubicBezTo>
                    <a:pt x="17381" y="10453"/>
                    <a:pt x="16159" y="9970"/>
                    <a:pt x="15033" y="9970"/>
                  </a:cubicBezTo>
                  <a:cubicBezTo>
                    <a:pt x="14749" y="9970"/>
                    <a:pt x="14470" y="10000"/>
                    <a:pt x="14198" y="10062"/>
                  </a:cubicBezTo>
                  <a:cubicBezTo>
                    <a:pt x="13008" y="10330"/>
                    <a:pt x="12063" y="11135"/>
                    <a:pt x="11148" y="11913"/>
                  </a:cubicBezTo>
                  <a:cubicBezTo>
                    <a:pt x="10079" y="12823"/>
                    <a:pt x="9066" y="13687"/>
                    <a:pt x="7743" y="13687"/>
                  </a:cubicBezTo>
                  <a:cubicBezTo>
                    <a:pt x="7669" y="13687"/>
                    <a:pt x="7594" y="13684"/>
                    <a:pt x="7518" y="13679"/>
                  </a:cubicBezTo>
                  <a:cubicBezTo>
                    <a:pt x="6644" y="13615"/>
                    <a:pt x="5705" y="13178"/>
                    <a:pt x="4647" y="12341"/>
                  </a:cubicBezTo>
                  <a:cubicBezTo>
                    <a:pt x="1317" y="9709"/>
                    <a:pt x="472" y="6520"/>
                    <a:pt x="351" y="4308"/>
                  </a:cubicBezTo>
                  <a:cubicBezTo>
                    <a:pt x="218" y="1903"/>
                    <a:pt x="887" y="99"/>
                    <a:pt x="893" y="82"/>
                  </a:cubicBezTo>
                  <a:lnTo>
                    <a:pt x="684"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13"/>
            <p:cNvSpPr/>
            <p:nvPr/>
          </p:nvSpPr>
          <p:spPr>
            <a:xfrm>
              <a:off x="4771215" y="862133"/>
              <a:ext cx="2995233" cy="2540609"/>
            </a:xfrm>
            <a:custGeom>
              <a:avLst/>
              <a:gdLst/>
              <a:ahLst/>
              <a:cxnLst/>
              <a:rect l="l" t="t" r="r" b="b"/>
              <a:pathLst>
                <a:path w="52931" h="44897" extrusionOk="0">
                  <a:moveTo>
                    <a:pt x="783" y="1"/>
                  </a:moveTo>
                  <a:cubicBezTo>
                    <a:pt x="774" y="18"/>
                    <a:pt x="0" y="1755"/>
                    <a:pt x="38" y="4100"/>
                  </a:cubicBezTo>
                  <a:cubicBezTo>
                    <a:pt x="59" y="5480"/>
                    <a:pt x="353" y="6797"/>
                    <a:pt x="910" y="8017"/>
                  </a:cubicBezTo>
                  <a:cubicBezTo>
                    <a:pt x="1607" y="9545"/>
                    <a:pt x="2722" y="10920"/>
                    <a:pt x="4223" y="12107"/>
                  </a:cubicBezTo>
                  <a:cubicBezTo>
                    <a:pt x="5487" y="13106"/>
                    <a:pt x="6671" y="13597"/>
                    <a:pt x="7823" y="13597"/>
                  </a:cubicBezTo>
                  <a:cubicBezTo>
                    <a:pt x="8019" y="13597"/>
                    <a:pt x="8215" y="13582"/>
                    <a:pt x="8409" y="13554"/>
                  </a:cubicBezTo>
                  <a:cubicBezTo>
                    <a:pt x="9595" y="13379"/>
                    <a:pt x="10609" y="12729"/>
                    <a:pt x="11684" y="12040"/>
                  </a:cubicBezTo>
                  <a:cubicBezTo>
                    <a:pt x="12963" y="11220"/>
                    <a:pt x="14268" y="10383"/>
                    <a:pt x="15905" y="10383"/>
                  </a:cubicBezTo>
                  <a:cubicBezTo>
                    <a:pt x="16994" y="10383"/>
                    <a:pt x="18229" y="10753"/>
                    <a:pt x="19701" y="11746"/>
                  </a:cubicBezTo>
                  <a:cubicBezTo>
                    <a:pt x="21328" y="12840"/>
                    <a:pt x="22436" y="14355"/>
                    <a:pt x="23190" y="16513"/>
                  </a:cubicBezTo>
                  <a:cubicBezTo>
                    <a:pt x="23864" y="18444"/>
                    <a:pt x="24168" y="20637"/>
                    <a:pt x="24487" y="22957"/>
                  </a:cubicBezTo>
                  <a:cubicBezTo>
                    <a:pt x="24812" y="25313"/>
                    <a:pt x="25149" y="27748"/>
                    <a:pt x="25906" y="30109"/>
                  </a:cubicBezTo>
                  <a:cubicBezTo>
                    <a:pt x="26765" y="32792"/>
                    <a:pt x="28055" y="34969"/>
                    <a:pt x="29850" y="36763"/>
                  </a:cubicBezTo>
                  <a:cubicBezTo>
                    <a:pt x="34847" y="41761"/>
                    <a:pt x="38854" y="44318"/>
                    <a:pt x="42463" y="44807"/>
                  </a:cubicBezTo>
                  <a:cubicBezTo>
                    <a:pt x="42910" y="44868"/>
                    <a:pt x="43345" y="44896"/>
                    <a:pt x="43770" y="44896"/>
                  </a:cubicBezTo>
                  <a:cubicBezTo>
                    <a:pt x="46461" y="44896"/>
                    <a:pt x="48772" y="43768"/>
                    <a:pt x="51198" y="42583"/>
                  </a:cubicBezTo>
                  <a:cubicBezTo>
                    <a:pt x="51763" y="42307"/>
                    <a:pt x="52339" y="42026"/>
                    <a:pt x="52930" y="41753"/>
                  </a:cubicBezTo>
                  <a:lnTo>
                    <a:pt x="52930" y="41534"/>
                  </a:lnTo>
                  <a:cubicBezTo>
                    <a:pt x="52290" y="41828"/>
                    <a:pt x="51668" y="42131"/>
                    <a:pt x="51059" y="42429"/>
                  </a:cubicBezTo>
                  <a:cubicBezTo>
                    <a:pt x="48652" y="43604"/>
                    <a:pt x="46362" y="44723"/>
                    <a:pt x="43720" y="44723"/>
                  </a:cubicBezTo>
                  <a:cubicBezTo>
                    <a:pt x="43307" y="44723"/>
                    <a:pt x="42886" y="44695"/>
                    <a:pt x="42454" y="44637"/>
                  </a:cubicBezTo>
                  <a:cubicBezTo>
                    <a:pt x="38913" y="44155"/>
                    <a:pt x="34959" y="41625"/>
                    <a:pt x="30008" y="36674"/>
                  </a:cubicBezTo>
                  <a:cubicBezTo>
                    <a:pt x="26048" y="32713"/>
                    <a:pt x="25365" y="27762"/>
                    <a:pt x="24703" y="22974"/>
                  </a:cubicBezTo>
                  <a:cubicBezTo>
                    <a:pt x="24383" y="20646"/>
                    <a:pt x="24079" y="18447"/>
                    <a:pt x="23398" y="16500"/>
                  </a:cubicBezTo>
                  <a:cubicBezTo>
                    <a:pt x="22629" y="14299"/>
                    <a:pt x="21492" y="12749"/>
                    <a:pt x="19820" y="11623"/>
                  </a:cubicBezTo>
                  <a:cubicBezTo>
                    <a:pt x="18412" y="10674"/>
                    <a:pt x="17105" y="10206"/>
                    <a:pt x="15852" y="10206"/>
                  </a:cubicBezTo>
                  <a:cubicBezTo>
                    <a:pt x="15577" y="10206"/>
                    <a:pt x="15305" y="10229"/>
                    <a:pt x="15035" y="10273"/>
                  </a:cubicBezTo>
                  <a:cubicBezTo>
                    <a:pt x="13715" y="10492"/>
                    <a:pt x="12602" y="11206"/>
                    <a:pt x="11527" y="11895"/>
                  </a:cubicBezTo>
                  <a:cubicBezTo>
                    <a:pt x="10469" y="12574"/>
                    <a:pt x="9471" y="13215"/>
                    <a:pt x="8327" y="13382"/>
                  </a:cubicBezTo>
                  <a:cubicBezTo>
                    <a:pt x="8138" y="13410"/>
                    <a:pt x="7950" y="13424"/>
                    <a:pt x="7761" y="13424"/>
                  </a:cubicBezTo>
                  <a:cubicBezTo>
                    <a:pt x="6675" y="13424"/>
                    <a:pt x="5579" y="12962"/>
                    <a:pt x="4358" y="11997"/>
                  </a:cubicBezTo>
                  <a:cubicBezTo>
                    <a:pt x="1029" y="9365"/>
                    <a:pt x="289" y="6272"/>
                    <a:pt x="255" y="4140"/>
                  </a:cubicBezTo>
                  <a:cubicBezTo>
                    <a:pt x="217" y="1822"/>
                    <a:pt x="982" y="105"/>
                    <a:pt x="989" y="89"/>
                  </a:cubicBezTo>
                  <a:lnTo>
                    <a:pt x="783"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 name="Google Shape;101;p13"/>
            <p:cNvSpPr/>
            <p:nvPr/>
          </p:nvSpPr>
          <p:spPr>
            <a:xfrm>
              <a:off x="4147625" y="1417477"/>
              <a:ext cx="3618827" cy="2338422"/>
            </a:xfrm>
            <a:custGeom>
              <a:avLst/>
              <a:gdLst/>
              <a:ahLst/>
              <a:cxnLst/>
              <a:rect l="l" t="t" r="r" b="b"/>
              <a:pathLst>
                <a:path w="63951" h="41324" extrusionOk="0">
                  <a:moveTo>
                    <a:pt x="3027" y="1"/>
                  </a:moveTo>
                  <a:cubicBezTo>
                    <a:pt x="3016" y="14"/>
                    <a:pt x="1849" y="1403"/>
                    <a:pt x="1501" y="3407"/>
                  </a:cubicBezTo>
                  <a:cubicBezTo>
                    <a:pt x="1295" y="4586"/>
                    <a:pt x="1410" y="5745"/>
                    <a:pt x="1838" y="6852"/>
                  </a:cubicBezTo>
                  <a:cubicBezTo>
                    <a:pt x="2375" y="8237"/>
                    <a:pt x="3410" y="9541"/>
                    <a:pt x="4912" y="10729"/>
                  </a:cubicBezTo>
                  <a:cubicBezTo>
                    <a:pt x="6784" y="12208"/>
                    <a:pt x="8647" y="12675"/>
                    <a:pt x="10540" y="12675"/>
                  </a:cubicBezTo>
                  <a:cubicBezTo>
                    <a:pt x="12119" y="12675"/>
                    <a:pt x="13719" y="12350"/>
                    <a:pt x="15360" y="12017"/>
                  </a:cubicBezTo>
                  <a:cubicBezTo>
                    <a:pt x="17086" y="11666"/>
                    <a:pt x="18841" y="11309"/>
                    <a:pt x="20660" y="11309"/>
                  </a:cubicBezTo>
                  <a:cubicBezTo>
                    <a:pt x="22344" y="11309"/>
                    <a:pt x="24082" y="11615"/>
                    <a:pt x="25899" y="12516"/>
                  </a:cubicBezTo>
                  <a:cubicBezTo>
                    <a:pt x="27632" y="13376"/>
                    <a:pt x="28946" y="14714"/>
                    <a:pt x="30036" y="16728"/>
                  </a:cubicBezTo>
                  <a:cubicBezTo>
                    <a:pt x="31013" y="18533"/>
                    <a:pt x="31684" y="20645"/>
                    <a:pt x="32393" y="22880"/>
                  </a:cubicBezTo>
                  <a:cubicBezTo>
                    <a:pt x="33146" y="25252"/>
                    <a:pt x="33925" y="27704"/>
                    <a:pt x="35141" y="30014"/>
                  </a:cubicBezTo>
                  <a:cubicBezTo>
                    <a:pt x="36526" y="32642"/>
                    <a:pt x="38281" y="34674"/>
                    <a:pt x="40510" y="36223"/>
                  </a:cubicBezTo>
                  <a:cubicBezTo>
                    <a:pt x="44553" y="39037"/>
                    <a:pt x="47529" y="40420"/>
                    <a:pt x="49873" y="40578"/>
                  </a:cubicBezTo>
                  <a:cubicBezTo>
                    <a:pt x="50027" y="40588"/>
                    <a:pt x="50176" y="40593"/>
                    <a:pt x="50322" y="40593"/>
                  </a:cubicBezTo>
                  <a:cubicBezTo>
                    <a:pt x="51762" y="40593"/>
                    <a:pt x="52864" y="40114"/>
                    <a:pt x="53919" y="39503"/>
                  </a:cubicBezTo>
                  <a:lnTo>
                    <a:pt x="53919" y="39503"/>
                  </a:lnTo>
                  <a:cubicBezTo>
                    <a:pt x="53898" y="39517"/>
                    <a:pt x="53876" y="39532"/>
                    <a:pt x="53854" y="39546"/>
                  </a:cubicBezTo>
                  <a:cubicBezTo>
                    <a:pt x="52616" y="40370"/>
                    <a:pt x="51442" y="41151"/>
                    <a:pt x="49694" y="41151"/>
                  </a:cubicBezTo>
                  <a:cubicBezTo>
                    <a:pt x="49594" y="41151"/>
                    <a:pt x="49491" y="41149"/>
                    <a:pt x="49387" y="41143"/>
                  </a:cubicBezTo>
                  <a:cubicBezTo>
                    <a:pt x="47240" y="41034"/>
                    <a:pt x="44442" y="39800"/>
                    <a:pt x="40581" y="37259"/>
                  </a:cubicBezTo>
                  <a:cubicBezTo>
                    <a:pt x="35519" y="33927"/>
                    <a:pt x="33747" y="28694"/>
                    <a:pt x="32185" y="24078"/>
                  </a:cubicBezTo>
                  <a:cubicBezTo>
                    <a:pt x="31429" y="21847"/>
                    <a:pt x="30715" y="19740"/>
                    <a:pt x="29697" y="17936"/>
                  </a:cubicBezTo>
                  <a:cubicBezTo>
                    <a:pt x="28545" y="15897"/>
                    <a:pt x="27171" y="14550"/>
                    <a:pt x="25376" y="13695"/>
                  </a:cubicBezTo>
                  <a:cubicBezTo>
                    <a:pt x="23446" y="12777"/>
                    <a:pt x="21579" y="12473"/>
                    <a:pt x="19759" y="12473"/>
                  </a:cubicBezTo>
                  <a:cubicBezTo>
                    <a:pt x="17938" y="12473"/>
                    <a:pt x="16162" y="12778"/>
                    <a:pt x="14417" y="13077"/>
                  </a:cubicBezTo>
                  <a:cubicBezTo>
                    <a:pt x="12781" y="13357"/>
                    <a:pt x="11184" y="13631"/>
                    <a:pt x="9626" y="13631"/>
                  </a:cubicBezTo>
                  <a:cubicBezTo>
                    <a:pt x="7606" y="13631"/>
                    <a:pt x="5651" y="13172"/>
                    <a:pt x="3755" y="11673"/>
                  </a:cubicBezTo>
                  <a:cubicBezTo>
                    <a:pt x="1090" y="9566"/>
                    <a:pt x="1" y="7191"/>
                    <a:pt x="520" y="4614"/>
                  </a:cubicBezTo>
                  <a:cubicBezTo>
                    <a:pt x="909" y="2685"/>
                    <a:pt x="2104" y="1361"/>
                    <a:pt x="2116" y="1348"/>
                  </a:cubicBezTo>
                  <a:lnTo>
                    <a:pt x="1931" y="1228"/>
                  </a:lnTo>
                  <a:cubicBezTo>
                    <a:pt x="1919" y="1241"/>
                    <a:pt x="703" y="2586"/>
                    <a:pt x="306" y="4546"/>
                  </a:cubicBezTo>
                  <a:cubicBezTo>
                    <a:pt x="73" y="5700"/>
                    <a:pt x="164" y="6841"/>
                    <a:pt x="578" y="7933"/>
                  </a:cubicBezTo>
                  <a:cubicBezTo>
                    <a:pt x="1094" y="9300"/>
                    <a:pt x="2118" y="10595"/>
                    <a:pt x="3621" y="11783"/>
                  </a:cubicBezTo>
                  <a:cubicBezTo>
                    <a:pt x="5582" y="13334"/>
                    <a:pt x="7590" y="13807"/>
                    <a:pt x="9656" y="13807"/>
                  </a:cubicBezTo>
                  <a:cubicBezTo>
                    <a:pt x="11235" y="13807"/>
                    <a:pt x="12849" y="13530"/>
                    <a:pt x="14503" y="13247"/>
                  </a:cubicBezTo>
                  <a:cubicBezTo>
                    <a:pt x="16235" y="12950"/>
                    <a:pt x="17996" y="12648"/>
                    <a:pt x="19798" y="12648"/>
                  </a:cubicBezTo>
                  <a:cubicBezTo>
                    <a:pt x="21586" y="12648"/>
                    <a:pt x="23416" y="12945"/>
                    <a:pt x="25296" y="13840"/>
                  </a:cubicBezTo>
                  <a:cubicBezTo>
                    <a:pt x="27039" y="14668"/>
                    <a:pt x="28375" y="15983"/>
                    <a:pt x="29502" y="17977"/>
                  </a:cubicBezTo>
                  <a:cubicBezTo>
                    <a:pt x="30511" y="19766"/>
                    <a:pt x="31223" y="21866"/>
                    <a:pt x="31975" y="24088"/>
                  </a:cubicBezTo>
                  <a:cubicBezTo>
                    <a:pt x="32781" y="26469"/>
                    <a:pt x="33614" y="28930"/>
                    <a:pt x="34891" y="31236"/>
                  </a:cubicBezTo>
                  <a:cubicBezTo>
                    <a:pt x="36346" y="33860"/>
                    <a:pt x="38169" y="35871"/>
                    <a:pt x="40465" y="37382"/>
                  </a:cubicBezTo>
                  <a:cubicBezTo>
                    <a:pt x="44968" y="40347"/>
                    <a:pt x="47742" y="41323"/>
                    <a:pt x="49751" y="41323"/>
                  </a:cubicBezTo>
                  <a:cubicBezTo>
                    <a:pt x="51557" y="41323"/>
                    <a:pt x="52745" y="40533"/>
                    <a:pt x="54014" y="39688"/>
                  </a:cubicBezTo>
                  <a:cubicBezTo>
                    <a:pt x="55498" y="38700"/>
                    <a:pt x="57101" y="37633"/>
                    <a:pt x="59960" y="37633"/>
                  </a:cubicBezTo>
                  <a:cubicBezTo>
                    <a:pt x="61076" y="37633"/>
                    <a:pt x="62384" y="37796"/>
                    <a:pt x="63950" y="38189"/>
                  </a:cubicBezTo>
                  <a:lnTo>
                    <a:pt x="63950" y="38019"/>
                  </a:lnTo>
                  <a:cubicBezTo>
                    <a:pt x="62454" y="37646"/>
                    <a:pt x="61112" y="37461"/>
                    <a:pt x="59906" y="37461"/>
                  </a:cubicBezTo>
                  <a:cubicBezTo>
                    <a:pt x="59450" y="37461"/>
                    <a:pt x="59013" y="37488"/>
                    <a:pt x="58594" y="37541"/>
                  </a:cubicBezTo>
                  <a:cubicBezTo>
                    <a:pt x="57347" y="37698"/>
                    <a:pt x="56375" y="38065"/>
                    <a:pt x="55528" y="38515"/>
                  </a:cubicBezTo>
                  <a:cubicBezTo>
                    <a:pt x="57003" y="37617"/>
                    <a:pt x="58690" y="36773"/>
                    <a:pt x="61335" y="36773"/>
                  </a:cubicBezTo>
                  <a:cubicBezTo>
                    <a:pt x="62117" y="36773"/>
                    <a:pt x="62982" y="36846"/>
                    <a:pt x="63950" y="37014"/>
                  </a:cubicBezTo>
                  <a:lnTo>
                    <a:pt x="63950" y="36848"/>
                  </a:lnTo>
                  <a:cubicBezTo>
                    <a:pt x="63000" y="36684"/>
                    <a:pt x="62111" y="36602"/>
                    <a:pt x="61277" y="36602"/>
                  </a:cubicBezTo>
                  <a:cubicBezTo>
                    <a:pt x="60760" y="36602"/>
                    <a:pt x="60264" y="36634"/>
                    <a:pt x="59788" y="36696"/>
                  </a:cubicBezTo>
                  <a:cubicBezTo>
                    <a:pt x="57566" y="36991"/>
                    <a:pt x="56126" y="37893"/>
                    <a:pt x="54733" y="38766"/>
                  </a:cubicBezTo>
                  <a:cubicBezTo>
                    <a:pt x="53379" y="39614"/>
                    <a:pt x="52094" y="40418"/>
                    <a:pt x="50272" y="40418"/>
                  </a:cubicBezTo>
                  <a:cubicBezTo>
                    <a:pt x="50133" y="40418"/>
                    <a:pt x="49991" y="40414"/>
                    <a:pt x="49846" y="40404"/>
                  </a:cubicBezTo>
                  <a:cubicBezTo>
                    <a:pt x="47556" y="40251"/>
                    <a:pt x="44628" y="38884"/>
                    <a:pt x="40631" y="36103"/>
                  </a:cubicBezTo>
                  <a:cubicBezTo>
                    <a:pt x="35718" y="32686"/>
                    <a:pt x="34064" y="27472"/>
                    <a:pt x="32603" y="22873"/>
                  </a:cubicBezTo>
                  <a:cubicBezTo>
                    <a:pt x="31892" y="20629"/>
                    <a:pt x="31219" y="18510"/>
                    <a:pt x="30234" y="16690"/>
                  </a:cubicBezTo>
                  <a:cubicBezTo>
                    <a:pt x="29119" y="14631"/>
                    <a:pt x="27769" y="13259"/>
                    <a:pt x="25983" y="12374"/>
                  </a:cubicBezTo>
                  <a:cubicBezTo>
                    <a:pt x="24115" y="11447"/>
                    <a:pt x="22336" y="11133"/>
                    <a:pt x="20618" y="11133"/>
                  </a:cubicBezTo>
                  <a:cubicBezTo>
                    <a:pt x="18778" y="11133"/>
                    <a:pt x="17007" y="11493"/>
                    <a:pt x="15266" y="11847"/>
                  </a:cubicBezTo>
                  <a:cubicBezTo>
                    <a:pt x="13645" y="12177"/>
                    <a:pt x="12065" y="12498"/>
                    <a:pt x="10509" y="12498"/>
                  </a:cubicBezTo>
                  <a:cubicBezTo>
                    <a:pt x="8663" y="12498"/>
                    <a:pt x="6852" y="12046"/>
                    <a:pt x="5047" y="10619"/>
                  </a:cubicBezTo>
                  <a:cubicBezTo>
                    <a:pt x="2380" y="8511"/>
                    <a:pt x="1259" y="6105"/>
                    <a:pt x="1715" y="3471"/>
                  </a:cubicBezTo>
                  <a:cubicBezTo>
                    <a:pt x="2056" y="1498"/>
                    <a:pt x="3204" y="131"/>
                    <a:pt x="3215" y="118"/>
                  </a:cubicBezTo>
                  <a:lnTo>
                    <a:pt x="3027"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 name="Google Shape;102;p13"/>
            <p:cNvSpPr/>
            <p:nvPr/>
          </p:nvSpPr>
          <p:spPr>
            <a:xfrm>
              <a:off x="4290111" y="1348045"/>
              <a:ext cx="3476340" cy="2325237"/>
            </a:xfrm>
            <a:custGeom>
              <a:avLst/>
              <a:gdLst/>
              <a:ahLst/>
              <a:cxnLst/>
              <a:rect l="l" t="t" r="r" b="b"/>
              <a:pathLst>
                <a:path w="61433" h="41091" extrusionOk="0">
                  <a:moveTo>
                    <a:pt x="1607" y="1"/>
                  </a:moveTo>
                  <a:cubicBezTo>
                    <a:pt x="1595" y="15"/>
                    <a:pt x="477" y="1447"/>
                    <a:pt x="177" y="3493"/>
                  </a:cubicBezTo>
                  <a:cubicBezTo>
                    <a:pt x="0" y="4698"/>
                    <a:pt x="137" y="5877"/>
                    <a:pt x="582" y="6998"/>
                  </a:cubicBezTo>
                  <a:cubicBezTo>
                    <a:pt x="1140" y="8401"/>
                    <a:pt x="2183" y="9714"/>
                    <a:pt x="3685" y="10901"/>
                  </a:cubicBezTo>
                  <a:cubicBezTo>
                    <a:pt x="5475" y="12316"/>
                    <a:pt x="7212" y="12776"/>
                    <a:pt x="8952" y="12776"/>
                  </a:cubicBezTo>
                  <a:cubicBezTo>
                    <a:pt x="10524" y="12776"/>
                    <a:pt x="12098" y="12400"/>
                    <a:pt x="13715" y="12015"/>
                  </a:cubicBezTo>
                  <a:cubicBezTo>
                    <a:pt x="15418" y="11608"/>
                    <a:pt x="17153" y="11194"/>
                    <a:pt x="18975" y="11194"/>
                  </a:cubicBezTo>
                  <a:cubicBezTo>
                    <a:pt x="20566" y="11194"/>
                    <a:pt x="22223" y="11510"/>
                    <a:pt x="23984" y="12421"/>
                  </a:cubicBezTo>
                  <a:cubicBezTo>
                    <a:pt x="25706" y="13309"/>
                    <a:pt x="26998" y="14671"/>
                    <a:pt x="28050" y="16704"/>
                  </a:cubicBezTo>
                  <a:cubicBezTo>
                    <a:pt x="28994" y="18527"/>
                    <a:pt x="29621" y="20649"/>
                    <a:pt x="30287" y="22897"/>
                  </a:cubicBezTo>
                  <a:cubicBezTo>
                    <a:pt x="30987" y="25263"/>
                    <a:pt x="31710" y="27708"/>
                    <a:pt x="32866" y="30022"/>
                  </a:cubicBezTo>
                  <a:cubicBezTo>
                    <a:pt x="34181" y="32655"/>
                    <a:pt x="35873" y="34706"/>
                    <a:pt x="38037" y="36291"/>
                  </a:cubicBezTo>
                  <a:cubicBezTo>
                    <a:pt x="42212" y="39352"/>
                    <a:pt x="45318" y="40870"/>
                    <a:pt x="47813" y="41068"/>
                  </a:cubicBezTo>
                  <a:cubicBezTo>
                    <a:pt x="48006" y="41084"/>
                    <a:pt x="48193" y="41091"/>
                    <a:pt x="48376" y="41091"/>
                  </a:cubicBezTo>
                  <a:cubicBezTo>
                    <a:pt x="50340" y="41091"/>
                    <a:pt x="51761" y="40243"/>
                    <a:pt x="53259" y="39350"/>
                  </a:cubicBezTo>
                  <a:cubicBezTo>
                    <a:pt x="55053" y="38280"/>
                    <a:pt x="56994" y="37123"/>
                    <a:pt x="60191" y="37123"/>
                  </a:cubicBezTo>
                  <a:cubicBezTo>
                    <a:pt x="60585" y="37123"/>
                    <a:pt x="60998" y="37140"/>
                    <a:pt x="61432" y="37178"/>
                  </a:cubicBezTo>
                  <a:lnTo>
                    <a:pt x="61432" y="37010"/>
                  </a:lnTo>
                  <a:cubicBezTo>
                    <a:pt x="60988" y="36971"/>
                    <a:pt x="60556" y="36952"/>
                    <a:pt x="60136" y="36952"/>
                  </a:cubicBezTo>
                  <a:cubicBezTo>
                    <a:pt x="59559" y="36952"/>
                    <a:pt x="59005" y="36988"/>
                    <a:pt x="58473" y="37062"/>
                  </a:cubicBezTo>
                  <a:cubicBezTo>
                    <a:pt x="56163" y="37380"/>
                    <a:pt x="54610" y="38307"/>
                    <a:pt x="53107" y="39203"/>
                  </a:cubicBezTo>
                  <a:cubicBezTo>
                    <a:pt x="51633" y="40082"/>
                    <a:pt x="50233" y="40917"/>
                    <a:pt x="48325" y="40917"/>
                  </a:cubicBezTo>
                  <a:cubicBezTo>
                    <a:pt x="48150" y="40917"/>
                    <a:pt x="47972" y="40910"/>
                    <a:pt x="47788" y="40896"/>
                  </a:cubicBezTo>
                  <a:cubicBezTo>
                    <a:pt x="45351" y="40701"/>
                    <a:pt x="42292" y="39202"/>
                    <a:pt x="38163" y="36174"/>
                  </a:cubicBezTo>
                  <a:cubicBezTo>
                    <a:pt x="33394" y="32677"/>
                    <a:pt x="31855" y="27479"/>
                    <a:pt x="30498" y="22893"/>
                  </a:cubicBezTo>
                  <a:cubicBezTo>
                    <a:pt x="29830" y="20637"/>
                    <a:pt x="29200" y="18506"/>
                    <a:pt x="28249" y="16669"/>
                  </a:cubicBezTo>
                  <a:cubicBezTo>
                    <a:pt x="27174" y="14591"/>
                    <a:pt x="25846" y="13196"/>
                    <a:pt x="24072" y="12280"/>
                  </a:cubicBezTo>
                  <a:cubicBezTo>
                    <a:pt x="22258" y="11342"/>
                    <a:pt x="20560" y="11018"/>
                    <a:pt x="18934" y="11018"/>
                  </a:cubicBezTo>
                  <a:cubicBezTo>
                    <a:pt x="17088" y="11018"/>
                    <a:pt x="15336" y="11436"/>
                    <a:pt x="13614" y="11847"/>
                  </a:cubicBezTo>
                  <a:cubicBezTo>
                    <a:pt x="12020" y="12227"/>
                    <a:pt x="10467" y="12598"/>
                    <a:pt x="8922" y="12598"/>
                  </a:cubicBezTo>
                  <a:cubicBezTo>
                    <a:pt x="7229" y="12598"/>
                    <a:pt x="5544" y="12153"/>
                    <a:pt x="3821" y="10791"/>
                  </a:cubicBezTo>
                  <a:cubicBezTo>
                    <a:pt x="498" y="8164"/>
                    <a:pt x="123" y="5405"/>
                    <a:pt x="392" y="3554"/>
                  </a:cubicBezTo>
                  <a:cubicBezTo>
                    <a:pt x="686" y="1539"/>
                    <a:pt x="1787" y="128"/>
                    <a:pt x="1797" y="114"/>
                  </a:cubicBezTo>
                  <a:lnTo>
                    <a:pt x="1607"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103;p13"/>
            <p:cNvSpPr/>
            <p:nvPr/>
          </p:nvSpPr>
          <p:spPr>
            <a:xfrm>
              <a:off x="4428523" y="1209180"/>
              <a:ext cx="3337927" cy="2384201"/>
            </a:xfrm>
            <a:custGeom>
              <a:avLst/>
              <a:gdLst/>
              <a:ahLst/>
              <a:cxnLst/>
              <a:rect l="l" t="t" r="r" b="b"/>
              <a:pathLst>
                <a:path w="58987" h="42133" extrusionOk="0">
                  <a:moveTo>
                    <a:pt x="1354" y="1"/>
                  </a:moveTo>
                  <a:cubicBezTo>
                    <a:pt x="1344" y="16"/>
                    <a:pt x="324" y="1536"/>
                    <a:pt x="120" y="3668"/>
                  </a:cubicBezTo>
                  <a:cubicBezTo>
                    <a:pt x="1" y="4922"/>
                    <a:pt x="182" y="6141"/>
                    <a:pt x="659" y="7289"/>
                  </a:cubicBezTo>
                  <a:cubicBezTo>
                    <a:pt x="1256" y="8728"/>
                    <a:pt x="2321" y="10059"/>
                    <a:pt x="3822" y="11246"/>
                  </a:cubicBezTo>
                  <a:cubicBezTo>
                    <a:pt x="5471" y="12549"/>
                    <a:pt x="6997" y="12994"/>
                    <a:pt x="8480" y="12994"/>
                  </a:cubicBezTo>
                  <a:cubicBezTo>
                    <a:pt x="10023" y="12994"/>
                    <a:pt x="11520" y="12513"/>
                    <a:pt x="13059" y="12018"/>
                  </a:cubicBezTo>
                  <a:cubicBezTo>
                    <a:pt x="14684" y="11496"/>
                    <a:pt x="16340" y="10965"/>
                    <a:pt x="18142" y="10965"/>
                  </a:cubicBezTo>
                  <a:cubicBezTo>
                    <a:pt x="19565" y="10965"/>
                    <a:pt x="21080" y="11297"/>
                    <a:pt x="22743" y="12228"/>
                  </a:cubicBezTo>
                  <a:cubicBezTo>
                    <a:pt x="24442" y="13177"/>
                    <a:pt x="25686" y="14584"/>
                    <a:pt x="26658" y="16655"/>
                  </a:cubicBezTo>
                  <a:cubicBezTo>
                    <a:pt x="27530" y="18511"/>
                    <a:pt x="28070" y="20657"/>
                    <a:pt x="28643" y="22928"/>
                  </a:cubicBezTo>
                  <a:cubicBezTo>
                    <a:pt x="29236" y="25284"/>
                    <a:pt x="29850" y="27722"/>
                    <a:pt x="30888" y="30046"/>
                  </a:cubicBezTo>
                  <a:cubicBezTo>
                    <a:pt x="32069" y="32688"/>
                    <a:pt x="33636" y="34776"/>
                    <a:pt x="35679" y="36426"/>
                  </a:cubicBezTo>
                  <a:cubicBezTo>
                    <a:pt x="40114" y="40008"/>
                    <a:pt x="43483" y="41809"/>
                    <a:pt x="46283" y="42092"/>
                  </a:cubicBezTo>
                  <a:cubicBezTo>
                    <a:pt x="46553" y="42119"/>
                    <a:pt x="46816" y="42132"/>
                    <a:pt x="47071" y="42132"/>
                  </a:cubicBezTo>
                  <a:cubicBezTo>
                    <a:pt x="49218" y="42132"/>
                    <a:pt x="50877" y="41217"/>
                    <a:pt x="52623" y="40256"/>
                  </a:cubicBezTo>
                  <a:cubicBezTo>
                    <a:pt x="54402" y="39276"/>
                    <a:pt x="56305" y="38226"/>
                    <a:pt x="58986" y="37924"/>
                  </a:cubicBezTo>
                  <a:lnTo>
                    <a:pt x="58986" y="37746"/>
                  </a:lnTo>
                  <a:cubicBezTo>
                    <a:pt x="58802" y="37765"/>
                    <a:pt x="58620" y="37789"/>
                    <a:pt x="58440" y="37816"/>
                  </a:cubicBezTo>
                  <a:cubicBezTo>
                    <a:pt x="55959" y="38186"/>
                    <a:pt x="54189" y="39162"/>
                    <a:pt x="52476" y="40106"/>
                  </a:cubicBezTo>
                  <a:cubicBezTo>
                    <a:pt x="50752" y="41056"/>
                    <a:pt x="49114" y="41958"/>
                    <a:pt x="47019" y="41958"/>
                  </a:cubicBezTo>
                  <a:cubicBezTo>
                    <a:pt x="46774" y="41958"/>
                    <a:pt x="46523" y="41946"/>
                    <a:pt x="46265" y="41920"/>
                  </a:cubicBezTo>
                  <a:cubicBezTo>
                    <a:pt x="43524" y="41642"/>
                    <a:pt x="40204" y="39862"/>
                    <a:pt x="35817" y="36318"/>
                  </a:cubicBezTo>
                  <a:cubicBezTo>
                    <a:pt x="31311" y="32678"/>
                    <a:pt x="30006" y="27499"/>
                    <a:pt x="28855" y="22930"/>
                  </a:cubicBezTo>
                  <a:cubicBezTo>
                    <a:pt x="28281" y="20651"/>
                    <a:pt x="27739" y="18498"/>
                    <a:pt x="26860" y="16627"/>
                  </a:cubicBezTo>
                  <a:cubicBezTo>
                    <a:pt x="25866" y="14511"/>
                    <a:pt x="24589" y="13070"/>
                    <a:pt x="22841" y="12093"/>
                  </a:cubicBezTo>
                  <a:cubicBezTo>
                    <a:pt x="21282" y="11220"/>
                    <a:pt x="19722" y="10793"/>
                    <a:pt x="18087" y="10793"/>
                  </a:cubicBezTo>
                  <a:cubicBezTo>
                    <a:pt x="17900" y="10793"/>
                    <a:pt x="17711" y="10798"/>
                    <a:pt x="17522" y="10810"/>
                  </a:cubicBezTo>
                  <a:cubicBezTo>
                    <a:pt x="15901" y="10905"/>
                    <a:pt x="14397" y="11388"/>
                    <a:pt x="12944" y="11854"/>
                  </a:cubicBezTo>
                  <a:cubicBezTo>
                    <a:pt x="11431" y="12341"/>
                    <a:pt x="9960" y="12813"/>
                    <a:pt x="8449" y="12813"/>
                  </a:cubicBezTo>
                  <a:cubicBezTo>
                    <a:pt x="7012" y="12813"/>
                    <a:pt x="5538" y="12386"/>
                    <a:pt x="3957" y="11137"/>
                  </a:cubicBezTo>
                  <a:cubicBezTo>
                    <a:pt x="632" y="8508"/>
                    <a:pt x="153" y="5654"/>
                    <a:pt x="336" y="3722"/>
                  </a:cubicBezTo>
                  <a:cubicBezTo>
                    <a:pt x="537" y="1621"/>
                    <a:pt x="1540" y="122"/>
                    <a:pt x="1551" y="108"/>
                  </a:cubicBezTo>
                  <a:lnTo>
                    <a:pt x="1354"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 name="Google Shape;104;p13"/>
            <p:cNvSpPr/>
            <p:nvPr/>
          </p:nvSpPr>
          <p:spPr>
            <a:xfrm>
              <a:off x="4497729" y="1139805"/>
              <a:ext cx="3268720" cy="2414475"/>
            </a:xfrm>
            <a:custGeom>
              <a:avLst/>
              <a:gdLst/>
              <a:ahLst/>
              <a:cxnLst/>
              <a:rect l="l" t="t" r="r" b="b"/>
              <a:pathLst>
                <a:path w="57764" h="42668" extrusionOk="0">
                  <a:moveTo>
                    <a:pt x="1227" y="0"/>
                  </a:moveTo>
                  <a:cubicBezTo>
                    <a:pt x="1218" y="15"/>
                    <a:pt x="247" y="1580"/>
                    <a:pt x="92" y="3754"/>
                  </a:cubicBezTo>
                  <a:cubicBezTo>
                    <a:pt x="1" y="5033"/>
                    <a:pt x="204" y="6271"/>
                    <a:pt x="697" y="7434"/>
                  </a:cubicBezTo>
                  <a:cubicBezTo>
                    <a:pt x="1315" y="8891"/>
                    <a:pt x="2388" y="10231"/>
                    <a:pt x="3891" y="11417"/>
                  </a:cubicBezTo>
                  <a:cubicBezTo>
                    <a:pt x="5323" y="12551"/>
                    <a:pt x="6770" y="13104"/>
                    <a:pt x="8302" y="13104"/>
                  </a:cubicBezTo>
                  <a:cubicBezTo>
                    <a:pt x="8378" y="13104"/>
                    <a:pt x="8455" y="13103"/>
                    <a:pt x="8531" y="13100"/>
                  </a:cubicBezTo>
                  <a:cubicBezTo>
                    <a:pt x="9972" y="13050"/>
                    <a:pt x="11322" y="12550"/>
                    <a:pt x="12752" y="12021"/>
                  </a:cubicBezTo>
                  <a:cubicBezTo>
                    <a:pt x="14322" y="11440"/>
                    <a:pt x="15922" y="10848"/>
                    <a:pt x="17702" y="10848"/>
                  </a:cubicBezTo>
                  <a:cubicBezTo>
                    <a:pt x="19051" y="10848"/>
                    <a:pt x="20503" y="11188"/>
                    <a:pt x="22123" y="12131"/>
                  </a:cubicBezTo>
                  <a:cubicBezTo>
                    <a:pt x="23808" y="13110"/>
                    <a:pt x="25027" y="14539"/>
                    <a:pt x="25958" y="16629"/>
                  </a:cubicBezTo>
                  <a:cubicBezTo>
                    <a:pt x="26792" y="18501"/>
                    <a:pt x="27286" y="20657"/>
                    <a:pt x="27811" y="22940"/>
                  </a:cubicBezTo>
                  <a:cubicBezTo>
                    <a:pt x="28351" y="25294"/>
                    <a:pt x="28909" y="27729"/>
                    <a:pt x="29890" y="30058"/>
                  </a:cubicBezTo>
                  <a:cubicBezTo>
                    <a:pt x="31005" y="32708"/>
                    <a:pt x="32514" y="34812"/>
                    <a:pt x="34502" y="36493"/>
                  </a:cubicBezTo>
                  <a:cubicBezTo>
                    <a:pt x="39059" y="40347"/>
                    <a:pt x="42559" y="42293"/>
                    <a:pt x="45516" y="42617"/>
                  </a:cubicBezTo>
                  <a:cubicBezTo>
                    <a:pt x="45823" y="42651"/>
                    <a:pt x="46121" y="42667"/>
                    <a:pt x="46412" y="42667"/>
                  </a:cubicBezTo>
                  <a:cubicBezTo>
                    <a:pt x="48659" y="42667"/>
                    <a:pt x="50442" y="41715"/>
                    <a:pt x="52317" y="40714"/>
                  </a:cubicBezTo>
                  <a:cubicBezTo>
                    <a:pt x="53912" y="39861"/>
                    <a:pt x="55604" y="38957"/>
                    <a:pt x="57763" y="38500"/>
                  </a:cubicBezTo>
                  <a:lnTo>
                    <a:pt x="57763" y="38312"/>
                  </a:lnTo>
                  <a:cubicBezTo>
                    <a:pt x="55533" y="38767"/>
                    <a:pt x="53825" y="39678"/>
                    <a:pt x="52171" y="40563"/>
                  </a:cubicBezTo>
                  <a:cubicBezTo>
                    <a:pt x="50318" y="41552"/>
                    <a:pt x="48557" y="42493"/>
                    <a:pt x="46361" y="42493"/>
                  </a:cubicBezTo>
                  <a:cubicBezTo>
                    <a:pt x="46082" y="42493"/>
                    <a:pt x="45795" y="42478"/>
                    <a:pt x="45499" y="42446"/>
                  </a:cubicBezTo>
                  <a:cubicBezTo>
                    <a:pt x="42604" y="42128"/>
                    <a:pt x="39154" y="40203"/>
                    <a:pt x="34644" y="36388"/>
                  </a:cubicBezTo>
                  <a:cubicBezTo>
                    <a:pt x="30258" y="32681"/>
                    <a:pt x="29072" y="27508"/>
                    <a:pt x="28025" y="22944"/>
                  </a:cubicBezTo>
                  <a:cubicBezTo>
                    <a:pt x="27498" y="20654"/>
                    <a:pt x="27002" y="18491"/>
                    <a:pt x="26161" y="16604"/>
                  </a:cubicBezTo>
                  <a:cubicBezTo>
                    <a:pt x="25211" y="14469"/>
                    <a:pt x="23959" y="13005"/>
                    <a:pt x="22224" y="11999"/>
                  </a:cubicBezTo>
                  <a:cubicBezTo>
                    <a:pt x="20700" y="11111"/>
                    <a:pt x="19197" y="10676"/>
                    <a:pt x="17648" y="10676"/>
                  </a:cubicBezTo>
                  <a:cubicBezTo>
                    <a:pt x="17434" y="10676"/>
                    <a:pt x="17219" y="10684"/>
                    <a:pt x="17003" y="10701"/>
                  </a:cubicBezTo>
                  <a:cubicBezTo>
                    <a:pt x="15438" y="10821"/>
                    <a:pt x="14010" y="11350"/>
                    <a:pt x="12628" y="11861"/>
                  </a:cubicBezTo>
                  <a:cubicBezTo>
                    <a:pt x="11166" y="12402"/>
                    <a:pt x="9747" y="12927"/>
                    <a:pt x="8258" y="12927"/>
                  </a:cubicBezTo>
                  <a:cubicBezTo>
                    <a:pt x="6929" y="12927"/>
                    <a:pt x="5544" y="12508"/>
                    <a:pt x="4026" y="11307"/>
                  </a:cubicBezTo>
                  <a:cubicBezTo>
                    <a:pt x="700" y="8679"/>
                    <a:pt x="168" y="5777"/>
                    <a:pt x="308" y="3805"/>
                  </a:cubicBezTo>
                  <a:cubicBezTo>
                    <a:pt x="460" y="1660"/>
                    <a:pt x="1417" y="118"/>
                    <a:pt x="1426" y="103"/>
                  </a:cubicBezTo>
                  <a:lnTo>
                    <a:pt x="1227" y="0"/>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105;p13"/>
            <p:cNvSpPr/>
            <p:nvPr/>
          </p:nvSpPr>
          <p:spPr>
            <a:xfrm>
              <a:off x="4359261" y="1278613"/>
              <a:ext cx="3407190" cy="2354436"/>
            </a:xfrm>
            <a:custGeom>
              <a:avLst/>
              <a:gdLst/>
              <a:ahLst/>
              <a:cxnLst/>
              <a:rect l="l" t="t" r="r" b="b"/>
              <a:pathLst>
                <a:path w="60211" h="41607" extrusionOk="0">
                  <a:moveTo>
                    <a:pt x="1481" y="1"/>
                  </a:moveTo>
                  <a:cubicBezTo>
                    <a:pt x="1471" y="15"/>
                    <a:pt x="402" y="1492"/>
                    <a:pt x="150" y="3581"/>
                  </a:cubicBezTo>
                  <a:cubicBezTo>
                    <a:pt x="1" y="4810"/>
                    <a:pt x="160" y="6009"/>
                    <a:pt x="621" y="7144"/>
                  </a:cubicBezTo>
                  <a:cubicBezTo>
                    <a:pt x="1199" y="8564"/>
                    <a:pt x="2253" y="9886"/>
                    <a:pt x="3755" y="11074"/>
                  </a:cubicBezTo>
                  <a:cubicBezTo>
                    <a:pt x="5470" y="12430"/>
                    <a:pt x="7096" y="12882"/>
                    <a:pt x="8700" y="12882"/>
                  </a:cubicBezTo>
                  <a:cubicBezTo>
                    <a:pt x="10259" y="12882"/>
                    <a:pt x="11798" y="12455"/>
                    <a:pt x="13381" y="12016"/>
                  </a:cubicBezTo>
                  <a:cubicBezTo>
                    <a:pt x="15051" y="11552"/>
                    <a:pt x="16752" y="11080"/>
                    <a:pt x="18568" y="11080"/>
                  </a:cubicBezTo>
                  <a:cubicBezTo>
                    <a:pt x="20072" y="11080"/>
                    <a:pt x="21655" y="11404"/>
                    <a:pt x="23364" y="12324"/>
                  </a:cubicBezTo>
                  <a:cubicBezTo>
                    <a:pt x="25076" y="13244"/>
                    <a:pt x="26344" y="14628"/>
                    <a:pt x="27357" y="16681"/>
                  </a:cubicBezTo>
                  <a:cubicBezTo>
                    <a:pt x="28265" y="18519"/>
                    <a:pt x="28850" y="20654"/>
                    <a:pt x="29469" y="22914"/>
                  </a:cubicBezTo>
                  <a:cubicBezTo>
                    <a:pt x="30116" y="25274"/>
                    <a:pt x="30784" y="27714"/>
                    <a:pt x="31882" y="30034"/>
                  </a:cubicBezTo>
                  <a:cubicBezTo>
                    <a:pt x="33129" y="32670"/>
                    <a:pt x="34757" y="34740"/>
                    <a:pt x="36859" y="36358"/>
                  </a:cubicBezTo>
                  <a:cubicBezTo>
                    <a:pt x="41165" y="39677"/>
                    <a:pt x="44404" y="41335"/>
                    <a:pt x="47050" y="41575"/>
                  </a:cubicBezTo>
                  <a:cubicBezTo>
                    <a:pt x="47281" y="41596"/>
                    <a:pt x="47506" y="41606"/>
                    <a:pt x="47725" y="41606"/>
                  </a:cubicBezTo>
                  <a:cubicBezTo>
                    <a:pt x="49778" y="41606"/>
                    <a:pt x="51318" y="40727"/>
                    <a:pt x="52938" y="39800"/>
                  </a:cubicBezTo>
                  <a:cubicBezTo>
                    <a:pt x="54857" y="38704"/>
                    <a:pt x="56933" y="37518"/>
                    <a:pt x="60210" y="37481"/>
                  </a:cubicBezTo>
                  <a:lnTo>
                    <a:pt x="60210" y="37311"/>
                  </a:lnTo>
                  <a:cubicBezTo>
                    <a:pt x="59604" y="37316"/>
                    <a:pt x="59020" y="37358"/>
                    <a:pt x="58457" y="37438"/>
                  </a:cubicBezTo>
                  <a:cubicBezTo>
                    <a:pt x="56060" y="37783"/>
                    <a:pt x="54397" y="38733"/>
                    <a:pt x="52788" y="39652"/>
                  </a:cubicBezTo>
                  <a:cubicBezTo>
                    <a:pt x="51191" y="40565"/>
                    <a:pt x="49674" y="41432"/>
                    <a:pt x="47676" y="41432"/>
                  </a:cubicBezTo>
                  <a:cubicBezTo>
                    <a:pt x="47465" y="41432"/>
                    <a:pt x="47250" y="41423"/>
                    <a:pt x="47028" y="41403"/>
                  </a:cubicBezTo>
                  <a:cubicBezTo>
                    <a:pt x="44441" y="41167"/>
                    <a:pt x="41251" y="39529"/>
                    <a:pt x="36991" y="36246"/>
                  </a:cubicBezTo>
                  <a:cubicBezTo>
                    <a:pt x="32357" y="32676"/>
                    <a:pt x="30936" y="27489"/>
                    <a:pt x="29681" y="22913"/>
                  </a:cubicBezTo>
                  <a:cubicBezTo>
                    <a:pt x="29060" y="20645"/>
                    <a:pt x="28472" y="18503"/>
                    <a:pt x="27557" y="16649"/>
                  </a:cubicBezTo>
                  <a:cubicBezTo>
                    <a:pt x="26522" y="14551"/>
                    <a:pt x="25219" y="13134"/>
                    <a:pt x="23457" y="12186"/>
                  </a:cubicBezTo>
                  <a:cubicBezTo>
                    <a:pt x="21862" y="11328"/>
                    <a:pt x="20240" y="10907"/>
                    <a:pt x="18512" y="10907"/>
                  </a:cubicBezTo>
                  <a:cubicBezTo>
                    <a:pt x="18358" y="10907"/>
                    <a:pt x="18204" y="10911"/>
                    <a:pt x="18049" y="10917"/>
                  </a:cubicBezTo>
                  <a:cubicBezTo>
                    <a:pt x="16372" y="10989"/>
                    <a:pt x="14797" y="11427"/>
                    <a:pt x="13274" y="11850"/>
                  </a:cubicBezTo>
                  <a:cubicBezTo>
                    <a:pt x="11715" y="12283"/>
                    <a:pt x="10200" y="12703"/>
                    <a:pt x="8670" y="12703"/>
                  </a:cubicBezTo>
                  <a:cubicBezTo>
                    <a:pt x="7112" y="12703"/>
                    <a:pt x="5539" y="12267"/>
                    <a:pt x="3889" y="10964"/>
                  </a:cubicBezTo>
                  <a:cubicBezTo>
                    <a:pt x="566" y="8336"/>
                    <a:pt x="139" y="5530"/>
                    <a:pt x="365" y="3638"/>
                  </a:cubicBezTo>
                  <a:cubicBezTo>
                    <a:pt x="612" y="1579"/>
                    <a:pt x="1664" y="125"/>
                    <a:pt x="1674" y="111"/>
                  </a:cubicBezTo>
                  <a:lnTo>
                    <a:pt x="1481" y="1"/>
                  </a:ln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ext one column">
  <p:cSld name="5_Text one column">
    <p:spTree>
      <p:nvGrpSpPr>
        <p:cNvPr id="1" name="Shape 106"/>
        <p:cNvGrpSpPr/>
        <p:nvPr/>
      </p:nvGrpSpPr>
      <p:grpSpPr>
        <a:xfrm>
          <a:off x="0" y="0"/>
          <a:ext cx="0" cy="0"/>
          <a:chOff x="0" y="0"/>
          <a:chExt cx="0" cy="0"/>
        </a:xfrm>
      </p:grpSpPr>
      <p:cxnSp>
        <p:nvCxnSpPr>
          <p:cNvPr id="107" name="Google Shape;107;p14"/>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08" name="Google Shape;108;p14"/>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09" name="Google Shape;109;p14"/>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10" name="Google Shape;110;p14"/>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11" name="Google Shape;111;p14"/>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12" name="Google Shape;112;p14"/>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15">
          <p15:clr>
            <a:srgbClr val="FBAE40"/>
          </p15:clr>
        </p15:guide>
        <p15:guide id="2" orient="horz" pos="846">
          <p15:clr>
            <a:srgbClr val="FBAE40"/>
          </p15:clr>
        </p15:guide>
        <p15:guide id="3" pos="28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e column">
  <p:cSld name="Text one column">
    <p:spTree>
      <p:nvGrpSpPr>
        <p:cNvPr id="1" name="Shape 113"/>
        <p:cNvGrpSpPr/>
        <p:nvPr/>
      </p:nvGrpSpPr>
      <p:grpSpPr>
        <a:xfrm>
          <a:off x="0" y="0"/>
          <a:ext cx="0" cy="0"/>
          <a:chOff x="0" y="0"/>
          <a:chExt cx="0" cy="0"/>
        </a:xfrm>
      </p:grpSpPr>
      <p:cxnSp>
        <p:nvCxnSpPr>
          <p:cNvPr id="114" name="Google Shape;114;p15"/>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15" name="Google Shape;115;p15"/>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16" name="Google Shape;116;p15"/>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17" name="Google Shape;117;p15"/>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18" name="Google Shape;118;p15"/>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19" name="Google Shape;119;p1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20" name="Google Shape;120;p15"/>
          <p:cNvSpPr txBox="1">
            <a:spLocks noGrp="1"/>
          </p:cNvSpPr>
          <p:nvPr>
            <p:ph type="body" idx="2"/>
          </p:nvPr>
        </p:nvSpPr>
        <p:spPr>
          <a:xfrm>
            <a:off x="273201" y="1343026"/>
            <a:ext cx="8529000" cy="4020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2857"/>
              </a:lnSpc>
              <a:spcBef>
                <a:spcPts val="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1pPr>
            <a:lvl2pPr marL="914400" marR="0" lvl="1"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42900" algn="l" rtl="0">
              <a:lnSpc>
                <a:spcPct val="120000"/>
              </a:lnSpc>
              <a:spcBef>
                <a:spcPts val="500"/>
              </a:spcBef>
              <a:spcAft>
                <a:spcPts val="0"/>
              </a:spcAft>
              <a:buClr>
                <a:srgbClr val="EE7623"/>
              </a:buClr>
              <a:buSzPts val="1800"/>
              <a:buFont typeface="Noto Sans Symbols"/>
              <a:buChar char="⎼"/>
              <a:defRPr sz="1800" b="0" i="0" u="none" strike="noStrike" cap="none">
                <a:solidFill>
                  <a:schemeClr val="dk1"/>
                </a:solidFill>
                <a:latin typeface="Open Sans"/>
                <a:ea typeface="Open Sans"/>
                <a:cs typeface="Open Sans"/>
                <a:sym typeface="Open Sans"/>
              </a:defRPr>
            </a:lvl3pPr>
            <a:lvl4pPr marL="1828800" marR="0" lvl="3"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298450" algn="l" rtl="0">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21" name="Google Shape;121;p15"/>
          <p:cNvSpPr txBox="1">
            <a:spLocks noGrp="1"/>
          </p:cNvSpPr>
          <p:nvPr>
            <p:ph type="body" idx="3"/>
          </p:nvPr>
        </p:nvSpPr>
        <p:spPr>
          <a:xfrm>
            <a:off x="273201" y="1749227"/>
            <a:ext cx="8529000" cy="28386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20000"/>
              </a:lnSpc>
              <a:spcBef>
                <a:spcPts val="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1pPr>
            <a:lvl2pPr marL="914400" marR="0" lvl="1" indent="-342900" algn="l" rtl="0">
              <a:lnSpc>
                <a:spcPct val="120000"/>
              </a:lnSpc>
              <a:spcBef>
                <a:spcPts val="500"/>
              </a:spcBef>
              <a:spcAft>
                <a:spcPts val="0"/>
              </a:spcAft>
              <a:buClr>
                <a:srgbClr val="EE7623"/>
              </a:buClr>
              <a:buSzPts val="1800"/>
              <a:buFont typeface="Noto Sans Symbols"/>
              <a:buChar char="⎻"/>
              <a:defRPr sz="1800" b="0" i="0" u="none" strike="noStrike" cap="none">
                <a:solidFill>
                  <a:schemeClr val="dk1"/>
                </a:solidFill>
                <a:latin typeface="Open Sans"/>
                <a:ea typeface="Open Sans"/>
                <a:cs typeface="Open Sans"/>
                <a:sym typeface="Open Sans"/>
              </a:defRPr>
            </a:lvl2pPr>
            <a:lvl3pPr marL="1371600" marR="0" lvl="2"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3pPr>
            <a:lvl4pPr marL="1828800" marR="0" lvl="3"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298450" algn="l" rtl="0">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15">
          <p15:clr>
            <a:srgbClr val="FBAE40"/>
          </p15:clr>
        </p15:guide>
        <p15:guide id="2" orient="horz" pos="846">
          <p15:clr>
            <a:srgbClr val="FBAE40"/>
          </p15:clr>
        </p15:guide>
        <p15:guide id="3" pos="28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ext one column">
  <p:cSld name="2_Text one column">
    <p:spTree>
      <p:nvGrpSpPr>
        <p:cNvPr id="1" name="Shape 122"/>
        <p:cNvGrpSpPr/>
        <p:nvPr/>
      </p:nvGrpSpPr>
      <p:grpSpPr>
        <a:xfrm>
          <a:off x="0" y="0"/>
          <a:ext cx="0" cy="0"/>
          <a:chOff x="0" y="0"/>
          <a:chExt cx="0" cy="0"/>
        </a:xfrm>
      </p:grpSpPr>
      <p:cxnSp>
        <p:nvCxnSpPr>
          <p:cNvPr id="123" name="Google Shape;123;p16"/>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24" name="Google Shape;124;p16"/>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25" name="Google Shape;125;p16"/>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26" name="Google Shape;126;p16"/>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27" name="Google Shape;127;p16"/>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28" name="Google Shape;128;p16"/>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29" name="Google Shape;129;p16"/>
          <p:cNvSpPr>
            <a:spLocks noGrp="1"/>
          </p:cNvSpPr>
          <p:nvPr>
            <p:ph type="pic" idx="2"/>
          </p:nvPr>
        </p:nvSpPr>
        <p:spPr>
          <a:xfrm>
            <a:off x="4736834" y="1343024"/>
            <a:ext cx="4065300" cy="3245100"/>
          </a:xfrm>
          <a:prstGeom prst="rect">
            <a:avLst/>
          </a:prstGeom>
          <a:solidFill>
            <a:schemeClr val="lt1"/>
          </a:solidFill>
          <a:ln>
            <a:noFill/>
          </a:ln>
        </p:spPr>
      </p:sp>
      <p:sp>
        <p:nvSpPr>
          <p:cNvPr id="130" name="Google Shape;130;p16"/>
          <p:cNvSpPr txBox="1">
            <a:spLocks noGrp="1"/>
          </p:cNvSpPr>
          <p:nvPr>
            <p:ph type="body" idx="3"/>
          </p:nvPr>
        </p:nvSpPr>
        <p:spPr>
          <a:xfrm>
            <a:off x="273201" y="1343026"/>
            <a:ext cx="4193400" cy="4020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2857"/>
              </a:lnSpc>
              <a:spcBef>
                <a:spcPts val="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1pPr>
            <a:lvl2pPr marL="914400" marR="0" lvl="1"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42900" algn="l" rtl="0">
              <a:lnSpc>
                <a:spcPct val="120000"/>
              </a:lnSpc>
              <a:spcBef>
                <a:spcPts val="500"/>
              </a:spcBef>
              <a:spcAft>
                <a:spcPts val="0"/>
              </a:spcAft>
              <a:buClr>
                <a:srgbClr val="EE7623"/>
              </a:buClr>
              <a:buSzPts val="1800"/>
              <a:buFont typeface="Noto Sans Symbols"/>
              <a:buChar char="⎼"/>
              <a:defRPr sz="1800" b="0" i="0" u="none" strike="noStrike" cap="none">
                <a:solidFill>
                  <a:schemeClr val="dk1"/>
                </a:solidFill>
                <a:latin typeface="Open Sans"/>
                <a:ea typeface="Open Sans"/>
                <a:cs typeface="Open Sans"/>
                <a:sym typeface="Open Sans"/>
              </a:defRPr>
            </a:lvl3pPr>
            <a:lvl4pPr marL="1828800" marR="0" lvl="3"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298450" algn="l" rtl="0">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31" name="Google Shape;131;p16"/>
          <p:cNvSpPr txBox="1">
            <a:spLocks noGrp="1"/>
          </p:cNvSpPr>
          <p:nvPr>
            <p:ph type="body" idx="4"/>
          </p:nvPr>
        </p:nvSpPr>
        <p:spPr>
          <a:xfrm>
            <a:off x="273201" y="1749227"/>
            <a:ext cx="4193400" cy="28386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20000"/>
              </a:lnSpc>
              <a:spcBef>
                <a:spcPts val="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1pPr>
            <a:lvl2pPr marL="914400" marR="0" lvl="1" indent="-342900" algn="l" rtl="0">
              <a:lnSpc>
                <a:spcPct val="120000"/>
              </a:lnSpc>
              <a:spcBef>
                <a:spcPts val="500"/>
              </a:spcBef>
              <a:spcAft>
                <a:spcPts val="0"/>
              </a:spcAft>
              <a:buClr>
                <a:srgbClr val="EE7623"/>
              </a:buClr>
              <a:buSzPts val="1800"/>
              <a:buFont typeface="Noto Sans Symbols"/>
              <a:buChar char="⎻"/>
              <a:defRPr sz="1800" b="0" i="0" u="none" strike="noStrike" cap="none">
                <a:solidFill>
                  <a:schemeClr val="dk1"/>
                </a:solidFill>
                <a:latin typeface="Open Sans"/>
                <a:ea typeface="Open Sans"/>
                <a:cs typeface="Open Sans"/>
                <a:sym typeface="Open Sans"/>
              </a:defRPr>
            </a:lvl2pPr>
            <a:lvl3pPr marL="1371600" marR="0" lvl="2"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3pPr>
            <a:lvl4pPr marL="1828800" marR="0" lvl="3"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120000"/>
              </a:lnSpc>
              <a:spcBef>
                <a:spcPts val="500"/>
              </a:spcBef>
              <a:spcAft>
                <a:spcPts val="0"/>
              </a:spcAft>
              <a:buClr>
                <a:srgbClr val="EE7623"/>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298450" algn="l" rtl="0">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15">
          <p15:clr>
            <a:srgbClr val="FBAE40"/>
          </p15:clr>
        </p15:guide>
        <p15:guide id="2" orient="horz" pos="846">
          <p15:clr>
            <a:srgbClr val="FBAE40"/>
          </p15:clr>
        </p15:guide>
        <p15:guide id="3" pos="28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ext one column">
  <p:cSld name="3_Text one column">
    <p:spTree>
      <p:nvGrpSpPr>
        <p:cNvPr id="1" name="Shape 132"/>
        <p:cNvGrpSpPr/>
        <p:nvPr/>
      </p:nvGrpSpPr>
      <p:grpSpPr>
        <a:xfrm>
          <a:off x="0" y="0"/>
          <a:ext cx="0" cy="0"/>
          <a:chOff x="0" y="0"/>
          <a:chExt cx="0" cy="0"/>
        </a:xfrm>
      </p:grpSpPr>
      <p:cxnSp>
        <p:nvCxnSpPr>
          <p:cNvPr id="133" name="Google Shape;133;p17"/>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34" name="Google Shape;134;p17"/>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35" name="Google Shape;135;p17"/>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36" name="Google Shape;136;p17"/>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37" name="Google Shape;137;p17"/>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38" name="Google Shape;138;p17"/>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39" name="Google Shape;139;p17"/>
          <p:cNvSpPr>
            <a:spLocks noGrp="1"/>
          </p:cNvSpPr>
          <p:nvPr>
            <p:ph type="pic" idx="2"/>
          </p:nvPr>
        </p:nvSpPr>
        <p:spPr>
          <a:xfrm>
            <a:off x="359740" y="1343025"/>
            <a:ext cx="4023000" cy="2639400"/>
          </a:xfrm>
          <a:prstGeom prst="rect">
            <a:avLst/>
          </a:prstGeom>
          <a:solidFill>
            <a:schemeClr val="lt1"/>
          </a:solidFill>
          <a:ln>
            <a:noFill/>
          </a:ln>
        </p:spPr>
      </p:sp>
      <p:sp>
        <p:nvSpPr>
          <p:cNvPr id="140" name="Google Shape;140;p17"/>
          <p:cNvSpPr>
            <a:spLocks noGrp="1"/>
          </p:cNvSpPr>
          <p:nvPr>
            <p:ph type="pic" idx="3"/>
          </p:nvPr>
        </p:nvSpPr>
        <p:spPr>
          <a:xfrm>
            <a:off x="4779300" y="1343025"/>
            <a:ext cx="4023000" cy="2639400"/>
          </a:xfrm>
          <a:prstGeom prst="rect">
            <a:avLst/>
          </a:prstGeom>
          <a:solidFill>
            <a:schemeClr val="lt1"/>
          </a:solidFill>
          <a:ln>
            <a:noFill/>
          </a:ln>
        </p:spPr>
      </p:sp>
      <p:sp>
        <p:nvSpPr>
          <p:cNvPr id="141" name="Google Shape;141;p17"/>
          <p:cNvSpPr txBox="1">
            <a:spLocks noGrp="1"/>
          </p:cNvSpPr>
          <p:nvPr>
            <p:ph type="body" idx="4"/>
          </p:nvPr>
        </p:nvSpPr>
        <p:spPr>
          <a:xfrm>
            <a:off x="359740" y="3996204"/>
            <a:ext cx="4023000" cy="5586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30000"/>
              </a:lnSpc>
              <a:spcBef>
                <a:spcPts val="300"/>
              </a:spcBef>
              <a:spcAft>
                <a:spcPts val="0"/>
              </a:spcAft>
              <a:buClr>
                <a:srgbClr val="315177"/>
              </a:buClr>
              <a:buSzPts val="1500"/>
              <a:buFont typeface="Arial"/>
              <a:buNone/>
              <a:defRPr sz="1500" b="0" i="0" u="none" strike="noStrike" cap="none">
                <a:solidFill>
                  <a:srgbClr val="315177"/>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42" name="Google Shape;142;p17"/>
          <p:cNvSpPr txBox="1">
            <a:spLocks noGrp="1"/>
          </p:cNvSpPr>
          <p:nvPr>
            <p:ph type="body" idx="5"/>
          </p:nvPr>
        </p:nvSpPr>
        <p:spPr>
          <a:xfrm>
            <a:off x="4779300" y="3996204"/>
            <a:ext cx="4023000" cy="5586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30000"/>
              </a:lnSpc>
              <a:spcBef>
                <a:spcPts val="300"/>
              </a:spcBef>
              <a:spcAft>
                <a:spcPts val="0"/>
              </a:spcAft>
              <a:buClr>
                <a:srgbClr val="315177"/>
              </a:buClr>
              <a:buSzPts val="1500"/>
              <a:buFont typeface="Arial"/>
              <a:buNone/>
              <a:defRPr sz="1500" b="0" i="0" u="none" strike="noStrike" cap="none">
                <a:solidFill>
                  <a:srgbClr val="315177"/>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15">
          <p15:clr>
            <a:srgbClr val="FBAE40"/>
          </p15:clr>
        </p15:guide>
        <p15:guide id="2" orient="horz" pos="846">
          <p15:clr>
            <a:srgbClr val="FBAE40"/>
          </p15:clr>
        </p15:guide>
        <p15:guide id="3" pos="2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one column">
  <p:cSld name="1_Text one column">
    <p:spTree>
      <p:nvGrpSpPr>
        <p:cNvPr id="1" name="Shape 143"/>
        <p:cNvGrpSpPr/>
        <p:nvPr/>
      </p:nvGrpSpPr>
      <p:grpSpPr>
        <a:xfrm>
          <a:off x="0" y="0"/>
          <a:ext cx="0" cy="0"/>
          <a:chOff x="0" y="0"/>
          <a:chExt cx="0" cy="0"/>
        </a:xfrm>
      </p:grpSpPr>
      <p:cxnSp>
        <p:nvCxnSpPr>
          <p:cNvPr id="144" name="Google Shape;144;p18"/>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45" name="Google Shape;145;p18"/>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46" name="Google Shape;146;p18"/>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47" name="Google Shape;147;p18"/>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48" name="Google Shape;148;p18"/>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49" name="Google Shape;149;p1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50" name="Google Shape;150;p18"/>
          <p:cNvSpPr>
            <a:spLocks noGrp="1"/>
          </p:cNvSpPr>
          <p:nvPr>
            <p:ph type="pic" idx="2"/>
          </p:nvPr>
        </p:nvSpPr>
        <p:spPr>
          <a:xfrm>
            <a:off x="359740" y="1343025"/>
            <a:ext cx="8442600" cy="3068400"/>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pos="215">
          <p15:clr>
            <a:srgbClr val="FBAE40"/>
          </p15:clr>
        </p15:guide>
        <p15:guide id="2" orient="horz" pos="846">
          <p15:clr>
            <a:srgbClr val="FBAE40"/>
          </p15:clr>
        </p15:guide>
        <p15:guide id="3" pos="2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ext one column">
  <p:cSld name="4_Text one column">
    <p:spTree>
      <p:nvGrpSpPr>
        <p:cNvPr id="1" name="Shape 151"/>
        <p:cNvGrpSpPr/>
        <p:nvPr/>
      </p:nvGrpSpPr>
      <p:grpSpPr>
        <a:xfrm>
          <a:off x="0" y="0"/>
          <a:ext cx="0" cy="0"/>
          <a:chOff x="0" y="0"/>
          <a:chExt cx="0" cy="0"/>
        </a:xfrm>
      </p:grpSpPr>
      <p:cxnSp>
        <p:nvCxnSpPr>
          <p:cNvPr id="152" name="Google Shape;152;p19"/>
          <p:cNvCxnSpPr/>
          <p:nvPr/>
        </p:nvCxnSpPr>
        <p:spPr>
          <a:xfrm>
            <a:off x="359740" y="4785996"/>
            <a:ext cx="8442600" cy="0"/>
          </a:xfrm>
          <a:prstGeom prst="straightConnector1">
            <a:avLst/>
          </a:prstGeom>
          <a:noFill/>
          <a:ln w="9525" cap="flat" cmpd="sng">
            <a:solidFill>
              <a:schemeClr val="dk2"/>
            </a:solidFill>
            <a:prstDash val="solid"/>
            <a:round/>
            <a:headEnd type="none" w="sm" len="sm"/>
            <a:tailEnd type="none" w="sm" len="sm"/>
          </a:ln>
        </p:spPr>
      </p:cxnSp>
      <p:sp>
        <p:nvSpPr>
          <p:cNvPr id="153" name="Google Shape;153;p19"/>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A2A2A5"/>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54" name="Google Shape;154;p19"/>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55" name="Google Shape;155;p19"/>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56" name="Google Shape;156;p19"/>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57" name="Google Shape;157;p19"/>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130000"/>
              </a:lnSpc>
              <a:spcBef>
                <a:spcPts val="50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58" name="Google Shape;158;p19"/>
          <p:cNvSpPr txBox="1">
            <a:spLocks noGrp="1"/>
          </p:cNvSpPr>
          <p:nvPr>
            <p:ph type="body" idx="2"/>
          </p:nvPr>
        </p:nvSpPr>
        <p:spPr>
          <a:xfrm>
            <a:off x="359740" y="3194621"/>
            <a:ext cx="1866600" cy="884400"/>
          </a:xfrm>
          <a:prstGeom prst="rect">
            <a:avLst/>
          </a:prstGeom>
          <a:noFill/>
          <a:ln>
            <a:noFill/>
          </a:ln>
        </p:spPr>
        <p:txBody>
          <a:bodyPr spcFirstLastPara="1" wrap="square" lIns="68575" tIns="34275" rIns="68575" bIns="34275" anchor="t" anchorCtr="0">
            <a:normAutofit/>
          </a:bodyPr>
          <a:lstStyle>
            <a:lvl1pPr marL="457200" marR="0" lvl="0" indent="-228600" algn="ctr" rtl="0">
              <a:lnSpc>
                <a:spcPct val="130000"/>
              </a:lnSpc>
              <a:spcBef>
                <a:spcPts val="300"/>
              </a:spcBef>
              <a:spcAft>
                <a:spcPts val="0"/>
              </a:spcAft>
              <a:buClr>
                <a:srgbClr val="315177"/>
              </a:buClr>
              <a:buSzPts val="1500"/>
              <a:buFont typeface="Arial"/>
              <a:buNone/>
              <a:defRPr sz="1500" b="0" i="0" u="none" strike="noStrike" cap="none">
                <a:solidFill>
                  <a:srgbClr val="315177"/>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59" name="Google Shape;159;p19"/>
          <p:cNvSpPr txBox="1">
            <a:spLocks noGrp="1"/>
          </p:cNvSpPr>
          <p:nvPr>
            <p:ph type="body" idx="3"/>
          </p:nvPr>
        </p:nvSpPr>
        <p:spPr>
          <a:xfrm>
            <a:off x="3627356" y="3218329"/>
            <a:ext cx="1866600" cy="884400"/>
          </a:xfrm>
          <a:prstGeom prst="rect">
            <a:avLst/>
          </a:prstGeom>
          <a:noFill/>
          <a:ln>
            <a:noFill/>
          </a:ln>
        </p:spPr>
        <p:txBody>
          <a:bodyPr spcFirstLastPara="1" wrap="square" lIns="68575" tIns="34275" rIns="68575" bIns="34275" anchor="t" anchorCtr="0">
            <a:normAutofit/>
          </a:bodyPr>
          <a:lstStyle>
            <a:lvl1pPr marL="457200" marR="0" lvl="0" indent="-228600" algn="ctr" rtl="0">
              <a:lnSpc>
                <a:spcPct val="130000"/>
              </a:lnSpc>
              <a:spcBef>
                <a:spcPts val="300"/>
              </a:spcBef>
              <a:spcAft>
                <a:spcPts val="0"/>
              </a:spcAft>
              <a:buClr>
                <a:srgbClr val="315177"/>
              </a:buClr>
              <a:buSzPts val="1500"/>
              <a:buFont typeface="Arial"/>
              <a:buNone/>
              <a:defRPr sz="1500" b="0" i="0" u="none" strike="noStrike" cap="none">
                <a:solidFill>
                  <a:srgbClr val="315177"/>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60" name="Google Shape;160;p19"/>
          <p:cNvSpPr txBox="1">
            <a:spLocks noGrp="1"/>
          </p:cNvSpPr>
          <p:nvPr>
            <p:ph type="body" idx="4"/>
          </p:nvPr>
        </p:nvSpPr>
        <p:spPr>
          <a:xfrm>
            <a:off x="6917588" y="3218329"/>
            <a:ext cx="1866600" cy="884400"/>
          </a:xfrm>
          <a:prstGeom prst="rect">
            <a:avLst/>
          </a:prstGeom>
          <a:noFill/>
          <a:ln>
            <a:noFill/>
          </a:ln>
        </p:spPr>
        <p:txBody>
          <a:bodyPr spcFirstLastPara="1" wrap="square" lIns="68575" tIns="34275" rIns="68575" bIns="34275" anchor="t" anchorCtr="0">
            <a:normAutofit/>
          </a:bodyPr>
          <a:lstStyle>
            <a:lvl1pPr marL="457200" marR="0" lvl="0" indent="-228600" algn="ctr" rtl="0">
              <a:lnSpc>
                <a:spcPct val="130000"/>
              </a:lnSpc>
              <a:spcBef>
                <a:spcPts val="300"/>
              </a:spcBef>
              <a:spcAft>
                <a:spcPts val="0"/>
              </a:spcAft>
              <a:buClr>
                <a:srgbClr val="315177"/>
              </a:buClr>
              <a:buSzPts val="1500"/>
              <a:buFont typeface="Arial"/>
              <a:buNone/>
              <a:defRPr sz="1500" b="0" i="0" u="none" strike="noStrike" cap="none">
                <a:solidFill>
                  <a:srgbClr val="315177"/>
                </a:solidFill>
                <a:latin typeface="Open Sans"/>
                <a:ea typeface="Open Sans"/>
                <a:cs typeface="Open Sans"/>
                <a:sym typeface="Open San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215">
          <p15:clr>
            <a:srgbClr val="FBAE40"/>
          </p15:clr>
        </p15:guide>
        <p15:guide id="2" orient="horz" pos="2016">
          <p15:clr>
            <a:srgbClr val="FBAE40"/>
          </p15:clr>
        </p15:guide>
        <p15:guide id="3" pos="28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dk1"/>
              </a:buClr>
              <a:buSzPts val="2700"/>
              <a:buFont typeface="Trebuchet MS"/>
              <a:buNone/>
              <a:defRPr sz="2700">
                <a:solidFill>
                  <a:schemeClr val="dk1"/>
                </a:solidFill>
                <a:latin typeface="Trebuchet MS"/>
                <a:ea typeface="Trebuchet MS"/>
                <a:cs typeface="Trebuchet MS"/>
                <a:sym typeface="Trebuchet MS"/>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163" name="Google Shape;163;p20"/>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30000"/>
              </a:lnSpc>
              <a:spcBef>
                <a:spcPts val="200"/>
              </a:spcBef>
              <a:spcAft>
                <a:spcPts val="0"/>
              </a:spcAft>
              <a:buClr>
                <a:srgbClr val="315177"/>
              </a:buClr>
              <a:buSzPts val="1200"/>
              <a:buFont typeface="Arial"/>
              <a:buNone/>
              <a:defRPr sz="1200" b="0" i="0" u="none" strike="noStrike" cap="none">
                <a:solidFill>
                  <a:srgbClr val="315177"/>
                </a:solidFill>
                <a:latin typeface="Trebuchet MS"/>
                <a:ea typeface="Trebuchet MS"/>
                <a:cs typeface="Trebuchet MS"/>
                <a:sym typeface="Trebuchet MS"/>
              </a:defRPr>
            </a:lvl1pPr>
            <a:lvl2pPr marL="914400" marR="0" lvl="1" indent="-228600" algn="l" rtl="0">
              <a:lnSpc>
                <a:spcPct val="130000"/>
              </a:lnSpc>
              <a:spcBef>
                <a:spcPts val="1200"/>
              </a:spcBef>
              <a:spcAft>
                <a:spcPts val="0"/>
              </a:spcAft>
              <a:buClr>
                <a:schemeClr val="dk1"/>
              </a:buClr>
              <a:buSzPts val="1000"/>
              <a:buFont typeface="Arial"/>
              <a:buNone/>
              <a:defRPr sz="1000" b="0" i="0" u="none" strike="noStrike" cap="none">
                <a:solidFill>
                  <a:schemeClr val="dk1"/>
                </a:solidFill>
                <a:latin typeface="Trebuchet MS"/>
                <a:ea typeface="Trebuchet MS"/>
                <a:cs typeface="Trebuchet MS"/>
                <a:sym typeface="Trebuchet MS"/>
              </a:defRPr>
            </a:lvl2pPr>
            <a:lvl3pPr marL="1371600" marR="0" lvl="2" indent="-228600" algn="l" rtl="0">
              <a:lnSpc>
                <a:spcPct val="130000"/>
              </a:lnSpc>
              <a:spcBef>
                <a:spcPts val="500"/>
              </a:spcBef>
              <a:spcAft>
                <a:spcPts val="0"/>
              </a:spcAft>
              <a:buClr>
                <a:srgbClr val="7798AF"/>
              </a:buClr>
              <a:buSzPts val="900"/>
              <a:buFont typeface="Arial"/>
              <a:buNone/>
              <a:defRPr sz="900" b="0" i="0" u="none" strike="noStrike" cap="none">
                <a:solidFill>
                  <a:srgbClr val="7798AF"/>
                </a:solidFill>
                <a:latin typeface="Trebuchet MS"/>
                <a:ea typeface="Trebuchet MS"/>
                <a:cs typeface="Trebuchet MS"/>
                <a:sym typeface="Trebuchet MS"/>
              </a:defRPr>
            </a:lvl3pPr>
            <a:lvl4pPr marL="1828800" marR="0" lvl="3" indent="-228600" algn="l" rtl="0">
              <a:lnSpc>
                <a:spcPct val="130000"/>
              </a:lnSpc>
              <a:spcBef>
                <a:spcPts val="1200"/>
              </a:spcBef>
              <a:spcAft>
                <a:spcPts val="0"/>
              </a:spcAft>
              <a:buClr>
                <a:schemeClr val="dk1"/>
              </a:buClr>
              <a:buSzPts val="800"/>
              <a:buFont typeface="Arial"/>
              <a:buNone/>
              <a:defRPr sz="800" b="0" i="0" u="none" strike="noStrike" cap="none">
                <a:solidFill>
                  <a:schemeClr val="dk1"/>
                </a:solidFill>
                <a:latin typeface="Trebuchet MS"/>
                <a:ea typeface="Trebuchet MS"/>
                <a:cs typeface="Trebuchet MS"/>
                <a:sym typeface="Trebuchet MS"/>
              </a:defRPr>
            </a:lvl4pPr>
            <a:lvl5pPr marL="2286000" marR="0" lvl="4" indent="-228600" algn="l" rtl="0">
              <a:lnSpc>
                <a:spcPct val="130000"/>
              </a:lnSpc>
              <a:spcBef>
                <a:spcPts val="500"/>
              </a:spcBef>
              <a:spcAft>
                <a:spcPts val="0"/>
              </a:spcAft>
              <a:buClr>
                <a:schemeClr val="dk1"/>
              </a:buClr>
              <a:buSzPts val="700"/>
              <a:buFont typeface="Arial"/>
              <a:buNone/>
              <a:defRPr sz="700" b="0" i="0" u="none" strike="noStrike" cap="none">
                <a:solidFill>
                  <a:schemeClr val="dk1"/>
                </a:solidFill>
                <a:latin typeface="Trebuchet MS"/>
                <a:ea typeface="Trebuchet MS"/>
                <a:cs typeface="Trebuchet MS"/>
                <a:sym typeface="Trebuchet MS"/>
              </a:defRPr>
            </a:lvl5pPr>
            <a:lvl6pPr marL="2743200" marR="0" lvl="5"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1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1200"/>
              </a:spcBef>
              <a:spcAft>
                <a:spcPts val="120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64" name="Google Shape;164;p20"/>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5" name="Google Shape;165;p2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rmAutofit/>
          </a:bodyPr>
          <a:lstStyle>
            <a:lvl1pPr marL="0" marR="0" lvl="0" indent="0" algn="ctr" rtl="0">
              <a:spcBef>
                <a:spcPts val="0"/>
              </a:spcBef>
              <a:buNone/>
              <a:defRPr sz="1400" b="0" i="0" u="none" strike="noStrike" cap="none">
                <a:solidFill>
                  <a:schemeClr val="dk1"/>
                </a:solidFill>
                <a:latin typeface="Arial"/>
                <a:ea typeface="Arial"/>
                <a:cs typeface="Arial"/>
                <a:sym typeface="Arial"/>
              </a:defRPr>
            </a:lvl1pPr>
            <a:lvl2pPr marL="0" marR="0" lvl="1" indent="0" algn="ctr" rtl="0">
              <a:spcBef>
                <a:spcPts val="0"/>
              </a:spcBef>
              <a:buNone/>
              <a:defRPr sz="1400" b="0" i="0" u="none" strike="noStrike" cap="none">
                <a:solidFill>
                  <a:schemeClr val="dk1"/>
                </a:solidFill>
                <a:latin typeface="Arial"/>
                <a:ea typeface="Arial"/>
                <a:cs typeface="Arial"/>
                <a:sym typeface="Arial"/>
              </a:defRPr>
            </a:lvl2pPr>
            <a:lvl3pPr marL="0" marR="0" lvl="2" indent="0" algn="ctr" rtl="0">
              <a:spcBef>
                <a:spcPts val="0"/>
              </a:spcBef>
              <a:buNone/>
              <a:defRPr sz="1400" b="0" i="0" u="none" strike="noStrike" cap="none">
                <a:solidFill>
                  <a:schemeClr val="dk1"/>
                </a:solidFill>
                <a:latin typeface="Arial"/>
                <a:ea typeface="Arial"/>
                <a:cs typeface="Arial"/>
                <a:sym typeface="Arial"/>
              </a:defRPr>
            </a:lvl3pPr>
            <a:lvl4pPr marL="0" marR="0" lvl="3" indent="0" algn="ctr" rtl="0">
              <a:spcBef>
                <a:spcPts val="0"/>
              </a:spcBef>
              <a:buNone/>
              <a:defRPr sz="1400" b="0" i="0" u="none" strike="noStrike" cap="none">
                <a:solidFill>
                  <a:schemeClr val="dk1"/>
                </a:solidFill>
                <a:latin typeface="Arial"/>
                <a:ea typeface="Arial"/>
                <a:cs typeface="Arial"/>
                <a:sym typeface="Arial"/>
              </a:defRPr>
            </a:lvl4pPr>
            <a:lvl5pPr marL="0" marR="0" lvl="4" indent="0" algn="ctr" rtl="0">
              <a:spcBef>
                <a:spcPts val="0"/>
              </a:spcBef>
              <a:buNone/>
              <a:defRPr sz="1400" b="0" i="0" u="none" strike="noStrike" cap="none">
                <a:solidFill>
                  <a:schemeClr val="dk1"/>
                </a:solidFill>
                <a:latin typeface="Arial"/>
                <a:ea typeface="Arial"/>
                <a:cs typeface="Arial"/>
                <a:sym typeface="Arial"/>
              </a:defRPr>
            </a:lvl5pPr>
            <a:lvl6pPr marL="0" marR="0" lvl="5" indent="0" algn="ctr" rtl="0">
              <a:spcBef>
                <a:spcPts val="0"/>
              </a:spcBef>
              <a:buNone/>
              <a:defRPr sz="1400" b="0" i="0" u="none" strike="noStrike" cap="none">
                <a:solidFill>
                  <a:schemeClr val="dk1"/>
                </a:solidFill>
                <a:latin typeface="Arial"/>
                <a:ea typeface="Arial"/>
                <a:cs typeface="Arial"/>
                <a:sym typeface="Arial"/>
              </a:defRPr>
            </a:lvl6pPr>
            <a:lvl7pPr marL="0" marR="0" lvl="6" indent="0" algn="ctr" rtl="0">
              <a:spcBef>
                <a:spcPts val="0"/>
              </a:spcBef>
              <a:buNone/>
              <a:defRPr sz="1400" b="0" i="0" u="none" strike="noStrike" cap="none">
                <a:solidFill>
                  <a:schemeClr val="dk1"/>
                </a:solidFill>
                <a:latin typeface="Arial"/>
                <a:ea typeface="Arial"/>
                <a:cs typeface="Arial"/>
                <a:sym typeface="Arial"/>
              </a:defRPr>
            </a:lvl7pPr>
            <a:lvl8pPr marL="0" marR="0" lvl="7" indent="0" algn="ctr" rtl="0">
              <a:spcBef>
                <a:spcPts val="0"/>
              </a:spcBef>
              <a:buNone/>
              <a:defRPr sz="1400" b="0" i="0" u="none" strike="noStrike" cap="none">
                <a:solidFill>
                  <a:schemeClr val="dk1"/>
                </a:solidFill>
                <a:latin typeface="Arial"/>
                <a:ea typeface="Arial"/>
                <a:cs typeface="Arial"/>
                <a:sym typeface="Arial"/>
              </a:defRPr>
            </a:lvl8pPr>
            <a:lvl9pPr marL="0" marR="0" lvl="8" indent="0" algn="ctr" rtl="0">
              <a:spcBef>
                <a:spcPts val="0"/>
              </a:spcBef>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ext light">
  <p:cSld name="2_Text light">
    <p:spTree>
      <p:nvGrpSpPr>
        <p:cNvPr id="1" name="Shape 166"/>
        <p:cNvGrpSpPr/>
        <p:nvPr/>
      </p:nvGrpSpPr>
      <p:grpSpPr>
        <a:xfrm>
          <a:off x="0" y="0"/>
          <a:ext cx="0" cy="0"/>
          <a:chOff x="0" y="0"/>
          <a:chExt cx="0" cy="0"/>
        </a:xfrm>
      </p:grpSpPr>
      <p:sp>
        <p:nvSpPr>
          <p:cNvPr id="167" name="Google Shape;167;p21"/>
          <p:cNvSpPr/>
          <p:nvPr/>
        </p:nvSpPr>
        <p:spPr>
          <a:xfrm>
            <a:off x="1" y="1"/>
            <a:ext cx="9144000" cy="5143500"/>
          </a:xfrm>
          <a:prstGeom prst="rect">
            <a:avLst/>
          </a:prstGeom>
          <a:solidFill>
            <a:srgbClr val="EE762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68" name="Google Shape;168;p21"/>
          <p:cNvSpPr txBox="1">
            <a:spLocks noGrp="1"/>
          </p:cNvSpPr>
          <p:nvPr>
            <p:ph type="subTitle" idx="1"/>
          </p:nvPr>
        </p:nvSpPr>
        <p:spPr>
          <a:xfrm>
            <a:off x="-1" y="0"/>
            <a:ext cx="9144000" cy="5143500"/>
          </a:xfrm>
          <a:prstGeom prst="rect">
            <a:avLst/>
          </a:prstGeom>
          <a:noFill/>
          <a:ln>
            <a:noFill/>
          </a:ln>
        </p:spPr>
        <p:txBody>
          <a:bodyPr spcFirstLastPara="1" wrap="square" lIns="68575" tIns="34275" rIns="68575" bIns="34275" anchor="ctr" anchorCtr="0">
            <a:noAutofit/>
          </a:bodyPr>
          <a:lstStyle>
            <a:lvl1pPr lvl="0" algn="ctr" rtl="0">
              <a:lnSpc>
                <a:spcPct val="113636"/>
              </a:lnSpc>
              <a:spcBef>
                <a:spcPts val="800"/>
              </a:spcBef>
              <a:spcAft>
                <a:spcPts val="0"/>
              </a:spcAft>
              <a:buClr>
                <a:schemeClr val="lt1"/>
              </a:buClr>
              <a:buSzPts val="3300"/>
              <a:buNone/>
              <a:defRPr sz="3300" b="1" i="0" cap="none">
                <a:solidFill>
                  <a:schemeClr val="lt1"/>
                </a:solidFill>
                <a:latin typeface="Open Sans"/>
                <a:ea typeface="Open Sans"/>
                <a:cs typeface="Open Sans"/>
                <a:sym typeface="Open Sans"/>
              </a:defRPr>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cSld>
  <p:clrMapOvr>
    <a:masterClrMapping/>
  </p:clrMapOvr>
  <p:extLst>
    <p:ext uri="{DCECCB84-F9BA-43D5-87BE-67443E8EF086}">
      <p15:sldGuideLst xmlns:p15="http://schemas.microsoft.com/office/powerpoint/2012/main">
        <p15:guide id="1" orient="horz" pos="270">
          <p15:clr>
            <a:srgbClr val="FBAE40"/>
          </p15:clr>
        </p15:guide>
        <p15:guide id="2" pos="2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ext light">
  <p:cSld name="1_Text light">
    <p:spTree>
      <p:nvGrpSpPr>
        <p:cNvPr id="1" name="Shape 175"/>
        <p:cNvGrpSpPr/>
        <p:nvPr/>
      </p:nvGrpSpPr>
      <p:grpSpPr>
        <a:xfrm>
          <a:off x="0" y="0"/>
          <a:ext cx="0" cy="0"/>
          <a:chOff x="0" y="0"/>
          <a:chExt cx="0" cy="0"/>
        </a:xfrm>
      </p:grpSpPr>
      <p:sp>
        <p:nvSpPr>
          <p:cNvPr id="176" name="Google Shape;176;p23"/>
          <p:cNvSpPr txBox="1"/>
          <p:nvPr/>
        </p:nvSpPr>
        <p:spPr>
          <a:xfrm>
            <a:off x="6775945" y="279975"/>
            <a:ext cx="2097900" cy="207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900" b="1" i="0" u="none" strike="noStrike" cap="none">
                <a:solidFill>
                  <a:srgbClr val="7F7F7F"/>
                </a:solidFill>
                <a:latin typeface="Trebuchet MS"/>
                <a:ea typeface="Trebuchet MS"/>
                <a:cs typeface="Trebuchet MS"/>
                <a:sym typeface="Trebuchet MS"/>
              </a:rPr>
              <a:t>Impact. Empowerment. Resilience.</a:t>
            </a:r>
            <a:endParaRPr sz="1100"/>
          </a:p>
        </p:txBody>
      </p:sp>
      <p:sp>
        <p:nvSpPr>
          <p:cNvPr id="177" name="Google Shape;177;p23"/>
          <p:cNvSpPr/>
          <p:nvPr/>
        </p:nvSpPr>
        <p:spPr>
          <a:xfrm>
            <a:off x="1" y="769617"/>
            <a:ext cx="9144000" cy="43737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78" name="Google Shape;178;p23"/>
          <p:cNvSpPr/>
          <p:nvPr/>
        </p:nvSpPr>
        <p:spPr>
          <a:xfrm>
            <a:off x="1" y="1491305"/>
            <a:ext cx="9144000" cy="23697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79" name="Google Shape;179;p23"/>
          <p:cNvPicPr preferRelativeResize="0"/>
          <p:nvPr/>
        </p:nvPicPr>
        <p:blipFill rotWithShape="1">
          <a:blip r:embed="rId2">
            <a:alphaModFix/>
          </a:blip>
          <a:srcRect/>
          <a:stretch/>
        </p:blipFill>
        <p:spPr>
          <a:xfrm>
            <a:off x="350612" y="194685"/>
            <a:ext cx="2652447" cy="279967"/>
          </a:xfrm>
          <a:prstGeom prst="rect">
            <a:avLst/>
          </a:prstGeom>
          <a:noFill/>
          <a:ln>
            <a:noFill/>
          </a:ln>
        </p:spPr>
      </p:pic>
      <p:sp>
        <p:nvSpPr>
          <p:cNvPr id="180" name="Google Shape;180;p23"/>
          <p:cNvSpPr txBox="1">
            <a:spLocks noGrp="1"/>
          </p:cNvSpPr>
          <p:nvPr>
            <p:ph type="subTitle" idx="1"/>
          </p:nvPr>
        </p:nvSpPr>
        <p:spPr>
          <a:xfrm>
            <a:off x="266770" y="2072640"/>
            <a:ext cx="8041200" cy="1066800"/>
          </a:xfrm>
          <a:prstGeom prst="rect">
            <a:avLst/>
          </a:prstGeom>
          <a:noFill/>
          <a:ln>
            <a:noFill/>
          </a:ln>
        </p:spPr>
        <p:txBody>
          <a:bodyPr spcFirstLastPara="1" wrap="square" lIns="68575" tIns="34275" rIns="68575" bIns="34275" anchor="t" anchorCtr="0">
            <a:noAutofit/>
          </a:bodyPr>
          <a:lstStyle>
            <a:lvl1pPr lvl="0" algn="l" rtl="0">
              <a:lnSpc>
                <a:spcPct val="102272"/>
              </a:lnSpc>
              <a:spcBef>
                <a:spcPts val="0"/>
              </a:spcBef>
              <a:spcAft>
                <a:spcPts val="0"/>
              </a:spcAft>
              <a:buClr>
                <a:schemeClr val="lt1"/>
              </a:buClr>
              <a:buSzPts val="3300"/>
              <a:buNone/>
              <a:defRPr sz="3300" b="1" i="0" cap="none">
                <a:solidFill>
                  <a:schemeClr val="lt1"/>
                </a:solidFill>
                <a:latin typeface="Open Sans"/>
                <a:ea typeface="Open Sans"/>
                <a:cs typeface="Open Sans"/>
                <a:sym typeface="Open Sans"/>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81" name="Google Shape;181;p23"/>
          <p:cNvSpPr txBox="1">
            <a:spLocks noGrp="1"/>
          </p:cNvSpPr>
          <p:nvPr>
            <p:ph type="body" idx="2"/>
          </p:nvPr>
        </p:nvSpPr>
        <p:spPr>
          <a:xfrm>
            <a:off x="266770" y="3049608"/>
            <a:ext cx="5420100" cy="7311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lt2"/>
              </a:buClr>
              <a:buSzPts val="2400"/>
              <a:buChar char="•"/>
              <a:defRPr sz="2400">
                <a:solidFill>
                  <a:schemeClr val="lt2"/>
                </a:solidFill>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70">
          <p15:clr>
            <a:srgbClr val="FBAE40"/>
          </p15:clr>
        </p15:guide>
        <p15:guide id="2" pos="21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ext light">
  <p:cSld name="2_Text light">
    <p:spTree>
      <p:nvGrpSpPr>
        <p:cNvPr id="1" name="Shape 182"/>
        <p:cNvGrpSpPr/>
        <p:nvPr/>
      </p:nvGrpSpPr>
      <p:grpSpPr>
        <a:xfrm>
          <a:off x="0" y="0"/>
          <a:ext cx="0" cy="0"/>
          <a:chOff x="0" y="0"/>
          <a:chExt cx="0" cy="0"/>
        </a:xfrm>
      </p:grpSpPr>
      <p:sp>
        <p:nvSpPr>
          <p:cNvPr id="183" name="Google Shape;183;p24"/>
          <p:cNvSpPr/>
          <p:nvPr/>
        </p:nvSpPr>
        <p:spPr>
          <a:xfrm>
            <a:off x="1" y="1"/>
            <a:ext cx="9144000" cy="5143500"/>
          </a:xfrm>
          <a:prstGeom prst="rect">
            <a:avLst/>
          </a:prstGeom>
          <a:solidFill>
            <a:srgbClr val="EE762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84" name="Google Shape;184;p24"/>
          <p:cNvSpPr txBox="1">
            <a:spLocks noGrp="1"/>
          </p:cNvSpPr>
          <p:nvPr>
            <p:ph type="subTitle" idx="1"/>
          </p:nvPr>
        </p:nvSpPr>
        <p:spPr>
          <a:xfrm>
            <a:off x="-1" y="0"/>
            <a:ext cx="9144000" cy="5143500"/>
          </a:xfrm>
          <a:prstGeom prst="rect">
            <a:avLst/>
          </a:prstGeom>
          <a:noFill/>
          <a:ln>
            <a:noFill/>
          </a:ln>
        </p:spPr>
        <p:txBody>
          <a:bodyPr spcFirstLastPara="1" wrap="square" lIns="68575" tIns="34275" rIns="68575" bIns="34275" anchor="ctr" anchorCtr="0">
            <a:noAutofit/>
          </a:bodyPr>
          <a:lstStyle>
            <a:lvl1pPr lvl="0" algn="ctr" rtl="0">
              <a:lnSpc>
                <a:spcPct val="113636"/>
              </a:lnSpc>
              <a:spcBef>
                <a:spcPts val="800"/>
              </a:spcBef>
              <a:spcAft>
                <a:spcPts val="0"/>
              </a:spcAft>
              <a:buClr>
                <a:schemeClr val="lt1"/>
              </a:buClr>
              <a:buSzPts val="3300"/>
              <a:buNone/>
              <a:defRPr sz="3300" b="1" i="0" cap="none">
                <a:solidFill>
                  <a:schemeClr val="lt1"/>
                </a:solidFill>
                <a:latin typeface="Open Sans"/>
                <a:ea typeface="Open Sans"/>
                <a:cs typeface="Open Sans"/>
                <a:sym typeface="Open Sans"/>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extLst>
    <p:ext uri="{DCECCB84-F9BA-43D5-87BE-67443E8EF086}">
      <p15:sldGuideLst xmlns:p15="http://schemas.microsoft.com/office/powerpoint/2012/main">
        <p15:guide id="1" orient="horz" pos="270">
          <p15:clr>
            <a:srgbClr val="FBAE40"/>
          </p15:clr>
        </p15:guide>
        <p15:guide id="2" pos="21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one column">
  <p:cSld name="Text one column">
    <p:spTree>
      <p:nvGrpSpPr>
        <p:cNvPr id="1" name="Shape 185"/>
        <p:cNvGrpSpPr/>
        <p:nvPr/>
      </p:nvGrpSpPr>
      <p:grpSpPr>
        <a:xfrm>
          <a:off x="0" y="0"/>
          <a:ext cx="0" cy="0"/>
          <a:chOff x="0" y="0"/>
          <a:chExt cx="0" cy="0"/>
        </a:xfrm>
      </p:grpSpPr>
      <p:cxnSp>
        <p:nvCxnSpPr>
          <p:cNvPr id="186" name="Google Shape;186;p25"/>
          <p:cNvCxnSpPr/>
          <p:nvPr/>
        </p:nvCxnSpPr>
        <p:spPr>
          <a:xfrm>
            <a:off x="359740" y="4785996"/>
            <a:ext cx="8442600" cy="0"/>
          </a:xfrm>
          <a:prstGeom prst="straightConnector1">
            <a:avLst/>
          </a:prstGeom>
          <a:noFill/>
          <a:ln w="12700" cap="flat" cmpd="sng">
            <a:solidFill>
              <a:schemeClr val="dk2"/>
            </a:solidFill>
            <a:prstDash val="solid"/>
            <a:miter lim="800000"/>
            <a:headEnd type="none" w="sm" len="sm"/>
            <a:tailEnd type="none" w="sm" len="sm"/>
          </a:ln>
        </p:spPr>
      </p:cxnSp>
      <p:sp>
        <p:nvSpPr>
          <p:cNvPr id="187" name="Google Shape;187;p25"/>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7F7F7F"/>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88" name="Google Shape;188;p25"/>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89" name="Google Shape;189;p25"/>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90" name="Google Shape;190;p25"/>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191" name="Google Shape;191;p2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lvl="0" indent="-381000" algn="l" rtl="0">
              <a:lnSpc>
                <a:spcPct val="90000"/>
              </a:lnSpc>
              <a:spcBef>
                <a:spcPts val="800"/>
              </a:spcBef>
              <a:spcAft>
                <a:spcPts val="0"/>
              </a:spcAft>
              <a:buClr>
                <a:schemeClr val="lt2"/>
              </a:buClr>
              <a:buSzPts val="2400"/>
              <a:buChar char="•"/>
              <a:defRPr sz="2400" b="1" i="0">
                <a:solidFill>
                  <a:schemeClr val="lt2"/>
                </a:solidFill>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2" name="Google Shape;192;p25"/>
          <p:cNvSpPr txBox="1">
            <a:spLocks noGrp="1"/>
          </p:cNvSpPr>
          <p:nvPr>
            <p:ph type="body" idx="2"/>
          </p:nvPr>
        </p:nvSpPr>
        <p:spPr>
          <a:xfrm>
            <a:off x="273201" y="1343026"/>
            <a:ext cx="8529000" cy="402000"/>
          </a:xfrm>
          <a:prstGeom prst="rect">
            <a:avLst/>
          </a:prstGeom>
          <a:noFill/>
          <a:ln>
            <a:noFill/>
          </a:ln>
        </p:spPr>
        <p:txBody>
          <a:bodyPr spcFirstLastPara="1" wrap="square" lIns="68575" tIns="34275" rIns="68575" bIns="34275" anchor="t" anchorCtr="0">
            <a:normAutofit/>
          </a:bodyPr>
          <a:lstStyle>
            <a:lvl1pPr marL="457200" lvl="0" indent="-361950" algn="l" rtl="0">
              <a:lnSpc>
                <a:spcPct val="102857"/>
              </a:lnSpc>
              <a:spcBef>
                <a:spcPts val="0"/>
              </a:spcBef>
              <a:spcAft>
                <a:spcPts val="0"/>
              </a:spcAft>
              <a:buClr>
                <a:schemeClr val="dk2"/>
              </a:buClr>
              <a:buSzPts val="2100"/>
              <a:buChar char="•"/>
              <a:defRPr sz="2100" b="1">
                <a:solidFill>
                  <a:schemeClr val="dk2"/>
                </a:solidFill>
                <a:latin typeface="Open Sans"/>
                <a:ea typeface="Open Sans"/>
                <a:cs typeface="Open Sans"/>
                <a:sym typeface="Open Sans"/>
              </a:defRPr>
            </a:lvl1pPr>
            <a:lvl2pPr marL="914400" lvl="1"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2pPr>
            <a:lvl3pPr marL="1371600" lvl="2" indent="-342900" algn="l" rtl="0">
              <a:lnSpc>
                <a:spcPct val="120000"/>
              </a:lnSpc>
              <a:spcBef>
                <a:spcPts val="500"/>
              </a:spcBef>
              <a:spcAft>
                <a:spcPts val="0"/>
              </a:spcAft>
              <a:buClr>
                <a:srgbClr val="EE7623"/>
              </a:buClr>
              <a:buSzPts val="1800"/>
              <a:buFont typeface="Noto Sans Symbols"/>
              <a:buChar char="⎼"/>
              <a:defRPr sz="1800">
                <a:solidFill>
                  <a:schemeClr val="dk1"/>
                </a:solidFill>
                <a:latin typeface="Open Sans"/>
                <a:ea typeface="Open Sans"/>
                <a:cs typeface="Open Sans"/>
                <a:sym typeface="Open Sans"/>
              </a:defRPr>
            </a:lvl3pPr>
            <a:lvl4pPr marL="1828800" lvl="3"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4pPr>
            <a:lvl5pPr marL="2286000" lvl="4"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3" name="Google Shape;193;p25"/>
          <p:cNvSpPr txBox="1">
            <a:spLocks noGrp="1"/>
          </p:cNvSpPr>
          <p:nvPr>
            <p:ph type="body" idx="3"/>
          </p:nvPr>
        </p:nvSpPr>
        <p:spPr>
          <a:xfrm>
            <a:off x="273201" y="1749227"/>
            <a:ext cx="8529000" cy="2838600"/>
          </a:xfrm>
          <a:prstGeom prst="rect">
            <a:avLst/>
          </a:prstGeom>
          <a:noFill/>
          <a:ln>
            <a:noFill/>
          </a:ln>
        </p:spPr>
        <p:txBody>
          <a:bodyPr spcFirstLastPara="1" wrap="square" lIns="68575" tIns="34275" rIns="68575" bIns="34275" anchor="t" anchorCtr="0">
            <a:normAutofit/>
          </a:bodyPr>
          <a:lstStyle>
            <a:lvl1pPr marL="457200" lvl="0" indent="-342900" algn="l" rtl="0">
              <a:lnSpc>
                <a:spcPct val="120000"/>
              </a:lnSpc>
              <a:spcBef>
                <a:spcPts val="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1pPr>
            <a:lvl2pPr marL="914400" lvl="1" indent="-342900" algn="l" rtl="0">
              <a:lnSpc>
                <a:spcPct val="120000"/>
              </a:lnSpc>
              <a:spcBef>
                <a:spcPts val="500"/>
              </a:spcBef>
              <a:spcAft>
                <a:spcPts val="0"/>
              </a:spcAft>
              <a:buClr>
                <a:srgbClr val="EE7623"/>
              </a:buClr>
              <a:buSzPts val="1800"/>
              <a:buFont typeface="Noto Sans Symbols"/>
              <a:buChar char="⎻"/>
              <a:defRPr sz="1800">
                <a:solidFill>
                  <a:schemeClr val="dk1"/>
                </a:solidFill>
                <a:latin typeface="Open Sans"/>
                <a:ea typeface="Open Sans"/>
                <a:cs typeface="Open Sans"/>
                <a:sym typeface="Open Sans"/>
              </a:defRPr>
            </a:lvl2pPr>
            <a:lvl3pPr marL="1371600" lvl="2"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3pPr>
            <a:lvl4pPr marL="1828800" lvl="3"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4pPr>
            <a:lvl5pPr marL="2286000" lvl="4" indent="-342900" algn="l" rtl="0">
              <a:lnSpc>
                <a:spcPct val="120000"/>
              </a:lnSpc>
              <a:spcBef>
                <a:spcPts val="500"/>
              </a:spcBef>
              <a:spcAft>
                <a:spcPts val="0"/>
              </a:spcAft>
              <a:buClr>
                <a:srgbClr val="EE7623"/>
              </a:buClr>
              <a:buSzPts val="1800"/>
              <a:buFont typeface="Arial"/>
              <a:buChar char="•"/>
              <a:defRPr sz="1800">
                <a:solidFill>
                  <a:schemeClr val="dk1"/>
                </a:solidFill>
                <a:latin typeface="Open Sans"/>
                <a:ea typeface="Open Sans"/>
                <a:cs typeface="Open Sans"/>
                <a:sym typeface="Open Sans"/>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846">
          <p15:clr>
            <a:srgbClr val="FBAE40"/>
          </p15:clr>
        </p15:guide>
        <p15:guide id="2" pos="21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ext one column">
  <p:cSld name="1_Text one column">
    <p:spTree>
      <p:nvGrpSpPr>
        <p:cNvPr id="1" name="Shape 194"/>
        <p:cNvGrpSpPr/>
        <p:nvPr/>
      </p:nvGrpSpPr>
      <p:grpSpPr>
        <a:xfrm>
          <a:off x="0" y="0"/>
          <a:ext cx="0" cy="0"/>
          <a:chOff x="0" y="0"/>
          <a:chExt cx="0" cy="0"/>
        </a:xfrm>
      </p:grpSpPr>
      <p:cxnSp>
        <p:nvCxnSpPr>
          <p:cNvPr id="195" name="Google Shape;195;p26"/>
          <p:cNvCxnSpPr/>
          <p:nvPr/>
        </p:nvCxnSpPr>
        <p:spPr>
          <a:xfrm>
            <a:off x="359740" y="4785996"/>
            <a:ext cx="8442600" cy="0"/>
          </a:xfrm>
          <a:prstGeom prst="straightConnector1">
            <a:avLst/>
          </a:prstGeom>
          <a:noFill/>
          <a:ln w="12700" cap="flat" cmpd="sng">
            <a:solidFill>
              <a:schemeClr val="dk2"/>
            </a:solidFill>
            <a:prstDash val="solid"/>
            <a:miter lim="800000"/>
            <a:headEnd type="none" w="sm" len="sm"/>
            <a:tailEnd type="none" w="sm" len="sm"/>
          </a:ln>
        </p:spPr>
      </p:cxnSp>
      <p:sp>
        <p:nvSpPr>
          <p:cNvPr id="196" name="Google Shape;196;p26"/>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7F7F7F"/>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197" name="Google Shape;197;p26"/>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198" name="Google Shape;198;p26"/>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199" name="Google Shape;199;p26"/>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200" name="Google Shape;200;p26"/>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lvl="0" indent="-381000" algn="l" rtl="0">
              <a:lnSpc>
                <a:spcPct val="90000"/>
              </a:lnSpc>
              <a:spcBef>
                <a:spcPts val="800"/>
              </a:spcBef>
              <a:spcAft>
                <a:spcPts val="0"/>
              </a:spcAft>
              <a:buClr>
                <a:schemeClr val="lt2"/>
              </a:buClr>
              <a:buSzPts val="2400"/>
              <a:buChar char="•"/>
              <a:defRPr sz="2400" b="1" i="0">
                <a:solidFill>
                  <a:schemeClr val="lt2"/>
                </a:solidFill>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p26"/>
          <p:cNvSpPr>
            <a:spLocks noGrp="1"/>
          </p:cNvSpPr>
          <p:nvPr>
            <p:ph type="pic" idx="2"/>
          </p:nvPr>
        </p:nvSpPr>
        <p:spPr>
          <a:xfrm>
            <a:off x="359740" y="1343025"/>
            <a:ext cx="8442600" cy="3068400"/>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846">
          <p15:clr>
            <a:srgbClr val="FBAE40"/>
          </p15:clr>
        </p15:guide>
        <p15:guide id="2" pos="2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ext one column">
  <p:cSld name="3_Text one column">
    <p:spTree>
      <p:nvGrpSpPr>
        <p:cNvPr id="1" name="Shape 202"/>
        <p:cNvGrpSpPr/>
        <p:nvPr/>
      </p:nvGrpSpPr>
      <p:grpSpPr>
        <a:xfrm>
          <a:off x="0" y="0"/>
          <a:ext cx="0" cy="0"/>
          <a:chOff x="0" y="0"/>
          <a:chExt cx="0" cy="0"/>
        </a:xfrm>
      </p:grpSpPr>
      <p:cxnSp>
        <p:nvCxnSpPr>
          <p:cNvPr id="203" name="Google Shape;203;p27"/>
          <p:cNvCxnSpPr/>
          <p:nvPr/>
        </p:nvCxnSpPr>
        <p:spPr>
          <a:xfrm>
            <a:off x="359740" y="4785996"/>
            <a:ext cx="8442600" cy="0"/>
          </a:xfrm>
          <a:prstGeom prst="straightConnector1">
            <a:avLst/>
          </a:prstGeom>
          <a:noFill/>
          <a:ln w="12700" cap="flat" cmpd="sng">
            <a:solidFill>
              <a:schemeClr val="dk2"/>
            </a:solidFill>
            <a:prstDash val="solid"/>
            <a:miter lim="800000"/>
            <a:headEnd type="none" w="sm" len="sm"/>
            <a:tailEnd type="none" w="sm" len="sm"/>
          </a:ln>
        </p:spPr>
      </p:cxnSp>
      <p:sp>
        <p:nvSpPr>
          <p:cNvPr id="204" name="Google Shape;204;p27"/>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u="none" strike="noStrike" cap="none">
                <a:solidFill>
                  <a:srgbClr val="315177"/>
                </a:solidFill>
                <a:latin typeface="Open Sans"/>
                <a:ea typeface="Open Sans"/>
                <a:cs typeface="Open Sans"/>
                <a:sym typeface="Open Sans"/>
              </a:rPr>
              <a:t>www.cloudburstgroup.com   </a:t>
            </a:r>
            <a:r>
              <a:rPr lang="en" sz="700" b="0" i="0" u="none" strike="noStrike" cap="none">
                <a:solidFill>
                  <a:srgbClr val="7F7F7F"/>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205" name="Google Shape;205;p27"/>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sp>
        <p:nvSpPr>
          <p:cNvPr id="206" name="Google Shape;206;p27"/>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3BBFAD"/>
              </a:solidFill>
              <a:latin typeface="Arial"/>
              <a:ea typeface="Arial"/>
              <a:cs typeface="Arial"/>
              <a:sym typeface="Arial"/>
            </a:endParaRPr>
          </a:p>
        </p:txBody>
      </p:sp>
      <p:pic>
        <p:nvPicPr>
          <p:cNvPr id="207" name="Google Shape;207;p27"/>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208" name="Google Shape;208;p27"/>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lvl="0" indent="-381000" algn="l" rtl="0">
              <a:lnSpc>
                <a:spcPct val="90000"/>
              </a:lnSpc>
              <a:spcBef>
                <a:spcPts val="800"/>
              </a:spcBef>
              <a:spcAft>
                <a:spcPts val="0"/>
              </a:spcAft>
              <a:buClr>
                <a:schemeClr val="lt2"/>
              </a:buClr>
              <a:buSzPts val="2400"/>
              <a:buChar char="•"/>
              <a:defRPr sz="2400" b="1" i="0">
                <a:solidFill>
                  <a:schemeClr val="lt2"/>
                </a:solidFill>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p27"/>
          <p:cNvSpPr>
            <a:spLocks noGrp="1"/>
          </p:cNvSpPr>
          <p:nvPr>
            <p:ph type="pic" idx="2"/>
          </p:nvPr>
        </p:nvSpPr>
        <p:spPr>
          <a:xfrm>
            <a:off x="359740" y="1343025"/>
            <a:ext cx="4023000" cy="2639400"/>
          </a:xfrm>
          <a:prstGeom prst="rect">
            <a:avLst/>
          </a:prstGeom>
          <a:solidFill>
            <a:schemeClr val="lt1"/>
          </a:solidFill>
          <a:ln>
            <a:noFill/>
          </a:ln>
        </p:spPr>
      </p:sp>
      <p:sp>
        <p:nvSpPr>
          <p:cNvPr id="210" name="Google Shape;210;p27"/>
          <p:cNvSpPr>
            <a:spLocks noGrp="1"/>
          </p:cNvSpPr>
          <p:nvPr>
            <p:ph type="pic" idx="3"/>
          </p:nvPr>
        </p:nvSpPr>
        <p:spPr>
          <a:xfrm>
            <a:off x="4779300" y="1343025"/>
            <a:ext cx="4023000" cy="2639400"/>
          </a:xfrm>
          <a:prstGeom prst="rect">
            <a:avLst/>
          </a:prstGeom>
          <a:solidFill>
            <a:schemeClr val="lt1"/>
          </a:solidFill>
          <a:ln>
            <a:noFill/>
          </a:ln>
        </p:spPr>
      </p:sp>
      <p:sp>
        <p:nvSpPr>
          <p:cNvPr id="211" name="Google Shape;211;p27"/>
          <p:cNvSpPr txBox="1">
            <a:spLocks noGrp="1"/>
          </p:cNvSpPr>
          <p:nvPr>
            <p:ph type="body" idx="4"/>
          </p:nvPr>
        </p:nvSpPr>
        <p:spPr>
          <a:xfrm>
            <a:off x="359740" y="3996204"/>
            <a:ext cx="4023000" cy="5586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dk1"/>
              </a:buClr>
              <a:buSzPts val="1500"/>
              <a:buChar char="•"/>
              <a:defRPr sz="1500">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2" name="Google Shape;212;p27"/>
          <p:cNvSpPr txBox="1">
            <a:spLocks noGrp="1"/>
          </p:cNvSpPr>
          <p:nvPr>
            <p:ph type="body" idx="5"/>
          </p:nvPr>
        </p:nvSpPr>
        <p:spPr>
          <a:xfrm>
            <a:off x="4779300" y="3996204"/>
            <a:ext cx="4023000" cy="5586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dk1"/>
              </a:buClr>
              <a:buSzPts val="1500"/>
              <a:buChar char="•"/>
              <a:defRPr sz="1500">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846">
          <p15:clr>
            <a:srgbClr val="FBAE40"/>
          </p15:clr>
        </p15:guide>
        <p15:guide id="2" pos="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ext one column">
  <p:cSld name="4_Text one column">
    <p:spTree>
      <p:nvGrpSpPr>
        <p:cNvPr id="1" name="Shape 213"/>
        <p:cNvGrpSpPr/>
        <p:nvPr/>
      </p:nvGrpSpPr>
      <p:grpSpPr>
        <a:xfrm>
          <a:off x="0" y="0"/>
          <a:ext cx="0" cy="0"/>
          <a:chOff x="0" y="0"/>
          <a:chExt cx="0" cy="0"/>
        </a:xfrm>
      </p:grpSpPr>
      <p:cxnSp>
        <p:nvCxnSpPr>
          <p:cNvPr id="214" name="Google Shape;214;p28"/>
          <p:cNvCxnSpPr/>
          <p:nvPr/>
        </p:nvCxnSpPr>
        <p:spPr>
          <a:xfrm>
            <a:off x="359740" y="4785996"/>
            <a:ext cx="8442600" cy="0"/>
          </a:xfrm>
          <a:prstGeom prst="straightConnector1">
            <a:avLst/>
          </a:prstGeom>
          <a:noFill/>
          <a:ln w="12700" cap="flat" cmpd="sng">
            <a:solidFill>
              <a:schemeClr val="dk2"/>
            </a:solidFill>
            <a:prstDash val="solid"/>
            <a:miter lim="800000"/>
            <a:headEnd type="none" w="sm" len="sm"/>
            <a:tailEnd type="none" w="sm" len="sm"/>
          </a:ln>
        </p:spPr>
      </p:cxnSp>
      <p:sp>
        <p:nvSpPr>
          <p:cNvPr id="215" name="Google Shape;215;p28"/>
          <p:cNvSpPr txBox="1"/>
          <p:nvPr/>
        </p:nvSpPr>
        <p:spPr>
          <a:xfrm>
            <a:off x="6120754" y="4866849"/>
            <a:ext cx="2736300" cy="216000"/>
          </a:xfrm>
          <a:prstGeom prst="rect">
            <a:avLst/>
          </a:prstGeom>
          <a:noFill/>
          <a:ln>
            <a:noFill/>
          </a:ln>
        </p:spPr>
        <p:txBody>
          <a:bodyPr spcFirstLastPara="1" wrap="square" lIns="51425" tIns="25700" rIns="51425" bIns="25700" anchor="t" anchorCtr="0">
            <a:noAutofit/>
          </a:bodyPr>
          <a:lstStyle/>
          <a:p>
            <a:pPr marL="0" marR="0" lvl="0" indent="0" algn="r" rtl="0">
              <a:lnSpc>
                <a:spcPct val="100000"/>
              </a:lnSpc>
              <a:spcBef>
                <a:spcPts val="0"/>
              </a:spcBef>
              <a:spcAft>
                <a:spcPts val="0"/>
              </a:spcAft>
              <a:buClr>
                <a:srgbClr val="315177"/>
              </a:buClr>
              <a:buSzPts val="700"/>
              <a:buFont typeface="Open Sans"/>
              <a:buNone/>
            </a:pPr>
            <a:r>
              <a:rPr lang="en" sz="700" b="0" i="0">
                <a:solidFill>
                  <a:srgbClr val="315177"/>
                </a:solidFill>
                <a:latin typeface="Open Sans"/>
                <a:ea typeface="Open Sans"/>
                <a:cs typeface="Open Sans"/>
                <a:sym typeface="Open Sans"/>
              </a:rPr>
              <a:t>www.cloudburstgroup.com   </a:t>
            </a:r>
            <a:r>
              <a:rPr lang="en" sz="700" b="0" i="0">
                <a:solidFill>
                  <a:srgbClr val="7F7F7F"/>
                </a:solidFill>
                <a:latin typeface="Open Sans"/>
                <a:ea typeface="Open Sans"/>
                <a:cs typeface="Open Sans"/>
                <a:sym typeface="Open Sans"/>
              </a:rPr>
              <a:t> </a:t>
            </a:r>
            <a:fld id="{00000000-1234-1234-1234-123412341234}" type="slidenum">
              <a:rPr lang="en" sz="700" b="1" i="0" u="none" strike="noStrike" cap="none">
                <a:solidFill>
                  <a:srgbClr val="315177"/>
                </a:solidFill>
                <a:latin typeface="Open Sans"/>
                <a:ea typeface="Open Sans"/>
                <a:cs typeface="Open Sans"/>
                <a:sym typeface="Open Sans"/>
              </a:rPr>
              <a:t>‹#›</a:t>
            </a:fld>
            <a:endParaRPr sz="700" b="1" i="0" u="none" strike="noStrike" cap="none">
              <a:solidFill>
                <a:srgbClr val="315177"/>
              </a:solidFill>
              <a:latin typeface="Open Sans"/>
              <a:ea typeface="Open Sans"/>
              <a:cs typeface="Open Sans"/>
              <a:sym typeface="Open Sans"/>
            </a:endParaRPr>
          </a:p>
        </p:txBody>
      </p:sp>
      <p:sp>
        <p:nvSpPr>
          <p:cNvPr id="216" name="Google Shape;216;p28"/>
          <p:cNvSpPr/>
          <p:nvPr/>
        </p:nvSpPr>
        <p:spPr>
          <a:xfrm>
            <a:off x="-1" y="1"/>
            <a:ext cx="9144000" cy="960000"/>
          </a:xfrm>
          <a:prstGeom prst="rect">
            <a:avLst/>
          </a:prstGeom>
          <a:solidFill>
            <a:srgbClr val="3BBF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3BBFAD"/>
              </a:solidFill>
              <a:latin typeface="Arial"/>
              <a:ea typeface="Arial"/>
              <a:cs typeface="Arial"/>
              <a:sym typeface="Arial"/>
            </a:endParaRPr>
          </a:p>
        </p:txBody>
      </p:sp>
      <p:sp>
        <p:nvSpPr>
          <p:cNvPr id="217" name="Google Shape;217;p28"/>
          <p:cNvSpPr/>
          <p:nvPr/>
        </p:nvSpPr>
        <p:spPr>
          <a:xfrm>
            <a:off x="1" y="960120"/>
            <a:ext cx="9144000" cy="1524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3BBFAD"/>
              </a:solidFill>
              <a:latin typeface="Arial"/>
              <a:ea typeface="Arial"/>
              <a:cs typeface="Arial"/>
              <a:sym typeface="Arial"/>
            </a:endParaRPr>
          </a:p>
        </p:txBody>
      </p:sp>
      <p:pic>
        <p:nvPicPr>
          <p:cNvPr id="218" name="Google Shape;218;p28"/>
          <p:cNvPicPr preferRelativeResize="0"/>
          <p:nvPr/>
        </p:nvPicPr>
        <p:blipFill rotWithShape="1">
          <a:blip r:embed="rId2">
            <a:alphaModFix/>
          </a:blip>
          <a:srcRect/>
          <a:stretch/>
        </p:blipFill>
        <p:spPr>
          <a:xfrm>
            <a:off x="359740" y="4819334"/>
            <a:ext cx="1866671" cy="197028"/>
          </a:xfrm>
          <a:prstGeom prst="rect">
            <a:avLst/>
          </a:prstGeom>
          <a:noFill/>
          <a:ln>
            <a:noFill/>
          </a:ln>
        </p:spPr>
      </p:pic>
      <p:sp>
        <p:nvSpPr>
          <p:cNvPr id="219" name="Google Shape;219;p2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lvl1pPr marL="457200" lvl="0" indent="-381000" algn="l" rtl="0">
              <a:lnSpc>
                <a:spcPct val="90000"/>
              </a:lnSpc>
              <a:spcBef>
                <a:spcPts val="800"/>
              </a:spcBef>
              <a:spcAft>
                <a:spcPts val="0"/>
              </a:spcAft>
              <a:buClr>
                <a:schemeClr val="lt2"/>
              </a:buClr>
              <a:buSzPts val="2400"/>
              <a:buChar char="•"/>
              <a:defRPr sz="2400" b="1" i="0">
                <a:solidFill>
                  <a:schemeClr val="lt2"/>
                </a:solidFill>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0" name="Google Shape;220;p28"/>
          <p:cNvSpPr txBox="1">
            <a:spLocks noGrp="1"/>
          </p:cNvSpPr>
          <p:nvPr>
            <p:ph type="body" idx="2"/>
          </p:nvPr>
        </p:nvSpPr>
        <p:spPr>
          <a:xfrm>
            <a:off x="359740" y="3194621"/>
            <a:ext cx="1866600" cy="884400"/>
          </a:xfrm>
          <a:prstGeom prst="rect">
            <a:avLst/>
          </a:prstGeom>
          <a:noFill/>
          <a:ln>
            <a:noFill/>
          </a:ln>
        </p:spPr>
        <p:txBody>
          <a:bodyPr spcFirstLastPara="1" wrap="square" lIns="68575" tIns="34275" rIns="68575" bIns="34275" anchor="t" anchorCtr="0">
            <a:normAutofit/>
          </a:bodyPr>
          <a:lstStyle>
            <a:lvl1pPr marL="457200" lvl="0" indent="-323850" algn="ctr" rtl="0">
              <a:lnSpc>
                <a:spcPct val="90000"/>
              </a:lnSpc>
              <a:spcBef>
                <a:spcPts val="800"/>
              </a:spcBef>
              <a:spcAft>
                <a:spcPts val="0"/>
              </a:spcAft>
              <a:buClr>
                <a:schemeClr val="dk1"/>
              </a:buClr>
              <a:buSzPts val="1500"/>
              <a:buChar char="•"/>
              <a:defRPr sz="1500">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1" name="Google Shape;221;p28"/>
          <p:cNvSpPr txBox="1">
            <a:spLocks noGrp="1"/>
          </p:cNvSpPr>
          <p:nvPr>
            <p:ph type="body" idx="3"/>
          </p:nvPr>
        </p:nvSpPr>
        <p:spPr>
          <a:xfrm>
            <a:off x="3627356" y="3218329"/>
            <a:ext cx="1866600" cy="884400"/>
          </a:xfrm>
          <a:prstGeom prst="rect">
            <a:avLst/>
          </a:prstGeom>
          <a:noFill/>
          <a:ln>
            <a:noFill/>
          </a:ln>
        </p:spPr>
        <p:txBody>
          <a:bodyPr spcFirstLastPara="1" wrap="square" lIns="68575" tIns="34275" rIns="68575" bIns="34275" anchor="t" anchorCtr="0">
            <a:normAutofit/>
          </a:bodyPr>
          <a:lstStyle>
            <a:lvl1pPr marL="457200" lvl="0" indent="-323850" algn="ctr" rtl="0">
              <a:lnSpc>
                <a:spcPct val="90000"/>
              </a:lnSpc>
              <a:spcBef>
                <a:spcPts val="800"/>
              </a:spcBef>
              <a:spcAft>
                <a:spcPts val="0"/>
              </a:spcAft>
              <a:buClr>
                <a:schemeClr val="dk1"/>
              </a:buClr>
              <a:buSzPts val="1500"/>
              <a:buChar char="•"/>
              <a:defRPr sz="1500">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2" name="Google Shape;222;p28"/>
          <p:cNvSpPr txBox="1">
            <a:spLocks noGrp="1"/>
          </p:cNvSpPr>
          <p:nvPr>
            <p:ph type="body" idx="4"/>
          </p:nvPr>
        </p:nvSpPr>
        <p:spPr>
          <a:xfrm>
            <a:off x="6917588" y="3218329"/>
            <a:ext cx="1866600" cy="884400"/>
          </a:xfrm>
          <a:prstGeom prst="rect">
            <a:avLst/>
          </a:prstGeom>
          <a:noFill/>
          <a:ln>
            <a:noFill/>
          </a:ln>
        </p:spPr>
        <p:txBody>
          <a:bodyPr spcFirstLastPara="1" wrap="square" lIns="68575" tIns="34275" rIns="68575" bIns="34275" anchor="t" anchorCtr="0">
            <a:normAutofit/>
          </a:bodyPr>
          <a:lstStyle>
            <a:lvl1pPr marL="457200" lvl="0" indent="-323850" algn="ctr" rtl="0">
              <a:lnSpc>
                <a:spcPct val="90000"/>
              </a:lnSpc>
              <a:spcBef>
                <a:spcPts val="800"/>
              </a:spcBef>
              <a:spcAft>
                <a:spcPts val="0"/>
              </a:spcAft>
              <a:buClr>
                <a:schemeClr val="dk1"/>
              </a:buClr>
              <a:buSzPts val="1500"/>
              <a:buChar char="•"/>
              <a:defRPr sz="1500">
                <a:latin typeface="Open Sans"/>
                <a:ea typeface="Open Sans"/>
                <a:cs typeface="Open Sans"/>
                <a:sym typeface="Open Sans"/>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FBAE40"/>
          </p15:clr>
        </p15:guide>
        <p15:guide id="2" pos="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3"/>
        <p:cNvGrpSpPr/>
        <p:nvPr/>
      </p:nvGrpSpPr>
      <p:grpSpPr>
        <a:xfrm>
          <a:off x="0" y="0"/>
          <a:ext cx="0" cy="0"/>
          <a:chOff x="0" y="0"/>
          <a:chExt cx="0" cy="0"/>
        </a:xfrm>
      </p:grpSpPr>
      <p:sp>
        <p:nvSpPr>
          <p:cNvPr id="224" name="Google Shape;224;p2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5" name="Google Shape;225;p2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26" name="Google Shape;226;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7" name="Google Shape;227;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8" name="Google Shape;228;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9"/>
        <p:cNvGrpSpPr/>
        <p:nvPr/>
      </p:nvGrpSpPr>
      <p:grpSpPr>
        <a:xfrm>
          <a:off x="0" y="0"/>
          <a:ext cx="0" cy="0"/>
          <a:chOff x="0" y="0"/>
          <a:chExt cx="0" cy="0"/>
        </a:xfrm>
      </p:grpSpPr>
      <p:sp>
        <p:nvSpPr>
          <p:cNvPr id="230" name="Google Shape;230;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1" name="Google Shape;231;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2" name="Google Shape;232;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3" name="Google Shape;233;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4" name="Google Shape;234;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3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57575"/>
              </a:buClr>
              <a:buSzPts val="1800"/>
              <a:buNone/>
              <a:defRPr sz="1800">
                <a:solidFill>
                  <a:srgbClr val="757575"/>
                </a:solidFill>
              </a:defRPr>
            </a:lvl1pPr>
            <a:lvl2pPr marL="914400" lvl="1" indent="-228600" algn="l" rtl="0">
              <a:lnSpc>
                <a:spcPct val="90000"/>
              </a:lnSpc>
              <a:spcBef>
                <a:spcPts val="400"/>
              </a:spcBef>
              <a:spcAft>
                <a:spcPts val="0"/>
              </a:spcAft>
              <a:buClr>
                <a:srgbClr val="757575"/>
              </a:buClr>
              <a:buSzPts val="1500"/>
              <a:buNone/>
              <a:defRPr sz="1500">
                <a:solidFill>
                  <a:srgbClr val="757575"/>
                </a:solidFill>
              </a:defRPr>
            </a:lvl2pPr>
            <a:lvl3pPr marL="1371600" lvl="2" indent="-228600" algn="l" rtl="0">
              <a:lnSpc>
                <a:spcPct val="90000"/>
              </a:lnSpc>
              <a:spcBef>
                <a:spcPts val="400"/>
              </a:spcBef>
              <a:spcAft>
                <a:spcPts val="0"/>
              </a:spcAft>
              <a:buClr>
                <a:srgbClr val="757575"/>
              </a:buClr>
              <a:buSzPts val="1400"/>
              <a:buNone/>
              <a:defRPr sz="1400">
                <a:solidFill>
                  <a:srgbClr val="757575"/>
                </a:solidFill>
              </a:defRPr>
            </a:lvl3pPr>
            <a:lvl4pPr marL="1828800" lvl="3" indent="-228600" algn="l" rtl="0">
              <a:lnSpc>
                <a:spcPct val="90000"/>
              </a:lnSpc>
              <a:spcBef>
                <a:spcPts val="400"/>
              </a:spcBef>
              <a:spcAft>
                <a:spcPts val="0"/>
              </a:spcAft>
              <a:buClr>
                <a:srgbClr val="757575"/>
              </a:buClr>
              <a:buSzPts val="1200"/>
              <a:buNone/>
              <a:defRPr sz="1200">
                <a:solidFill>
                  <a:srgbClr val="757575"/>
                </a:solidFill>
              </a:defRPr>
            </a:lvl4pPr>
            <a:lvl5pPr marL="2286000" lvl="4" indent="-228600" algn="l" rtl="0">
              <a:lnSpc>
                <a:spcPct val="90000"/>
              </a:lnSpc>
              <a:spcBef>
                <a:spcPts val="400"/>
              </a:spcBef>
              <a:spcAft>
                <a:spcPts val="0"/>
              </a:spcAft>
              <a:buClr>
                <a:srgbClr val="757575"/>
              </a:buClr>
              <a:buSzPts val="1200"/>
              <a:buNone/>
              <a:defRPr sz="1200">
                <a:solidFill>
                  <a:srgbClr val="757575"/>
                </a:solidFill>
              </a:defRPr>
            </a:lvl5pPr>
            <a:lvl6pPr marL="2743200" lvl="5" indent="-228600" algn="l" rtl="0">
              <a:lnSpc>
                <a:spcPct val="90000"/>
              </a:lnSpc>
              <a:spcBef>
                <a:spcPts val="400"/>
              </a:spcBef>
              <a:spcAft>
                <a:spcPts val="0"/>
              </a:spcAft>
              <a:buClr>
                <a:srgbClr val="757575"/>
              </a:buClr>
              <a:buSzPts val="1200"/>
              <a:buNone/>
              <a:defRPr sz="1200">
                <a:solidFill>
                  <a:srgbClr val="757575"/>
                </a:solidFill>
              </a:defRPr>
            </a:lvl6pPr>
            <a:lvl7pPr marL="3200400" lvl="6" indent="-228600" algn="l" rtl="0">
              <a:lnSpc>
                <a:spcPct val="90000"/>
              </a:lnSpc>
              <a:spcBef>
                <a:spcPts val="400"/>
              </a:spcBef>
              <a:spcAft>
                <a:spcPts val="0"/>
              </a:spcAft>
              <a:buClr>
                <a:srgbClr val="757575"/>
              </a:buClr>
              <a:buSzPts val="1200"/>
              <a:buNone/>
              <a:defRPr sz="1200">
                <a:solidFill>
                  <a:srgbClr val="757575"/>
                </a:solidFill>
              </a:defRPr>
            </a:lvl7pPr>
            <a:lvl8pPr marL="3657600" lvl="7" indent="-228600" algn="l" rtl="0">
              <a:lnSpc>
                <a:spcPct val="90000"/>
              </a:lnSpc>
              <a:spcBef>
                <a:spcPts val="400"/>
              </a:spcBef>
              <a:spcAft>
                <a:spcPts val="0"/>
              </a:spcAft>
              <a:buClr>
                <a:srgbClr val="757575"/>
              </a:buClr>
              <a:buSzPts val="1200"/>
              <a:buNone/>
              <a:defRPr sz="1200">
                <a:solidFill>
                  <a:srgbClr val="757575"/>
                </a:solidFill>
              </a:defRPr>
            </a:lvl8pPr>
            <a:lvl9pPr marL="4114800" lvl="8" indent="-228600" algn="l" rtl="0">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238" name="Google Shape;238;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 name="Google Shape;239;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 name="Google Shape;240;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 name="Google Shape;243;p3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 name="Google Shape;244;p3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5" name="Google Shape;245;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 name="Google Shape;246;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7" name="Google Shape;247;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0" name="Google Shape;250;p3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1" name="Google Shape;251;p3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2" name="Google Shape;252;p3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3" name="Google Shape;253;p3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4" name="Google Shape;254;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9" name="Google Shape;259;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1" name="Google Shape;261;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
        <p:cNvGrpSpPr/>
        <p:nvPr/>
      </p:nvGrpSpPr>
      <p:grpSpPr>
        <a:xfrm>
          <a:off x="0" y="0"/>
          <a:ext cx="0" cy="0"/>
          <a:chOff x="0" y="0"/>
          <a:chExt cx="0" cy="0"/>
        </a:xfrm>
      </p:grpSpPr>
      <p:sp>
        <p:nvSpPr>
          <p:cNvPr id="263" name="Google Shape;263;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4" name="Google Shape;264;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5" name="Google Shape;265;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8" name="Google Shape;268;p3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69" name="Google Shape;269;p3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0" name="Google Shape;27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1" name="Google Shape;27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2" name="Google Shape;27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5" name="Google Shape;275;p37"/>
          <p:cNvSpPr>
            <a:spLocks noGrp="1"/>
          </p:cNvSpPr>
          <p:nvPr>
            <p:ph type="pic" idx="2"/>
          </p:nvPr>
        </p:nvSpPr>
        <p:spPr>
          <a:xfrm>
            <a:off x="3887391" y="740569"/>
            <a:ext cx="4629300" cy="3655200"/>
          </a:xfrm>
          <a:prstGeom prst="rect">
            <a:avLst/>
          </a:prstGeom>
          <a:noFill/>
          <a:ln>
            <a:noFill/>
          </a:ln>
        </p:spPr>
      </p:sp>
      <p:sp>
        <p:nvSpPr>
          <p:cNvPr id="276" name="Google Shape;276;p3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7" name="Google Shape;277;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 name="Google Shape;278;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9" name="Google Shape;279;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2" name="Google Shape;282;p3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3" name="Google Shape;283;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4" name="Google Shape;284;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5" name="Google Shape;285;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8" name="Google Shape;288;p3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9" name="Google Shape;28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0" name="Google Shape;29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1" name="Google Shape;29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ligh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B42D61D-2EB7-14F3-8656-560DACF252BC}"/>
              </a:ext>
            </a:extLst>
          </p:cNvPr>
          <p:cNvSpPr txBox="1"/>
          <p:nvPr userDrawn="1"/>
        </p:nvSpPr>
        <p:spPr>
          <a:xfrm>
            <a:off x="6775945" y="279974"/>
            <a:ext cx="2097975" cy="230832"/>
          </a:xfrm>
          <a:prstGeom prst="rect">
            <a:avLst/>
          </a:prstGeom>
          <a:noFill/>
        </p:spPr>
        <p:txBody>
          <a:bodyPr wrap="square" rtlCol="0">
            <a:spAutoFit/>
          </a:bodyPr>
          <a:lstStyle/>
          <a:p>
            <a:pPr algn="r"/>
            <a:r>
              <a:rPr lang="en-US" sz="900" b="1" dirty="0">
                <a:solidFill>
                  <a:schemeClr val="tx1">
                    <a:lumMod val="50000"/>
                    <a:lumOff val="50000"/>
                  </a:schemeClr>
                </a:solidFill>
                <a:latin typeface="Trebuchet MS" panose="020B0603020202020204" pitchFamily="34" charset="0"/>
              </a:rPr>
              <a:t>Impact. Empowerment. Resilience.</a:t>
            </a:r>
          </a:p>
        </p:txBody>
      </p:sp>
      <p:sp>
        <p:nvSpPr>
          <p:cNvPr id="24" name="Rectangle 23">
            <a:extLst>
              <a:ext uri="{FF2B5EF4-FFF2-40B4-BE49-F238E27FC236}">
                <a16:creationId xmlns:a16="http://schemas.microsoft.com/office/drawing/2014/main" id="{D12F3B6A-3FF1-86B3-109F-F9CA9EB388E5}"/>
              </a:ext>
            </a:extLst>
          </p:cNvPr>
          <p:cNvSpPr/>
          <p:nvPr userDrawn="1"/>
        </p:nvSpPr>
        <p:spPr>
          <a:xfrm>
            <a:off x="0" y="769617"/>
            <a:ext cx="9144000" cy="43738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46" name="Rectangle 45">
            <a:extLst>
              <a:ext uri="{FF2B5EF4-FFF2-40B4-BE49-F238E27FC236}">
                <a16:creationId xmlns:a16="http://schemas.microsoft.com/office/drawing/2014/main" id="{39576BD0-4899-3AB3-958B-76D2F816419F}"/>
              </a:ext>
            </a:extLst>
          </p:cNvPr>
          <p:cNvSpPr/>
          <p:nvPr userDrawn="1"/>
        </p:nvSpPr>
        <p:spPr>
          <a:xfrm>
            <a:off x="0" y="1491305"/>
            <a:ext cx="9144000" cy="2369772"/>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FE40CA89-E0E6-B0C8-D0DC-33BCDD7C6DF6}"/>
              </a:ext>
            </a:extLst>
          </p:cNvPr>
          <p:cNvPicPr>
            <a:picLocks noChangeAspect="1"/>
          </p:cNvPicPr>
          <p:nvPr userDrawn="1"/>
        </p:nvPicPr>
        <p:blipFill>
          <a:blip r:embed="rId2"/>
          <a:stretch>
            <a:fillRect/>
          </a:stretch>
        </p:blipFill>
        <p:spPr>
          <a:xfrm>
            <a:off x="350611" y="194685"/>
            <a:ext cx="2652451" cy="279967"/>
          </a:xfrm>
          <a:prstGeom prst="rect">
            <a:avLst/>
          </a:prstGeom>
        </p:spPr>
      </p:pic>
      <p:sp>
        <p:nvSpPr>
          <p:cNvPr id="18" name="Subtitle 2">
            <a:extLst>
              <a:ext uri="{FF2B5EF4-FFF2-40B4-BE49-F238E27FC236}">
                <a16:creationId xmlns:a16="http://schemas.microsoft.com/office/drawing/2014/main" id="{33CE048E-D852-C4FE-2BC1-80C384D563E5}"/>
              </a:ext>
            </a:extLst>
          </p:cNvPr>
          <p:cNvSpPr>
            <a:spLocks noGrp="1"/>
          </p:cNvSpPr>
          <p:nvPr>
            <p:ph type="subTitle" idx="1" hasCustomPrompt="1"/>
          </p:nvPr>
        </p:nvSpPr>
        <p:spPr>
          <a:xfrm>
            <a:off x="266770" y="2072640"/>
            <a:ext cx="8041194" cy="1066800"/>
          </a:xfrm>
          <a:prstGeom prst="rect">
            <a:avLst/>
          </a:prstGeom>
        </p:spPr>
        <p:txBody>
          <a:bodyPr anchor="t">
            <a:noAutofit/>
          </a:bodyPr>
          <a:lstStyle>
            <a:lvl1pPr marL="0" indent="0" algn="l">
              <a:lnSpc>
                <a:spcPts val="3375"/>
              </a:lnSpc>
              <a:spcBef>
                <a:spcPts val="0"/>
              </a:spcBef>
              <a:buNone/>
              <a:defRPr lang="en-US" sz="3300" b="1" i="0" cap="none" baseline="0" dirty="0">
                <a:solidFill>
                  <a:schemeClr val="bg1"/>
                </a:solidFill>
                <a:latin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TITLE Copy</a:t>
            </a:r>
          </a:p>
        </p:txBody>
      </p:sp>
      <p:sp>
        <p:nvSpPr>
          <p:cNvPr id="6" name="Text Placeholder 5">
            <a:extLst>
              <a:ext uri="{FF2B5EF4-FFF2-40B4-BE49-F238E27FC236}">
                <a16:creationId xmlns:a16="http://schemas.microsoft.com/office/drawing/2014/main" id="{B182F5DD-774A-830F-ECA4-17CC5D7F862D}"/>
              </a:ext>
            </a:extLst>
          </p:cNvPr>
          <p:cNvSpPr>
            <a:spLocks noGrp="1"/>
          </p:cNvSpPr>
          <p:nvPr>
            <p:ph type="body" sz="quarter" idx="10"/>
          </p:nvPr>
        </p:nvSpPr>
        <p:spPr>
          <a:xfrm>
            <a:off x="266770" y="3049608"/>
            <a:ext cx="5419946" cy="731044"/>
          </a:xfrm>
          <a:prstGeom prst="rect">
            <a:avLst/>
          </a:prstGeom>
        </p:spPr>
        <p:txBody>
          <a:bodyPr/>
          <a:lstStyle>
            <a:lvl1pPr>
              <a:defRPr sz="2400" baseline="0">
                <a:solidFill>
                  <a:schemeClr val="bg2"/>
                </a:solidFill>
                <a:latin typeface="Open Sans" panose="020B0606030504020204" pitchFamily="34" charset="0"/>
              </a:defRPr>
            </a:lvl1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611105343"/>
      </p:ext>
    </p:extLst>
  </p:cSld>
  <p:clrMapOvr>
    <a:masterClrMapping/>
  </p:clrMapOvr>
  <p:hf sldNum="0" hdr="0" ftr="0" dt="0"/>
  <p:extLst>
    <p:ext uri="{DCECCB84-F9BA-43D5-87BE-67443E8EF086}">
      <p15:sldGuideLst xmlns:p15="http://schemas.microsoft.com/office/powerpoint/2012/main">
        <p15:guide id="1" orient="horz" pos="360">
          <p15:clr>
            <a:srgbClr val="FBAE40"/>
          </p15:clr>
        </p15:guide>
        <p15:guide id="2" pos="28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7FB4BFBA-E7B0-7AEB-303B-69C981C81A03}"/>
              </a:ext>
            </a:extLst>
          </p:cNvPr>
          <p:cNvSpPr>
            <a:spLocks noGrp="1"/>
          </p:cNvSpPr>
          <p:nvPr>
            <p:ph type="body" sz="quarter" idx="11"/>
          </p:nvPr>
        </p:nvSpPr>
        <p:spPr>
          <a:xfrm>
            <a:off x="273201" y="1343025"/>
            <a:ext cx="8529000" cy="401953"/>
          </a:xfrm>
          <a:prstGeom prst="rect">
            <a:avLst/>
          </a:prstGeom>
        </p:spPr>
        <p:txBody>
          <a:bodyPr/>
          <a:lstStyle>
            <a:lvl1pPr>
              <a:lnSpc>
                <a:spcPts val="2160"/>
              </a:lnSpc>
              <a:spcBef>
                <a:spcPts val="0"/>
              </a:spcBef>
              <a:spcAft>
                <a:spcPts val="450"/>
              </a:spcAft>
              <a:defRPr sz="2100" b="1" baseline="0">
                <a:solidFill>
                  <a:schemeClr val="tx2"/>
                </a:solidFill>
                <a:latin typeface="Open Sans" panose="020B0606030504020204" pitchFamily="34" charset="0"/>
              </a:defRPr>
            </a:lvl1pPr>
            <a:lvl2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2pPr>
            <a:lvl3pPr marL="342900" indent="-171450">
              <a:lnSpc>
                <a:spcPts val="2160"/>
              </a:lnSpc>
              <a:spcBef>
                <a:spcPts val="0"/>
              </a:spcBef>
              <a:spcAft>
                <a:spcPts val="450"/>
              </a:spcAft>
              <a:buClr>
                <a:srgbClr val="EE7623"/>
              </a:buClr>
              <a:buFont typeface="Apple Symbols" panose="02000000000000000000" pitchFamily="2" charset="-79"/>
              <a:buChar char="⎼"/>
              <a:defRPr sz="1800" baseline="0">
                <a:solidFill>
                  <a:schemeClr val="tx1"/>
                </a:solidFill>
                <a:latin typeface="Open Sans" panose="020B0606030504020204" pitchFamily="34" charset="0"/>
              </a:defRPr>
            </a:lvl3pPr>
            <a:lvl4pPr marL="5143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4pPr>
            <a:lvl5pPr marL="257175" indent="-257175">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BA32A679-C1D9-79D4-AA08-E6DFCA9A0FDF}"/>
              </a:ext>
            </a:extLst>
          </p:cNvPr>
          <p:cNvSpPr>
            <a:spLocks noGrp="1"/>
          </p:cNvSpPr>
          <p:nvPr>
            <p:ph type="body" sz="quarter" idx="12"/>
          </p:nvPr>
        </p:nvSpPr>
        <p:spPr>
          <a:xfrm>
            <a:off x="273201" y="1749227"/>
            <a:ext cx="8529001" cy="2838643"/>
          </a:xfrm>
          <a:prstGeom prst="rect">
            <a:avLst/>
          </a:prstGeom>
        </p:spPr>
        <p:txBody>
          <a:bodyPr/>
          <a:lstStyle>
            <a:lvl1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1pPr>
            <a:lvl2pPr marL="342900" indent="-171450">
              <a:lnSpc>
                <a:spcPts val="2160"/>
              </a:lnSpc>
              <a:spcBef>
                <a:spcPts val="0"/>
              </a:spcBef>
              <a:spcAft>
                <a:spcPts val="450"/>
              </a:spcAft>
              <a:buClr>
                <a:srgbClr val="EE7623"/>
              </a:buClr>
              <a:buFont typeface="Apple Symbols" panose="02000000000000000000" pitchFamily="2" charset="-79"/>
              <a:buChar char="⎻"/>
              <a:defRPr sz="1800" baseline="0">
                <a:solidFill>
                  <a:schemeClr val="tx1"/>
                </a:solidFill>
                <a:latin typeface="Open Sans" panose="020B0606030504020204" pitchFamily="34" charset="0"/>
              </a:defRPr>
            </a:lvl2pPr>
            <a:lvl3pPr marL="5143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3pPr>
            <a:lvl4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4pPr>
            <a:lvl5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75636302"/>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3" name="Picture Placeholder 4">
            <a:extLst>
              <a:ext uri="{FF2B5EF4-FFF2-40B4-BE49-F238E27FC236}">
                <a16:creationId xmlns:a16="http://schemas.microsoft.com/office/drawing/2014/main" id="{B79B72E5-F557-5AC0-44D3-26EB55A06832}"/>
              </a:ext>
            </a:extLst>
          </p:cNvPr>
          <p:cNvSpPr>
            <a:spLocks noGrp="1"/>
          </p:cNvSpPr>
          <p:nvPr>
            <p:ph type="pic" sz="quarter" idx="13"/>
          </p:nvPr>
        </p:nvSpPr>
        <p:spPr>
          <a:xfrm>
            <a:off x="4736834" y="1343025"/>
            <a:ext cx="4065368" cy="3244841"/>
          </a:xfrm>
          <a:prstGeom prst="rect">
            <a:avLst/>
          </a:prstGeom>
          <a:pattFill prst="pct5">
            <a:fgClr>
              <a:schemeClr val="accent1"/>
            </a:fgClr>
            <a:bgClr>
              <a:schemeClr val="bg1"/>
            </a:bgClr>
          </a:pattFill>
        </p:spPr>
        <p:txBody>
          <a:bodyPr/>
          <a:lstStyle/>
          <a:p>
            <a:endParaRPr lang="en-US" dirty="0"/>
          </a:p>
        </p:txBody>
      </p:sp>
      <p:sp>
        <p:nvSpPr>
          <p:cNvPr id="15" name="Text Placeholder 5">
            <a:extLst>
              <a:ext uri="{FF2B5EF4-FFF2-40B4-BE49-F238E27FC236}">
                <a16:creationId xmlns:a16="http://schemas.microsoft.com/office/drawing/2014/main" id="{F7645A6B-D4D6-C62D-1C69-E661029A4009}"/>
              </a:ext>
            </a:extLst>
          </p:cNvPr>
          <p:cNvSpPr>
            <a:spLocks noGrp="1"/>
          </p:cNvSpPr>
          <p:nvPr>
            <p:ph type="body" sz="quarter" idx="14"/>
          </p:nvPr>
        </p:nvSpPr>
        <p:spPr>
          <a:xfrm>
            <a:off x="273201" y="1343025"/>
            <a:ext cx="4193283" cy="401953"/>
          </a:xfrm>
          <a:prstGeom prst="rect">
            <a:avLst/>
          </a:prstGeom>
        </p:spPr>
        <p:txBody>
          <a:bodyPr/>
          <a:lstStyle>
            <a:lvl1pPr>
              <a:lnSpc>
                <a:spcPts val="2160"/>
              </a:lnSpc>
              <a:spcBef>
                <a:spcPts val="0"/>
              </a:spcBef>
              <a:spcAft>
                <a:spcPts val="450"/>
              </a:spcAft>
              <a:defRPr sz="2100" b="1" baseline="0">
                <a:solidFill>
                  <a:schemeClr val="tx2"/>
                </a:solidFill>
                <a:latin typeface="Open Sans" panose="020B0606030504020204" pitchFamily="34" charset="0"/>
              </a:defRPr>
            </a:lvl1pPr>
            <a:lvl2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2pPr>
            <a:lvl3pPr marL="342900" indent="-171450">
              <a:lnSpc>
                <a:spcPts val="2160"/>
              </a:lnSpc>
              <a:spcBef>
                <a:spcPts val="0"/>
              </a:spcBef>
              <a:spcAft>
                <a:spcPts val="450"/>
              </a:spcAft>
              <a:buClr>
                <a:srgbClr val="EE7623"/>
              </a:buClr>
              <a:buFont typeface="Apple Symbols" panose="02000000000000000000" pitchFamily="2" charset="-79"/>
              <a:buChar char="⎼"/>
              <a:defRPr sz="1800" baseline="0">
                <a:solidFill>
                  <a:schemeClr val="tx1"/>
                </a:solidFill>
                <a:latin typeface="Open Sans" panose="020B0606030504020204" pitchFamily="34" charset="0"/>
              </a:defRPr>
            </a:lvl3pPr>
            <a:lvl4pPr marL="5143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4pPr>
            <a:lvl5pPr marL="257175" indent="-257175">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5pPr>
          </a:lstStyle>
          <a:p>
            <a:pPr lvl="0"/>
            <a:r>
              <a:rPr lang="en-US" dirty="0"/>
              <a:t>Click to edit Master text styles</a:t>
            </a:r>
          </a:p>
        </p:txBody>
      </p:sp>
      <p:sp>
        <p:nvSpPr>
          <p:cNvPr id="16" name="Text Placeholder 10">
            <a:extLst>
              <a:ext uri="{FF2B5EF4-FFF2-40B4-BE49-F238E27FC236}">
                <a16:creationId xmlns:a16="http://schemas.microsoft.com/office/drawing/2014/main" id="{ACC071F6-AABB-3197-45B6-CB7CE1A38D33}"/>
              </a:ext>
            </a:extLst>
          </p:cNvPr>
          <p:cNvSpPr>
            <a:spLocks noGrp="1"/>
          </p:cNvSpPr>
          <p:nvPr>
            <p:ph type="body" sz="quarter" idx="15"/>
          </p:nvPr>
        </p:nvSpPr>
        <p:spPr>
          <a:xfrm>
            <a:off x="273201" y="1749227"/>
            <a:ext cx="4193283" cy="2838643"/>
          </a:xfrm>
          <a:prstGeom prst="rect">
            <a:avLst/>
          </a:prstGeom>
        </p:spPr>
        <p:txBody>
          <a:bodyPr/>
          <a:lstStyle>
            <a:lvl1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1pPr>
            <a:lvl2pPr marL="342900" indent="-171450">
              <a:lnSpc>
                <a:spcPts val="2160"/>
              </a:lnSpc>
              <a:spcBef>
                <a:spcPts val="0"/>
              </a:spcBef>
              <a:spcAft>
                <a:spcPts val="450"/>
              </a:spcAft>
              <a:buClr>
                <a:srgbClr val="EE7623"/>
              </a:buClr>
              <a:buFont typeface="Apple Symbols" panose="02000000000000000000" pitchFamily="2" charset="-79"/>
              <a:buChar char="⎻"/>
              <a:defRPr sz="1800" baseline="0">
                <a:solidFill>
                  <a:schemeClr val="tx1"/>
                </a:solidFill>
                <a:latin typeface="Open Sans" panose="020B0606030504020204" pitchFamily="34" charset="0"/>
              </a:defRPr>
            </a:lvl2pPr>
            <a:lvl3pPr marL="5143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3pPr>
            <a:lvl4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4pPr>
            <a:lvl5pPr marL="171450" indent="-171450">
              <a:lnSpc>
                <a:spcPts val="2160"/>
              </a:lnSpc>
              <a:spcBef>
                <a:spcPts val="0"/>
              </a:spcBef>
              <a:spcAft>
                <a:spcPts val="450"/>
              </a:spcAft>
              <a:buClr>
                <a:srgbClr val="EE7623"/>
              </a:buClr>
              <a:buFont typeface="Arial" panose="020B0604020202020204" pitchFamily="34" charset="0"/>
              <a:buChar char="•"/>
              <a:defRPr sz="1800" baseline="0">
                <a:solidFill>
                  <a:schemeClr val="tx1"/>
                </a:solidFill>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3155318"/>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7" name="Picture Placeholder 4">
            <a:extLst>
              <a:ext uri="{FF2B5EF4-FFF2-40B4-BE49-F238E27FC236}">
                <a16:creationId xmlns:a16="http://schemas.microsoft.com/office/drawing/2014/main" id="{658BF156-EB0D-5C76-8AF6-C7DA94881FB3}"/>
              </a:ext>
            </a:extLst>
          </p:cNvPr>
          <p:cNvSpPr>
            <a:spLocks noGrp="1"/>
          </p:cNvSpPr>
          <p:nvPr>
            <p:ph type="pic" sz="quarter" idx="13"/>
          </p:nvPr>
        </p:nvSpPr>
        <p:spPr>
          <a:xfrm>
            <a:off x="359740" y="1343025"/>
            <a:ext cx="8442462" cy="3068277"/>
          </a:xfrm>
          <a:prstGeom prst="rect">
            <a:avLst/>
          </a:prstGeom>
          <a:pattFill prst="pct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65248667"/>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Picture Placeholder 4">
            <a:extLst>
              <a:ext uri="{FF2B5EF4-FFF2-40B4-BE49-F238E27FC236}">
                <a16:creationId xmlns:a16="http://schemas.microsoft.com/office/drawing/2014/main" id="{D4AB1D69-A46D-10A8-7453-094306BD7735}"/>
              </a:ext>
            </a:extLst>
          </p:cNvPr>
          <p:cNvSpPr>
            <a:spLocks noGrp="1"/>
          </p:cNvSpPr>
          <p:nvPr>
            <p:ph type="pic" sz="quarter" idx="13"/>
          </p:nvPr>
        </p:nvSpPr>
        <p:spPr>
          <a:xfrm>
            <a:off x="359740" y="1343025"/>
            <a:ext cx="4022901" cy="2639298"/>
          </a:xfrm>
          <a:prstGeom prst="rect">
            <a:avLst/>
          </a:prstGeom>
          <a:pattFill prst="pct5">
            <a:fgClr>
              <a:schemeClr val="accent1"/>
            </a:fgClr>
            <a:bgClr>
              <a:schemeClr val="bg1"/>
            </a:bgClr>
          </a:pattFill>
        </p:spPr>
        <p:txBody>
          <a:bodyPr/>
          <a:lstStyle/>
          <a:p>
            <a:endParaRPr lang="en-US"/>
          </a:p>
        </p:txBody>
      </p:sp>
      <p:sp>
        <p:nvSpPr>
          <p:cNvPr id="15" name="Picture Placeholder 4">
            <a:extLst>
              <a:ext uri="{FF2B5EF4-FFF2-40B4-BE49-F238E27FC236}">
                <a16:creationId xmlns:a16="http://schemas.microsoft.com/office/drawing/2014/main" id="{67B75A62-F0B5-2E01-03A2-A60FB49DF424}"/>
              </a:ext>
            </a:extLst>
          </p:cNvPr>
          <p:cNvSpPr>
            <a:spLocks noGrp="1"/>
          </p:cNvSpPr>
          <p:nvPr>
            <p:ph type="pic" sz="quarter" idx="15"/>
          </p:nvPr>
        </p:nvSpPr>
        <p:spPr>
          <a:xfrm>
            <a:off x="4779300" y="1343025"/>
            <a:ext cx="4022901" cy="2639298"/>
          </a:xfrm>
          <a:prstGeom prst="rect">
            <a:avLst/>
          </a:prstGeom>
          <a:pattFill prst="pct5">
            <a:fgClr>
              <a:schemeClr val="accent1"/>
            </a:fgClr>
            <a:bgClr>
              <a:schemeClr val="bg1"/>
            </a:bgClr>
          </a:pattFill>
        </p:spPr>
        <p:txBody>
          <a:bodyPr/>
          <a:lstStyle/>
          <a:p>
            <a:endParaRPr lang="en-US"/>
          </a:p>
        </p:txBody>
      </p:sp>
      <p:sp>
        <p:nvSpPr>
          <p:cNvPr id="5" name="Text Placeholder 4">
            <a:extLst>
              <a:ext uri="{FF2B5EF4-FFF2-40B4-BE49-F238E27FC236}">
                <a16:creationId xmlns:a16="http://schemas.microsoft.com/office/drawing/2014/main" id="{DE3DC817-DCC2-08F1-F824-187EAD2B0475}"/>
              </a:ext>
            </a:extLst>
          </p:cNvPr>
          <p:cNvSpPr>
            <a:spLocks noGrp="1"/>
          </p:cNvSpPr>
          <p:nvPr>
            <p:ph type="body" sz="quarter" idx="16"/>
          </p:nvPr>
        </p:nvSpPr>
        <p:spPr>
          <a:xfrm>
            <a:off x="359740" y="3996204"/>
            <a:ext cx="4022900" cy="558404"/>
          </a:xfrm>
          <a:prstGeom prst="rect">
            <a:avLst/>
          </a:prstGeom>
        </p:spPr>
        <p:txBody>
          <a:bodyPr/>
          <a:lstStyle>
            <a:lvl1pPr>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6" name="Text Placeholder 4">
            <a:extLst>
              <a:ext uri="{FF2B5EF4-FFF2-40B4-BE49-F238E27FC236}">
                <a16:creationId xmlns:a16="http://schemas.microsoft.com/office/drawing/2014/main" id="{8334AAED-528F-CCA9-F43C-CB32FC0B082A}"/>
              </a:ext>
            </a:extLst>
          </p:cNvPr>
          <p:cNvSpPr>
            <a:spLocks noGrp="1"/>
          </p:cNvSpPr>
          <p:nvPr>
            <p:ph type="body" sz="quarter" idx="17"/>
          </p:nvPr>
        </p:nvSpPr>
        <p:spPr>
          <a:xfrm>
            <a:off x="4779300" y="3996204"/>
            <a:ext cx="4022900" cy="558404"/>
          </a:xfrm>
          <a:prstGeom prst="rect">
            <a:avLst/>
          </a:prstGeom>
        </p:spPr>
        <p:txBody>
          <a:bodyPr/>
          <a:lstStyle>
            <a:lvl1pPr>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122589045"/>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DE3DC817-DCC2-08F1-F824-187EAD2B0475}"/>
              </a:ext>
            </a:extLst>
          </p:cNvPr>
          <p:cNvSpPr>
            <a:spLocks noGrp="1"/>
          </p:cNvSpPr>
          <p:nvPr>
            <p:ph type="body" sz="quarter" idx="16"/>
          </p:nvPr>
        </p:nvSpPr>
        <p:spPr>
          <a:xfrm>
            <a:off x="359740" y="3194621"/>
            <a:ext cx="1866672" cy="884542"/>
          </a:xfrm>
          <a:prstGeom prst="rect">
            <a:avLst/>
          </a:prstGeom>
        </p:spPr>
        <p:txBody>
          <a:bodyPr/>
          <a:lstStyle>
            <a:lvl1pPr algn="ctr">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3" name="Text Placeholder 4">
            <a:extLst>
              <a:ext uri="{FF2B5EF4-FFF2-40B4-BE49-F238E27FC236}">
                <a16:creationId xmlns:a16="http://schemas.microsoft.com/office/drawing/2014/main" id="{322D5357-3D76-8A58-A6C5-66D0E2164EC5}"/>
              </a:ext>
            </a:extLst>
          </p:cNvPr>
          <p:cNvSpPr>
            <a:spLocks noGrp="1"/>
          </p:cNvSpPr>
          <p:nvPr>
            <p:ph type="body" sz="quarter" idx="18"/>
          </p:nvPr>
        </p:nvSpPr>
        <p:spPr>
          <a:xfrm>
            <a:off x="3627355" y="3218328"/>
            <a:ext cx="1866672" cy="884542"/>
          </a:xfrm>
          <a:prstGeom prst="rect">
            <a:avLst/>
          </a:prstGeom>
        </p:spPr>
        <p:txBody>
          <a:bodyPr/>
          <a:lstStyle>
            <a:lvl1pPr algn="ctr">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7" name="Text Placeholder 4">
            <a:extLst>
              <a:ext uri="{FF2B5EF4-FFF2-40B4-BE49-F238E27FC236}">
                <a16:creationId xmlns:a16="http://schemas.microsoft.com/office/drawing/2014/main" id="{F16941B5-936E-084C-1F65-3FC156FACB51}"/>
              </a:ext>
            </a:extLst>
          </p:cNvPr>
          <p:cNvSpPr>
            <a:spLocks noGrp="1"/>
          </p:cNvSpPr>
          <p:nvPr>
            <p:ph type="body" sz="quarter" idx="19"/>
          </p:nvPr>
        </p:nvSpPr>
        <p:spPr>
          <a:xfrm>
            <a:off x="6917588" y="3218328"/>
            <a:ext cx="1866672" cy="884542"/>
          </a:xfrm>
          <a:prstGeom prst="rect">
            <a:avLst/>
          </a:prstGeom>
        </p:spPr>
        <p:txBody>
          <a:bodyPr/>
          <a:lstStyle>
            <a:lvl1pPr algn="ctr">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733575562"/>
      </p:ext>
    </p:extLst>
  </p:cSld>
  <p:clrMapOvr>
    <a:masterClrMapping/>
  </p:clrMapOvr>
  <p:hf sldNum="0" hdr="0" ftr="0" dt="0"/>
  <p:extLst>
    <p:ext uri="{DCECCB84-F9BA-43D5-87BE-67443E8EF086}">
      <p15:sldGuideLst xmlns:p15="http://schemas.microsoft.com/office/powerpoint/2012/main">
        <p15:guide id="1" orient="horz" pos="2688">
          <p15:clr>
            <a:srgbClr val="FBAE40"/>
          </p15:clr>
        </p15:guide>
        <p15:guide id="2" pos="28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93103353"/>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ext one colum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2540C2-4613-F04D-4597-0310CFAFFBD5}"/>
              </a:ext>
            </a:extLst>
          </p:cNvPr>
          <p:cNvCxnSpPr>
            <a:cxnSpLocks/>
          </p:cNvCxnSpPr>
          <p:nvPr userDrawn="1"/>
        </p:nvCxnSpPr>
        <p:spPr>
          <a:xfrm>
            <a:off x="359740" y="4785996"/>
            <a:ext cx="84424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6CE449CC-E7B8-AC34-EE58-18A58F5D534E}"/>
              </a:ext>
            </a:extLst>
          </p:cNvPr>
          <p:cNvSpPr txBox="1">
            <a:spLocks/>
          </p:cNvSpPr>
          <p:nvPr userDrawn="1"/>
        </p:nvSpPr>
        <p:spPr>
          <a:xfrm>
            <a:off x="6120753" y="4866849"/>
            <a:ext cx="2736304" cy="216024"/>
          </a:xfrm>
          <a:prstGeom prst="rect">
            <a:avLst/>
          </a:prstGeom>
        </p:spPr>
        <p:txBody>
          <a:bodyPr vert="horz" lIns="51435" tIns="25718" rIns="51435" bIns="25718" rtlCol="0" anchor="t">
            <a:noAutofit/>
          </a:bodyPr>
          <a:lstStyle/>
          <a:p>
            <a:pPr marL="0" marR="0" lvl="0" indent="0" algn="r" defTabSz="514346" rtl="0" eaLnBrk="1" fontAlgn="auto" latinLnBrk="0" hangingPunct="1">
              <a:lnSpc>
                <a:spcPct val="100000"/>
              </a:lnSpc>
              <a:spcBef>
                <a:spcPct val="0"/>
              </a:spcBef>
              <a:spcAft>
                <a:spcPts val="0"/>
              </a:spcAft>
              <a:buClrTx/>
              <a:buSzTx/>
              <a:buFontTx/>
              <a:buNone/>
              <a:tabLst/>
              <a:defRPr/>
            </a:pPr>
            <a:r>
              <a:rPr lang="en-US" sz="675" b="0" i="0" baseline="0" dirty="0">
                <a:solidFill>
                  <a:srgbClr val="315177"/>
                </a:solidFill>
                <a:latin typeface="Open Sans" panose="020B0606030504020204" pitchFamily="34" charset="0"/>
                <a:ea typeface="Open Sans Semibold" panose="020B0606030504020204" pitchFamily="34" charset="0"/>
                <a:cs typeface="Open Sans Semibold" panose="020B0606030504020204" pitchFamily="34" charset="0"/>
              </a:rPr>
              <a:t>www.cloudburstgroup.com   </a:t>
            </a:r>
            <a:r>
              <a:rPr lang="en-US" sz="675" b="0" i="0" dirty="0">
                <a:solidFill>
                  <a:schemeClr val="tx1">
                    <a:lumMod val="50000"/>
                    <a:lumOff val="50000"/>
                  </a:schemeClr>
                </a:solidFill>
                <a:latin typeface="Open Sans" panose="020B0606030504020204" pitchFamily="34" charset="0"/>
                <a:ea typeface="Open Sans Semibold" panose="020B0606030504020204" pitchFamily="34" charset="0"/>
                <a:cs typeface="Open Sans Semibold" panose="020B0606030504020204" pitchFamily="34" charset="0"/>
              </a:rPr>
              <a:t> </a:t>
            </a:r>
            <a:fld id="{68115BCE-9630-4BA4-82CE-59C32865A303}" type="slidenum">
              <a:rPr kumimoji="0" lang="en-US" sz="675" b="1" i="0" u="none" strike="noStrike" kern="1200" cap="none" spc="0" normalizeH="0" baseline="0" noProof="0" smtClean="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rPr>
              <a:pPr marL="0" marR="0" lvl="0" indent="0" algn="r" defTabSz="514346" rtl="0" eaLnBrk="1" fontAlgn="auto" latinLnBrk="0" hangingPunct="1">
                <a:lnSpc>
                  <a:spcPct val="100000"/>
                </a:lnSpc>
                <a:spcBef>
                  <a:spcPct val="0"/>
                </a:spcBef>
                <a:spcAft>
                  <a:spcPts val="0"/>
                </a:spcAft>
                <a:buClrTx/>
                <a:buSzTx/>
                <a:buFontTx/>
                <a:buNone/>
                <a:tabLst/>
                <a:defRPr/>
              </a:pPr>
              <a:t>‹#›</a:t>
            </a:fld>
            <a:endParaRPr kumimoji="0" lang="nl-NL" sz="675" b="1" i="0" u="none" strike="noStrike" kern="1200" cap="none" spc="0" normalizeH="0" baseline="0" noProof="0" dirty="0">
              <a:ln>
                <a:noFill/>
              </a:ln>
              <a:solidFill>
                <a:srgbClr val="315177"/>
              </a:solidFill>
              <a:effectLst/>
              <a:uLnTx/>
              <a:uFillTx/>
              <a:latin typeface="Open Sans" panose="020B0606030504020204" pitchFamily="34" charset="0"/>
              <a:ea typeface="Open Sans Semibold" panose="020B0606030504020204" pitchFamily="34" charset="0"/>
              <a:cs typeface="Open Sans Semibold" panose="020B0606030504020204" pitchFamily="34" charset="0"/>
            </a:endParaRPr>
          </a:p>
        </p:txBody>
      </p:sp>
      <p:sp>
        <p:nvSpPr>
          <p:cNvPr id="12" name="Rectangle 11">
            <a:extLst>
              <a:ext uri="{FF2B5EF4-FFF2-40B4-BE49-F238E27FC236}">
                <a16:creationId xmlns:a16="http://schemas.microsoft.com/office/drawing/2014/main" id="{8243229B-D84D-6A82-4124-7DA1CEA3AB10}"/>
              </a:ext>
            </a:extLst>
          </p:cNvPr>
          <p:cNvSpPr/>
          <p:nvPr userDrawn="1"/>
        </p:nvSpPr>
        <p:spPr>
          <a:xfrm>
            <a:off x="0" y="1"/>
            <a:ext cx="9144000" cy="96011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4" name="Rectangle 13">
            <a:extLst>
              <a:ext uri="{FF2B5EF4-FFF2-40B4-BE49-F238E27FC236}">
                <a16:creationId xmlns:a16="http://schemas.microsoft.com/office/drawing/2014/main" id="{07D4CF7E-FBBB-AEA4-3B41-3D3258944973}"/>
              </a:ext>
            </a:extLst>
          </p:cNvPr>
          <p:cNvSpPr/>
          <p:nvPr userDrawn="1"/>
        </p:nvSpPr>
        <p:spPr>
          <a:xfrm>
            <a:off x="0" y="960120"/>
            <a:ext cx="91440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pic>
        <p:nvPicPr>
          <p:cNvPr id="3" name="Picture 2">
            <a:extLst>
              <a:ext uri="{FF2B5EF4-FFF2-40B4-BE49-F238E27FC236}">
                <a16:creationId xmlns:a16="http://schemas.microsoft.com/office/drawing/2014/main" id="{060D2524-CB75-0DBC-3628-929A63644046}"/>
              </a:ext>
            </a:extLst>
          </p:cNvPr>
          <p:cNvPicPr>
            <a:picLocks noChangeAspect="1"/>
          </p:cNvPicPr>
          <p:nvPr userDrawn="1"/>
        </p:nvPicPr>
        <p:blipFill>
          <a:blip r:embed="rId2"/>
          <a:stretch>
            <a:fillRect/>
          </a:stretch>
        </p:blipFill>
        <p:spPr>
          <a:xfrm>
            <a:off x="359740" y="4819334"/>
            <a:ext cx="1866672" cy="197027"/>
          </a:xfrm>
          <a:prstGeom prst="rect">
            <a:avLst/>
          </a:prstGeom>
        </p:spPr>
      </p:pic>
      <p:sp>
        <p:nvSpPr>
          <p:cNvPr id="4" name="Text Placeholder 3">
            <a:extLst>
              <a:ext uri="{FF2B5EF4-FFF2-40B4-BE49-F238E27FC236}">
                <a16:creationId xmlns:a16="http://schemas.microsoft.com/office/drawing/2014/main" id="{A97E9E69-7528-7737-FAC9-FDA2ECA31DA7}"/>
              </a:ext>
            </a:extLst>
          </p:cNvPr>
          <p:cNvSpPr>
            <a:spLocks noGrp="1"/>
          </p:cNvSpPr>
          <p:nvPr>
            <p:ph type="body" sz="quarter" idx="10"/>
          </p:nvPr>
        </p:nvSpPr>
        <p:spPr>
          <a:xfrm>
            <a:off x="274795" y="1"/>
            <a:ext cx="8527407" cy="960119"/>
          </a:xfrm>
          <a:prstGeom prst="rect">
            <a:avLst/>
          </a:prstGeom>
        </p:spPr>
        <p:txBody>
          <a:bodyPr anchor="ctr"/>
          <a:lstStyle>
            <a:lvl1pPr>
              <a:defRPr sz="24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8" name="Table Placeholder 7">
            <a:extLst>
              <a:ext uri="{FF2B5EF4-FFF2-40B4-BE49-F238E27FC236}">
                <a16:creationId xmlns:a16="http://schemas.microsoft.com/office/drawing/2014/main" id="{D8A92590-D503-643D-BAD0-F9447A7835B0}"/>
              </a:ext>
            </a:extLst>
          </p:cNvPr>
          <p:cNvSpPr>
            <a:spLocks noGrp="1"/>
          </p:cNvSpPr>
          <p:nvPr>
            <p:ph type="tbl" sz="quarter" idx="11"/>
          </p:nvPr>
        </p:nvSpPr>
        <p:spPr>
          <a:xfrm>
            <a:off x="341799" y="1343026"/>
            <a:ext cx="8460403" cy="3137297"/>
          </a:xfrm>
          <a:prstGeom prst="rect">
            <a:avLst/>
          </a:prstGeom>
        </p:spPr>
        <p:txBody>
          <a:bodyPr/>
          <a:lstStyle/>
          <a:p>
            <a:endParaRPr lang="en-US" dirty="0"/>
          </a:p>
        </p:txBody>
      </p:sp>
    </p:spTree>
    <p:extLst>
      <p:ext uri="{BB962C8B-B14F-4D97-AF65-F5344CB8AC3E}">
        <p14:creationId xmlns:p14="http://schemas.microsoft.com/office/powerpoint/2010/main" val="1639194391"/>
      </p:ext>
    </p:extLst>
  </p:cSld>
  <p:clrMapOvr>
    <a:masterClrMapping/>
  </p:clrMapOvr>
  <p:hf sldNum="0" hdr="0" ftr="0" dt="0"/>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ligh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12F3B6A-3FF1-86B3-109F-F9CA9EB388E5}"/>
              </a:ext>
            </a:extLst>
          </p:cNvPr>
          <p:cNvSpPr/>
          <p:nvPr userDrawn="1"/>
        </p:nvSpPr>
        <p:spPr>
          <a:xfrm>
            <a:off x="0" y="1"/>
            <a:ext cx="9144000" cy="5143499"/>
          </a:xfrm>
          <a:prstGeom prst="rect">
            <a:avLst/>
          </a:prstGeom>
          <a:solidFill>
            <a:srgbClr val="3BB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8" name="Subtitle 2">
            <a:extLst>
              <a:ext uri="{FF2B5EF4-FFF2-40B4-BE49-F238E27FC236}">
                <a16:creationId xmlns:a16="http://schemas.microsoft.com/office/drawing/2014/main" id="{33CE048E-D852-C4FE-2BC1-80C384D563E5}"/>
              </a:ext>
            </a:extLst>
          </p:cNvPr>
          <p:cNvSpPr>
            <a:spLocks noGrp="1"/>
          </p:cNvSpPr>
          <p:nvPr>
            <p:ph type="subTitle" idx="1" hasCustomPrompt="1"/>
          </p:nvPr>
        </p:nvSpPr>
        <p:spPr>
          <a:xfrm>
            <a:off x="0" y="0"/>
            <a:ext cx="9144000" cy="5143500"/>
          </a:xfrm>
          <a:prstGeom prst="rect">
            <a:avLst/>
          </a:prstGeom>
        </p:spPr>
        <p:txBody>
          <a:bodyPr anchor="ctr">
            <a:noAutofit/>
          </a:bodyPr>
          <a:lstStyle>
            <a:lvl1pPr marL="0" indent="0" algn="ctr">
              <a:lnSpc>
                <a:spcPts val="3750"/>
              </a:lnSpc>
              <a:buNone/>
              <a:defRPr lang="en-US" sz="3300" b="1" i="0" cap="none" baseline="0" dirty="0">
                <a:solidFill>
                  <a:schemeClr val="bg1"/>
                </a:solidFill>
                <a:latin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Divider Slide Header </a:t>
            </a:r>
            <a:br>
              <a:rPr lang="en-US" dirty="0"/>
            </a:br>
            <a:r>
              <a:rPr lang="en-US" dirty="0"/>
              <a:t>Placeholder</a:t>
            </a:r>
          </a:p>
        </p:txBody>
      </p:sp>
    </p:spTree>
    <p:extLst>
      <p:ext uri="{BB962C8B-B14F-4D97-AF65-F5344CB8AC3E}">
        <p14:creationId xmlns:p14="http://schemas.microsoft.com/office/powerpoint/2010/main" val="557428747"/>
      </p:ext>
    </p:extLst>
  </p:cSld>
  <p:clrMapOvr>
    <a:masterClrMapping/>
  </p:clrMapOvr>
  <p:hf sldNum="0" hdr="0" ftr="0" dt="0"/>
  <p:extLst>
    <p:ext uri="{DCECCB84-F9BA-43D5-87BE-67443E8EF086}">
      <p15:sldGuideLst xmlns:p15="http://schemas.microsoft.com/office/powerpoint/2012/main">
        <p15:guide id="1" orient="horz" pos="360">
          <p15:clr>
            <a:srgbClr val="FBAE40"/>
          </p15:clr>
        </p15:guide>
        <p15:guide id="2" pos="28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ligh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12F3B6A-3FF1-86B3-109F-F9CA9EB388E5}"/>
              </a:ext>
            </a:extLst>
          </p:cNvPr>
          <p:cNvSpPr/>
          <p:nvPr userDrawn="1"/>
        </p:nvSpPr>
        <p:spPr>
          <a:xfrm>
            <a:off x="0" y="1"/>
            <a:ext cx="9144000" cy="5143499"/>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8" name="Subtitle 2">
            <a:extLst>
              <a:ext uri="{FF2B5EF4-FFF2-40B4-BE49-F238E27FC236}">
                <a16:creationId xmlns:a16="http://schemas.microsoft.com/office/drawing/2014/main" id="{33CE048E-D852-C4FE-2BC1-80C384D563E5}"/>
              </a:ext>
            </a:extLst>
          </p:cNvPr>
          <p:cNvSpPr>
            <a:spLocks noGrp="1"/>
          </p:cNvSpPr>
          <p:nvPr>
            <p:ph type="subTitle" idx="1" hasCustomPrompt="1"/>
          </p:nvPr>
        </p:nvSpPr>
        <p:spPr>
          <a:xfrm>
            <a:off x="0" y="0"/>
            <a:ext cx="9144000" cy="5143500"/>
          </a:xfrm>
          <a:prstGeom prst="rect">
            <a:avLst/>
          </a:prstGeom>
        </p:spPr>
        <p:txBody>
          <a:bodyPr anchor="ctr">
            <a:noAutofit/>
          </a:bodyPr>
          <a:lstStyle>
            <a:lvl1pPr marL="0" indent="0" algn="ctr">
              <a:lnSpc>
                <a:spcPts val="3750"/>
              </a:lnSpc>
              <a:buNone/>
              <a:defRPr lang="en-US" sz="3300" b="1" i="0" cap="none" baseline="0" dirty="0">
                <a:solidFill>
                  <a:schemeClr val="bg1"/>
                </a:solidFill>
                <a:latin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Divider Slide Header </a:t>
            </a:r>
            <a:br>
              <a:rPr lang="en-US" dirty="0"/>
            </a:br>
            <a:r>
              <a:rPr lang="en-US" dirty="0"/>
              <a:t>Placeholder</a:t>
            </a:r>
          </a:p>
        </p:txBody>
      </p:sp>
    </p:spTree>
    <p:extLst>
      <p:ext uri="{BB962C8B-B14F-4D97-AF65-F5344CB8AC3E}">
        <p14:creationId xmlns:p14="http://schemas.microsoft.com/office/powerpoint/2010/main" val="2437784145"/>
      </p:ext>
    </p:extLst>
  </p:cSld>
  <p:clrMapOvr>
    <a:masterClrMapping/>
  </p:clrMapOvr>
  <p:hf sldNum="0" hdr="0" ftr="0" dt="0"/>
  <p:extLst>
    <p:ext uri="{DCECCB84-F9BA-43D5-87BE-67443E8EF086}">
      <p15:sldGuideLst xmlns:p15="http://schemas.microsoft.com/office/powerpoint/2012/main">
        <p15:guide id="1" orient="horz" pos="360">
          <p15:clr>
            <a:srgbClr val="FBAE40"/>
          </p15:clr>
        </p15:guide>
        <p15:guide id="2" pos="28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 ligh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12F3B6A-3FF1-86B3-109F-F9CA9EB388E5}"/>
              </a:ext>
            </a:extLst>
          </p:cNvPr>
          <p:cNvSpPr/>
          <p:nvPr userDrawn="1"/>
        </p:nvSpPr>
        <p:spPr>
          <a:xfrm>
            <a:off x="0" y="1"/>
            <a:ext cx="9144000"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BBFAD"/>
              </a:solidFill>
            </a:endParaRPr>
          </a:p>
        </p:txBody>
      </p:sp>
      <p:sp>
        <p:nvSpPr>
          <p:cNvPr id="18" name="Subtitle 2">
            <a:extLst>
              <a:ext uri="{FF2B5EF4-FFF2-40B4-BE49-F238E27FC236}">
                <a16:creationId xmlns:a16="http://schemas.microsoft.com/office/drawing/2014/main" id="{33CE048E-D852-C4FE-2BC1-80C384D563E5}"/>
              </a:ext>
            </a:extLst>
          </p:cNvPr>
          <p:cNvSpPr>
            <a:spLocks noGrp="1"/>
          </p:cNvSpPr>
          <p:nvPr>
            <p:ph type="subTitle" idx="1" hasCustomPrompt="1"/>
          </p:nvPr>
        </p:nvSpPr>
        <p:spPr>
          <a:xfrm>
            <a:off x="0" y="0"/>
            <a:ext cx="9144000" cy="5143500"/>
          </a:xfrm>
          <a:prstGeom prst="rect">
            <a:avLst/>
          </a:prstGeom>
        </p:spPr>
        <p:txBody>
          <a:bodyPr anchor="ctr">
            <a:noAutofit/>
          </a:bodyPr>
          <a:lstStyle>
            <a:lvl1pPr marL="0" indent="0" algn="ctr">
              <a:lnSpc>
                <a:spcPts val="3750"/>
              </a:lnSpc>
              <a:buNone/>
              <a:defRPr lang="en-US" sz="3300" b="1" i="0" cap="none" baseline="0" dirty="0">
                <a:solidFill>
                  <a:schemeClr val="bg1"/>
                </a:solidFill>
                <a:latin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Divider Slide Header </a:t>
            </a:r>
            <a:br>
              <a:rPr lang="en-US" dirty="0"/>
            </a:br>
            <a:r>
              <a:rPr lang="en-US" dirty="0"/>
              <a:t>Placeholder</a:t>
            </a:r>
          </a:p>
        </p:txBody>
      </p:sp>
    </p:spTree>
    <p:extLst>
      <p:ext uri="{BB962C8B-B14F-4D97-AF65-F5344CB8AC3E}">
        <p14:creationId xmlns:p14="http://schemas.microsoft.com/office/powerpoint/2010/main" val="3776155511"/>
      </p:ext>
    </p:extLst>
  </p:cSld>
  <p:clrMapOvr>
    <a:masterClrMapping/>
  </p:clrMapOvr>
  <p:hf sldNum="0" hdr="0" ftr="0" dt="0"/>
  <p:extLst>
    <p:ext uri="{DCECCB84-F9BA-43D5-87BE-67443E8EF086}">
      <p15:sldGuideLst xmlns:p15="http://schemas.microsoft.com/office/powerpoint/2012/main">
        <p15:guide id="1" orient="horz" pos="360">
          <p15:clr>
            <a:srgbClr val="FBAE40"/>
          </p15:clr>
        </p15:guide>
        <p15:guide id="2" pos="28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1" name="Google Shape;171;p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2" name="Google Shape;172;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73" name="Google Shape;173;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74" name="Google Shape;174;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8107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514346" rtl="0" eaLnBrk="1" latinLnBrk="0" hangingPunct="1">
        <a:spcBef>
          <a:spcPct val="0"/>
        </a:spcBef>
        <a:buNone/>
        <a:defRPr sz="2700" kern="1200" spc="-85">
          <a:solidFill>
            <a:schemeClr val="tx1"/>
          </a:solidFill>
          <a:latin typeface="Trebuchet MS" panose="020B0603020202020204" pitchFamily="34" charset="0"/>
          <a:ea typeface="+mj-ea"/>
          <a:cs typeface="+mj-cs"/>
        </a:defRPr>
      </a:lvl1pPr>
    </p:titleStyle>
    <p:bodyStyle>
      <a:lvl1pPr marL="0" indent="0" algn="l" defTabSz="514346" rtl="0" eaLnBrk="1" latinLnBrk="0" hangingPunct="1">
        <a:lnSpc>
          <a:spcPct val="130000"/>
        </a:lnSpc>
        <a:spcBef>
          <a:spcPct val="20000"/>
        </a:spcBef>
        <a:buFont typeface="Arial" pitchFamily="34" charset="0"/>
        <a:buNone/>
        <a:defRPr sz="1181" kern="1200">
          <a:solidFill>
            <a:srgbClr val="315177"/>
          </a:solidFill>
          <a:latin typeface="Trebuchet MS" panose="020B0603020202020204" pitchFamily="34" charset="0"/>
          <a:ea typeface="+mn-ea"/>
          <a:cs typeface="+mn-cs"/>
        </a:defRPr>
      </a:lvl1pPr>
      <a:lvl2pPr marL="0" indent="0" algn="l" defTabSz="514346" rtl="0" eaLnBrk="1" latinLnBrk="0" hangingPunct="1">
        <a:lnSpc>
          <a:spcPct val="130000"/>
        </a:lnSpc>
        <a:spcBef>
          <a:spcPct val="20000"/>
        </a:spcBef>
        <a:spcAft>
          <a:spcPts val="506"/>
        </a:spcAft>
        <a:buFont typeface="Arial" pitchFamily="34" charset="0"/>
        <a:buNone/>
        <a:defRPr sz="1013" kern="1200">
          <a:solidFill>
            <a:schemeClr val="tx1"/>
          </a:solidFill>
          <a:latin typeface="Trebuchet MS" panose="020B0603020202020204" pitchFamily="34" charset="0"/>
          <a:ea typeface="+mn-ea"/>
          <a:cs typeface="+mn-cs"/>
        </a:defRPr>
      </a:lvl2pPr>
      <a:lvl3pPr marL="0" indent="0" algn="l" defTabSz="514346" rtl="0" eaLnBrk="1" latinLnBrk="0" hangingPunct="1">
        <a:lnSpc>
          <a:spcPct val="130000"/>
        </a:lnSpc>
        <a:spcBef>
          <a:spcPct val="20000"/>
        </a:spcBef>
        <a:buFont typeface="Arial" pitchFamily="34" charset="0"/>
        <a:buNone/>
        <a:defRPr sz="900" kern="1200">
          <a:solidFill>
            <a:srgbClr val="7798AF"/>
          </a:solidFill>
          <a:latin typeface="Trebuchet MS" panose="020B0603020202020204" pitchFamily="34" charset="0"/>
          <a:ea typeface="+mn-ea"/>
          <a:cs typeface="+mn-cs"/>
        </a:defRPr>
      </a:lvl3pPr>
      <a:lvl4pPr marL="0" indent="0" algn="l" defTabSz="514346" rtl="0" eaLnBrk="1" latinLnBrk="0" hangingPunct="1">
        <a:lnSpc>
          <a:spcPct val="130000"/>
        </a:lnSpc>
        <a:spcBef>
          <a:spcPct val="20000"/>
        </a:spcBef>
        <a:spcAft>
          <a:spcPts val="506"/>
        </a:spcAft>
        <a:buFont typeface="Arial" pitchFamily="34" charset="0"/>
        <a:buNone/>
        <a:defRPr sz="788" kern="1200">
          <a:solidFill>
            <a:schemeClr val="tx1"/>
          </a:solidFill>
          <a:latin typeface="Trebuchet MS" panose="020B0603020202020204" pitchFamily="34" charset="0"/>
          <a:ea typeface="+mn-ea"/>
          <a:cs typeface="+mn-cs"/>
        </a:defRPr>
      </a:lvl4pPr>
      <a:lvl5pPr marL="0" indent="0" algn="l" defTabSz="514346" rtl="0" eaLnBrk="1" latinLnBrk="0" hangingPunct="1">
        <a:lnSpc>
          <a:spcPct val="130000"/>
        </a:lnSpc>
        <a:spcBef>
          <a:spcPct val="20000"/>
        </a:spcBef>
        <a:buFont typeface="Arial" pitchFamily="34" charset="0"/>
        <a:buNone/>
        <a:defRPr sz="675" kern="1200">
          <a:solidFill>
            <a:schemeClr val="tx1"/>
          </a:solidFill>
          <a:latin typeface="Trebuchet MS" panose="020B0603020202020204" pitchFamily="34" charset="0"/>
          <a:ea typeface="+mn-ea"/>
          <a:cs typeface="+mn-cs"/>
        </a:defRPr>
      </a:lvl5pPr>
      <a:lvl6pPr marL="1414451" indent="-128587" algn="l" defTabSz="514346"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24" indent="-128587" algn="l" defTabSz="514346"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96" indent="-128587" algn="l" defTabSz="514346"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70" indent="-128587" algn="l" defTabSz="514346"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nl-NL"/>
      </a:defPPr>
      <a:lvl1pPr marL="0" algn="l" defTabSz="514346" rtl="0" eaLnBrk="1" latinLnBrk="0" hangingPunct="1">
        <a:defRPr sz="1013" kern="1200">
          <a:solidFill>
            <a:schemeClr val="tx1"/>
          </a:solidFill>
          <a:latin typeface="+mn-lt"/>
          <a:ea typeface="+mn-ea"/>
          <a:cs typeface="+mn-cs"/>
        </a:defRPr>
      </a:lvl1pPr>
      <a:lvl2pPr marL="257173" algn="l" defTabSz="514346" rtl="0" eaLnBrk="1" latinLnBrk="0" hangingPunct="1">
        <a:defRPr sz="1013" kern="1200">
          <a:solidFill>
            <a:schemeClr val="tx1"/>
          </a:solidFill>
          <a:latin typeface="+mn-lt"/>
          <a:ea typeface="+mn-ea"/>
          <a:cs typeface="+mn-cs"/>
        </a:defRPr>
      </a:lvl2pPr>
      <a:lvl3pPr marL="514346" algn="l" defTabSz="514346" rtl="0" eaLnBrk="1" latinLnBrk="0" hangingPunct="1">
        <a:defRPr sz="1013" kern="1200">
          <a:solidFill>
            <a:schemeClr val="tx1"/>
          </a:solidFill>
          <a:latin typeface="+mn-lt"/>
          <a:ea typeface="+mn-ea"/>
          <a:cs typeface="+mn-cs"/>
        </a:defRPr>
      </a:lvl3pPr>
      <a:lvl4pPr marL="771518" algn="l" defTabSz="514346" rtl="0" eaLnBrk="1" latinLnBrk="0" hangingPunct="1">
        <a:defRPr sz="1013" kern="1200">
          <a:solidFill>
            <a:schemeClr val="tx1"/>
          </a:solidFill>
          <a:latin typeface="+mn-lt"/>
          <a:ea typeface="+mn-ea"/>
          <a:cs typeface="+mn-cs"/>
        </a:defRPr>
      </a:lvl4pPr>
      <a:lvl5pPr marL="1028691" algn="l" defTabSz="514346" rtl="0" eaLnBrk="1" latinLnBrk="0" hangingPunct="1">
        <a:defRPr sz="1013" kern="1200">
          <a:solidFill>
            <a:schemeClr val="tx1"/>
          </a:solidFill>
          <a:latin typeface="+mn-lt"/>
          <a:ea typeface="+mn-ea"/>
          <a:cs typeface="+mn-cs"/>
        </a:defRPr>
      </a:lvl5pPr>
      <a:lvl6pPr marL="1285864" algn="l" defTabSz="514346" rtl="0" eaLnBrk="1" latinLnBrk="0" hangingPunct="1">
        <a:defRPr sz="1013" kern="1200">
          <a:solidFill>
            <a:schemeClr val="tx1"/>
          </a:solidFill>
          <a:latin typeface="+mn-lt"/>
          <a:ea typeface="+mn-ea"/>
          <a:cs typeface="+mn-cs"/>
        </a:defRPr>
      </a:lvl6pPr>
      <a:lvl7pPr marL="1543037" algn="l" defTabSz="514346" rtl="0" eaLnBrk="1" latinLnBrk="0" hangingPunct="1">
        <a:defRPr sz="1013" kern="1200">
          <a:solidFill>
            <a:schemeClr val="tx1"/>
          </a:solidFill>
          <a:latin typeface="+mn-lt"/>
          <a:ea typeface="+mn-ea"/>
          <a:cs typeface="+mn-cs"/>
        </a:defRPr>
      </a:lvl7pPr>
      <a:lvl8pPr marL="1800210" algn="l" defTabSz="514346" rtl="0" eaLnBrk="1" latinLnBrk="0" hangingPunct="1">
        <a:defRPr sz="1013" kern="1200">
          <a:solidFill>
            <a:schemeClr val="tx1"/>
          </a:solidFill>
          <a:latin typeface="+mn-lt"/>
          <a:ea typeface="+mn-ea"/>
          <a:cs typeface="+mn-cs"/>
        </a:defRPr>
      </a:lvl8pPr>
      <a:lvl9pPr marL="2057383" algn="l" defTabSz="514346"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www.hud.gov/sites/documents/DOC_35699.PDF"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A70C3C-8421-0E09-BC47-232961E63F46}"/>
              </a:ext>
            </a:extLst>
          </p:cNvPr>
          <p:cNvSpPr>
            <a:spLocks noGrp="1"/>
          </p:cNvSpPr>
          <p:nvPr>
            <p:ph type="subTitle" idx="1"/>
          </p:nvPr>
        </p:nvSpPr>
        <p:spPr>
          <a:xfrm>
            <a:off x="266770" y="1826834"/>
            <a:ext cx="8041194" cy="1066800"/>
          </a:xfrm>
        </p:spPr>
        <p:txBody>
          <a:bodyPr/>
          <a:lstStyle/>
          <a:p>
            <a:r>
              <a:rPr lang="en-US" dirty="0"/>
              <a:t>Iowa Finance Authority (IFA)</a:t>
            </a:r>
          </a:p>
        </p:txBody>
      </p:sp>
      <p:sp>
        <p:nvSpPr>
          <p:cNvPr id="3" name="Text Placeholder 2">
            <a:extLst>
              <a:ext uri="{FF2B5EF4-FFF2-40B4-BE49-F238E27FC236}">
                <a16:creationId xmlns:a16="http://schemas.microsoft.com/office/drawing/2014/main" id="{BE8302FE-9148-64A6-CE89-28D98EE2B73E}"/>
              </a:ext>
            </a:extLst>
          </p:cNvPr>
          <p:cNvSpPr>
            <a:spLocks noGrp="1"/>
          </p:cNvSpPr>
          <p:nvPr>
            <p:ph type="body" sz="quarter" idx="10"/>
          </p:nvPr>
        </p:nvSpPr>
        <p:spPr>
          <a:xfrm>
            <a:off x="266770" y="2405094"/>
            <a:ext cx="8542933" cy="731044"/>
          </a:xfrm>
        </p:spPr>
        <p:txBody>
          <a:bodyPr/>
          <a:lstStyle/>
          <a:p>
            <a:pPr>
              <a:lnSpc>
                <a:spcPct val="100000"/>
              </a:lnSpc>
              <a:spcBef>
                <a:spcPts val="0"/>
              </a:spcBef>
            </a:pPr>
            <a:r>
              <a:rPr lang="en-US" dirty="0"/>
              <a:t>HOPWA - Fun with Annual Income!</a:t>
            </a:r>
          </a:p>
          <a:p>
            <a:pPr>
              <a:lnSpc>
                <a:spcPct val="100000"/>
              </a:lnSpc>
              <a:spcBef>
                <a:spcPts val="0"/>
              </a:spcBef>
            </a:pPr>
            <a:r>
              <a:rPr lang="en-US" dirty="0"/>
              <a:t>August 26, 2024</a:t>
            </a:r>
          </a:p>
        </p:txBody>
      </p:sp>
    </p:spTree>
    <p:extLst>
      <p:ext uri="{BB962C8B-B14F-4D97-AF65-F5344CB8AC3E}">
        <p14:creationId xmlns:p14="http://schemas.microsoft.com/office/powerpoint/2010/main" val="175406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7"/>
          <p:cNvSpPr txBox="1">
            <a:spLocks noGrp="1"/>
          </p:cNvSpPr>
          <p:nvPr>
            <p:ph type="body" idx="1"/>
          </p:nvPr>
        </p:nvSpPr>
        <p:spPr>
          <a:xfrm>
            <a:off x="378305" y="2150586"/>
            <a:ext cx="8641800" cy="2623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300"/>
              </a:spcBef>
              <a:spcAft>
                <a:spcPts val="0"/>
              </a:spcAft>
              <a:buClr>
                <a:schemeClr val="dk2"/>
              </a:buClr>
              <a:buSzPts val="1500"/>
              <a:buNone/>
            </a:pPr>
            <a:r>
              <a:rPr lang="en" sz="2000" b="0" dirty="0">
                <a:solidFill>
                  <a:schemeClr val="dk2"/>
                </a:solidFill>
              </a:rPr>
              <a:t>An asset is something of monetary value and any family member can access the asset. </a:t>
            </a:r>
          </a:p>
          <a:p>
            <a:pPr marL="0" lvl="0" indent="0" algn="l" rtl="0">
              <a:lnSpc>
                <a:spcPct val="100000"/>
              </a:lnSpc>
              <a:spcBef>
                <a:spcPts val="300"/>
              </a:spcBef>
              <a:spcAft>
                <a:spcPts val="0"/>
              </a:spcAft>
              <a:buClr>
                <a:schemeClr val="dk2"/>
              </a:buClr>
              <a:buSzPts val="1500"/>
              <a:buNone/>
            </a:pPr>
            <a:endParaRPr lang="en" sz="2000" b="0" dirty="0">
              <a:solidFill>
                <a:schemeClr val="dk2"/>
              </a:solidFill>
            </a:endParaRPr>
          </a:p>
          <a:p>
            <a:pPr marL="0" lvl="0" indent="0" algn="l" rtl="0">
              <a:lnSpc>
                <a:spcPct val="100000"/>
              </a:lnSpc>
              <a:spcBef>
                <a:spcPts val="300"/>
              </a:spcBef>
              <a:spcAft>
                <a:spcPts val="0"/>
              </a:spcAft>
              <a:buClr>
                <a:schemeClr val="dk2"/>
              </a:buClr>
              <a:buSzPts val="1500"/>
              <a:buNone/>
            </a:pPr>
            <a:r>
              <a:rPr lang="en" sz="2000" dirty="0">
                <a:solidFill>
                  <a:schemeClr val="dk2"/>
                </a:solidFill>
              </a:rPr>
              <a:t>Key elements: </a:t>
            </a:r>
          </a:p>
          <a:p>
            <a:pPr marL="342900" lvl="0" indent="-342900" algn="l" rtl="0">
              <a:lnSpc>
                <a:spcPct val="100000"/>
              </a:lnSpc>
              <a:spcBef>
                <a:spcPts val="300"/>
              </a:spcBef>
              <a:spcAft>
                <a:spcPts val="0"/>
              </a:spcAft>
              <a:buClr>
                <a:schemeClr val="dk2"/>
              </a:buClr>
              <a:buSzPts val="1500"/>
              <a:buFont typeface="Arial" panose="020B0604020202020204" pitchFamily="34" charset="0"/>
              <a:buChar char="•"/>
            </a:pPr>
            <a:r>
              <a:rPr lang="en-US" sz="2000" b="0" dirty="0">
                <a:solidFill>
                  <a:schemeClr val="dk2"/>
                </a:solidFill>
              </a:rPr>
              <a:t>The amount of the asset is not included in annual income</a:t>
            </a:r>
          </a:p>
          <a:p>
            <a:pPr marL="342900" lvl="0" indent="-342900" algn="l" rtl="0">
              <a:lnSpc>
                <a:spcPct val="100000"/>
              </a:lnSpc>
              <a:spcBef>
                <a:spcPts val="300"/>
              </a:spcBef>
              <a:spcAft>
                <a:spcPts val="0"/>
              </a:spcAft>
              <a:buClr>
                <a:schemeClr val="dk2"/>
              </a:buClr>
              <a:buSzPts val="1500"/>
              <a:buFont typeface="Arial" panose="020B0604020202020204" pitchFamily="34" charset="0"/>
              <a:buChar char="•"/>
            </a:pPr>
            <a:r>
              <a:rPr lang="en-US" sz="2000" b="0" dirty="0">
                <a:solidFill>
                  <a:schemeClr val="dk2"/>
                </a:solidFill>
              </a:rPr>
              <a:t>The amount of interest earned on the net cash value of all assets is included in annual income</a:t>
            </a:r>
          </a:p>
          <a:p>
            <a:pPr marL="342900" lvl="0" indent="-342900" algn="l" rtl="0">
              <a:lnSpc>
                <a:spcPct val="100000"/>
              </a:lnSpc>
              <a:spcBef>
                <a:spcPts val="300"/>
              </a:spcBef>
              <a:spcAft>
                <a:spcPts val="0"/>
              </a:spcAft>
              <a:buClr>
                <a:schemeClr val="dk2"/>
              </a:buClr>
              <a:buSzPts val="1500"/>
              <a:buFont typeface="Arial" panose="020B0604020202020204" pitchFamily="34" charset="0"/>
              <a:buChar char="•"/>
            </a:pPr>
            <a:r>
              <a:rPr lang="en-US" sz="2000" b="0" dirty="0">
                <a:solidFill>
                  <a:schemeClr val="dk2"/>
                </a:solidFill>
              </a:rPr>
              <a:t>Assets have a market value and a cash value</a:t>
            </a:r>
          </a:p>
          <a:p>
            <a:pPr marL="0" lvl="0" indent="0" algn="l" rtl="0">
              <a:lnSpc>
                <a:spcPct val="100000"/>
              </a:lnSpc>
              <a:spcBef>
                <a:spcPts val="300"/>
              </a:spcBef>
              <a:spcAft>
                <a:spcPts val="0"/>
              </a:spcAft>
              <a:buClr>
                <a:schemeClr val="dk2"/>
              </a:buClr>
              <a:buSzPts val="1500"/>
              <a:buNone/>
            </a:pPr>
            <a:endParaRPr sz="2000" b="0" dirty="0"/>
          </a:p>
          <a:p>
            <a:pPr marL="0" lvl="0" indent="0" algn="l" rtl="0">
              <a:lnSpc>
                <a:spcPct val="130000"/>
              </a:lnSpc>
              <a:spcBef>
                <a:spcPts val="300"/>
              </a:spcBef>
              <a:spcAft>
                <a:spcPts val="0"/>
              </a:spcAft>
              <a:buClr>
                <a:schemeClr val="lt2"/>
              </a:buClr>
              <a:buSzPts val="1500"/>
              <a:buNone/>
            </a:pPr>
            <a:endParaRPr sz="2000" b="0" dirty="0">
              <a:solidFill>
                <a:schemeClr val="dk2"/>
              </a:solidFill>
            </a:endParaRPr>
          </a:p>
          <a:p>
            <a:pPr marL="0" lvl="0" indent="0" algn="l" rtl="0">
              <a:lnSpc>
                <a:spcPct val="130000"/>
              </a:lnSpc>
              <a:spcBef>
                <a:spcPts val="300"/>
              </a:spcBef>
              <a:spcAft>
                <a:spcPts val="0"/>
              </a:spcAft>
              <a:buClr>
                <a:schemeClr val="dk2"/>
              </a:buClr>
              <a:buSzPts val="1500"/>
              <a:buNone/>
            </a:pPr>
            <a:endParaRPr sz="2000" dirty="0"/>
          </a:p>
        </p:txBody>
      </p:sp>
      <p:sp>
        <p:nvSpPr>
          <p:cNvPr id="347" name="Google Shape;347;p47"/>
          <p:cNvSpPr txBox="1">
            <a:spLocks noGrp="1"/>
          </p:cNvSpPr>
          <p:nvPr>
            <p:ph type="title" idx="4294967295"/>
          </p:nvPr>
        </p:nvSpPr>
        <p:spPr>
          <a:xfrm>
            <a:off x="422195" y="270034"/>
            <a:ext cx="8056121" cy="60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2"/>
              </a:buClr>
              <a:buSzPts val="2300"/>
              <a:buFont typeface="Arial"/>
              <a:buNone/>
            </a:pPr>
            <a:r>
              <a:rPr lang="en" sz="3000" b="1" dirty="0">
                <a:solidFill>
                  <a:schemeClr val="lt2"/>
                </a:solidFill>
                <a:latin typeface="Open Sans"/>
                <a:ea typeface="Open Sans"/>
                <a:cs typeface="Open Sans"/>
                <a:sym typeface="Open Sans"/>
              </a:rPr>
              <a:t>3. What are Assets? </a:t>
            </a:r>
            <a:endParaRPr sz="3000" b="1" dirty="0">
              <a:solidFill>
                <a:schemeClr val="lt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sz="3200"/>
              <a:t>#3: Asset Income</a:t>
            </a:r>
            <a:endParaRPr sz="3200"/>
          </a:p>
        </p:txBody>
      </p:sp>
      <p:grpSp>
        <p:nvGrpSpPr>
          <p:cNvPr id="361" name="Google Shape;361;p49"/>
          <p:cNvGrpSpPr/>
          <p:nvPr/>
        </p:nvGrpSpPr>
        <p:grpSpPr>
          <a:xfrm>
            <a:off x="518400" y="2082753"/>
            <a:ext cx="7674817" cy="1718847"/>
            <a:chOff x="1598" y="986304"/>
            <a:chExt cx="9500595" cy="2118300"/>
          </a:xfrm>
        </p:grpSpPr>
        <p:sp>
          <p:nvSpPr>
            <p:cNvPr id="362" name="Google Shape;362;p49"/>
            <p:cNvSpPr/>
            <p:nvPr/>
          </p:nvSpPr>
          <p:spPr>
            <a:xfrm>
              <a:off x="1598" y="986304"/>
              <a:ext cx="2118300" cy="2118300"/>
            </a:xfrm>
            <a:prstGeom prst="ellipse">
              <a:avLst/>
            </a:prstGeom>
            <a:gradFill>
              <a:gsLst>
                <a:gs pos="0">
                  <a:srgbClr val="7192A7"/>
                </a:gs>
                <a:gs pos="80000">
                  <a:srgbClr val="94BFDB"/>
                </a:gs>
                <a:gs pos="100000">
                  <a:srgbClr val="94C1DD"/>
                </a:gs>
              </a:gsLst>
              <a:lin ang="16200038" scaled="0"/>
            </a:gra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363" name="Google Shape;363;p49"/>
            <p:cNvSpPr txBox="1"/>
            <p:nvPr/>
          </p:nvSpPr>
          <p:spPr>
            <a:xfrm>
              <a:off x="311834" y="1296540"/>
              <a:ext cx="1497900" cy="1497900"/>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800" b="0" i="0" u="none" strike="noStrike" cap="none" dirty="0">
                  <a:solidFill>
                    <a:schemeClr val="lt1"/>
                  </a:solidFill>
                  <a:latin typeface="Arial"/>
                  <a:ea typeface="Arial"/>
                  <a:cs typeface="Arial"/>
                  <a:sym typeface="Arial"/>
                </a:rPr>
                <a:t>Market Value</a:t>
              </a:r>
              <a:endParaRPr sz="1800" dirty="0"/>
            </a:p>
          </p:txBody>
        </p:sp>
        <p:sp>
          <p:nvSpPr>
            <p:cNvPr id="364" name="Google Shape;364;p49"/>
            <p:cNvSpPr/>
            <p:nvPr/>
          </p:nvSpPr>
          <p:spPr>
            <a:xfrm>
              <a:off x="2292041" y="1431174"/>
              <a:ext cx="1228800" cy="1228800"/>
            </a:xfrm>
            <a:prstGeom prst="mathMinus">
              <a:avLst>
                <a:gd name="adj1" fmla="val 23520"/>
              </a:avLst>
            </a:prstGeom>
            <a:gradFill>
              <a:gsLst>
                <a:gs pos="0">
                  <a:srgbClr val="93A3B0"/>
                </a:gs>
                <a:gs pos="80000">
                  <a:srgbClr val="C2D6E7"/>
                </a:gs>
                <a:gs pos="100000">
                  <a:srgbClr val="C3D7E8"/>
                </a:gs>
              </a:gsLst>
              <a:lin ang="16200038" scaled="0"/>
            </a:gra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365" name="Google Shape;365;p49"/>
            <p:cNvSpPr txBox="1"/>
            <p:nvPr/>
          </p:nvSpPr>
          <p:spPr>
            <a:xfrm>
              <a:off x="2454903" y="1901024"/>
              <a:ext cx="903000" cy="288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Arial"/>
                <a:buNone/>
              </a:pPr>
              <a:endParaRPr sz="1800" b="0" i="0" u="none" strike="noStrike" cap="none">
                <a:solidFill>
                  <a:schemeClr val="lt1"/>
                </a:solidFill>
                <a:latin typeface="Arial"/>
                <a:ea typeface="Arial"/>
                <a:cs typeface="Arial"/>
                <a:sym typeface="Arial"/>
              </a:endParaRPr>
            </a:p>
          </p:txBody>
        </p:sp>
        <p:sp>
          <p:nvSpPr>
            <p:cNvPr id="366" name="Google Shape;366;p49"/>
            <p:cNvSpPr/>
            <p:nvPr/>
          </p:nvSpPr>
          <p:spPr>
            <a:xfrm>
              <a:off x="3692745" y="986304"/>
              <a:ext cx="2118300" cy="2118300"/>
            </a:xfrm>
            <a:prstGeom prst="ellipse">
              <a:avLst/>
            </a:prstGeom>
            <a:gradFill>
              <a:gsLst>
                <a:gs pos="0">
                  <a:srgbClr val="7192A7"/>
                </a:gs>
                <a:gs pos="80000">
                  <a:srgbClr val="94BFDB"/>
                </a:gs>
                <a:gs pos="100000">
                  <a:srgbClr val="94C1DD"/>
                </a:gs>
              </a:gsLst>
              <a:lin ang="16200038" scaled="0"/>
            </a:gra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367" name="Google Shape;367;p49"/>
            <p:cNvSpPr txBox="1"/>
            <p:nvPr/>
          </p:nvSpPr>
          <p:spPr>
            <a:xfrm>
              <a:off x="4002981" y="1296540"/>
              <a:ext cx="1497900" cy="1497900"/>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800" b="0" i="0" u="none" strike="noStrike" cap="none">
                  <a:solidFill>
                    <a:schemeClr val="lt1"/>
                  </a:solidFill>
                  <a:latin typeface="Arial"/>
                  <a:ea typeface="Arial"/>
                  <a:cs typeface="Arial"/>
                  <a:sym typeface="Arial"/>
                </a:rPr>
                <a:t>Costs (penalties, etc.)</a:t>
              </a:r>
              <a:endParaRPr sz="1800"/>
            </a:p>
          </p:txBody>
        </p:sp>
        <p:sp>
          <p:nvSpPr>
            <p:cNvPr id="368" name="Google Shape;368;p49"/>
            <p:cNvSpPr/>
            <p:nvPr/>
          </p:nvSpPr>
          <p:spPr>
            <a:xfrm>
              <a:off x="5983189" y="1431174"/>
              <a:ext cx="1228800" cy="1228800"/>
            </a:xfrm>
            <a:prstGeom prst="mathEqual">
              <a:avLst>
                <a:gd name="adj1" fmla="val 23520"/>
                <a:gd name="adj2" fmla="val 11760"/>
              </a:avLst>
            </a:prstGeom>
            <a:gradFill>
              <a:gsLst>
                <a:gs pos="0">
                  <a:srgbClr val="93A3B0"/>
                </a:gs>
                <a:gs pos="80000">
                  <a:srgbClr val="C2D6E7"/>
                </a:gs>
                <a:gs pos="100000">
                  <a:srgbClr val="C3D7E8"/>
                </a:gs>
              </a:gsLst>
              <a:lin ang="16200038" scaled="0"/>
            </a:gra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369" name="Google Shape;369;p49"/>
            <p:cNvSpPr txBox="1"/>
            <p:nvPr/>
          </p:nvSpPr>
          <p:spPr>
            <a:xfrm>
              <a:off x="6146051" y="1684284"/>
              <a:ext cx="903000" cy="722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300"/>
                <a:buFont typeface="Arial"/>
                <a:buNone/>
              </a:pPr>
              <a:endParaRPr sz="1800" b="0" i="0" u="none" strike="noStrike" cap="none">
                <a:solidFill>
                  <a:schemeClr val="lt1"/>
                </a:solidFill>
                <a:latin typeface="Arial"/>
                <a:ea typeface="Arial"/>
                <a:cs typeface="Arial"/>
                <a:sym typeface="Arial"/>
              </a:endParaRPr>
            </a:p>
          </p:txBody>
        </p:sp>
        <p:sp>
          <p:nvSpPr>
            <p:cNvPr id="370" name="Google Shape;370;p49"/>
            <p:cNvSpPr/>
            <p:nvPr/>
          </p:nvSpPr>
          <p:spPr>
            <a:xfrm>
              <a:off x="7383893" y="986304"/>
              <a:ext cx="2118300" cy="2118300"/>
            </a:xfrm>
            <a:prstGeom prst="ellipse">
              <a:avLst/>
            </a:prstGeom>
            <a:gradFill>
              <a:gsLst>
                <a:gs pos="0">
                  <a:srgbClr val="7192A7"/>
                </a:gs>
                <a:gs pos="80000">
                  <a:srgbClr val="94BFDB"/>
                </a:gs>
                <a:gs pos="100000">
                  <a:srgbClr val="94C1DD"/>
                </a:gs>
              </a:gsLst>
              <a:lin ang="16200038" scaled="0"/>
            </a:gra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371" name="Google Shape;371;p49"/>
            <p:cNvSpPr txBox="1"/>
            <p:nvPr/>
          </p:nvSpPr>
          <p:spPr>
            <a:xfrm>
              <a:off x="7694129" y="1296540"/>
              <a:ext cx="1497900" cy="1497900"/>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800" b="0" i="0" u="none" strike="noStrike" cap="none">
                  <a:solidFill>
                    <a:schemeClr val="lt1"/>
                  </a:solidFill>
                  <a:latin typeface="Arial"/>
                  <a:ea typeface="Arial"/>
                  <a:cs typeface="Arial"/>
                  <a:sym typeface="Arial"/>
                </a:rPr>
                <a:t>Cash Value</a:t>
              </a:r>
              <a:endParaRPr sz="180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sz="3000" dirty="0"/>
              <a:t>Deeper Dive: Access to Assets</a:t>
            </a:r>
            <a:endParaRPr sz="3000" dirty="0"/>
          </a:p>
        </p:txBody>
      </p:sp>
      <p:sp>
        <p:nvSpPr>
          <p:cNvPr id="354" name="Google Shape;354;p48"/>
          <p:cNvSpPr txBox="1">
            <a:spLocks noGrp="1"/>
          </p:cNvSpPr>
          <p:nvPr>
            <p:ph type="body" idx="3"/>
          </p:nvPr>
        </p:nvSpPr>
        <p:spPr>
          <a:xfrm>
            <a:off x="449311" y="1257902"/>
            <a:ext cx="8529000" cy="28386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120000"/>
              </a:lnSpc>
              <a:spcBef>
                <a:spcPts val="500"/>
              </a:spcBef>
              <a:spcAft>
                <a:spcPts val="0"/>
              </a:spcAft>
              <a:buNone/>
            </a:pPr>
            <a:r>
              <a:rPr lang="en" sz="2000" i="1" dirty="0">
                <a:solidFill>
                  <a:schemeClr val="dk2"/>
                </a:solidFill>
              </a:rPr>
              <a:t>Access</a:t>
            </a:r>
            <a:r>
              <a:rPr lang="en" sz="2000" dirty="0">
                <a:solidFill>
                  <a:schemeClr val="dk2"/>
                </a:solidFill>
              </a:rPr>
              <a:t> to the asset is a key element in determining if an asset/asset income will be included in or excluded from annual income</a:t>
            </a:r>
            <a:endParaRPr sz="2000" dirty="0">
              <a:solidFill>
                <a:schemeClr val="dk2"/>
              </a:solidFill>
            </a:endParaRPr>
          </a:p>
          <a:p>
            <a:pPr marL="177800" lvl="0" indent="-180975" algn="l" rtl="0">
              <a:lnSpc>
                <a:spcPct val="120000"/>
              </a:lnSpc>
              <a:spcBef>
                <a:spcPts val="500"/>
              </a:spcBef>
              <a:spcAft>
                <a:spcPts val="0"/>
              </a:spcAft>
              <a:buClr>
                <a:schemeClr val="dk2"/>
              </a:buClr>
              <a:buSzPct val="100000"/>
              <a:buFont typeface="Arial"/>
              <a:buChar char="•"/>
            </a:pPr>
            <a:r>
              <a:rPr lang="en" sz="2000" dirty="0">
                <a:solidFill>
                  <a:schemeClr val="dk2"/>
                </a:solidFill>
              </a:rPr>
              <a:t>Consider the following when determining access to an asset</a:t>
            </a:r>
            <a:endParaRPr sz="2000" dirty="0">
              <a:solidFill>
                <a:schemeClr val="dk2"/>
              </a:solidFill>
            </a:endParaRPr>
          </a:p>
          <a:p>
            <a:pPr marL="342900" lvl="1" indent="-168275" algn="l" rtl="0">
              <a:lnSpc>
                <a:spcPct val="120000"/>
              </a:lnSpc>
              <a:spcBef>
                <a:spcPts val="500"/>
              </a:spcBef>
              <a:spcAft>
                <a:spcPts val="0"/>
              </a:spcAft>
              <a:buClr>
                <a:schemeClr val="dk2"/>
              </a:buClr>
              <a:buSzPct val="100000"/>
              <a:buChar char="⎻"/>
            </a:pPr>
            <a:r>
              <a:rPr lang="en" sz="2000" dirty="0">
                <a:solidFill>
                  <a:schemeClr val="dk2"/>
                </a:solidFill>
              </a:rPr>
              <a:t>Is the asset in a family member’s name?</a:t>
            </a:r>
            <a:endParaRPr sz="2000" dirty="0">
              <a:solidFill>
                <a:schemeClr val="dk2"/>
              </a:solidFill>
            </a:endParaRPr>
          </a:p>
          <a:p>
            <a:pPr marL="342900" lvl="1" indent="-168275" algn="l" rtl="0">
              <a:lnSpc>
                <a:spcPct val="120000"/>
              </a:lnSpc>
              <a:spcBef>
                <a:spcPts val="500"/>
              </a:spcBef>
              <a:spcAft>
                <a:spcPts val="0"/>
              </a:spcAft>
              <a:buClr>
                <a:schemeClr val="dk2"/>
              </a:buClr>
              <a:buSzPct val="100000"/>
              <a:buChar char="⎻"/>
            </a:pPr>
            <a:r>
              <a:rPr lang="en" sz="2000" dirty="0">
                <a:solidFill>
                  <a:schemeClr val="dk2"/>
                </a:solidFill>
              </a:rPr>
              <a:t>Can any family member withdraw funds or sell the asset?</a:t>
            </a:r>
            <a:endParaRPr sz="2000" dirty="0">
              <a:solidFill>
                <a:schemeClr val="dk2"/>
              </a:solidFill>
            </a:endParaRPr>
          </a:p>
          <a:p>
            <a:pPr marL="342900" lvl="1" indent="-168275" algn="l" rtl="0">
              <a:lnSpc>
                <a:spcPct val="120000"/>
              </a:lnSpc>
              <a:spcBef>
                <a:spcPts val="500"/>
              </a:spcBef>
              <a:spcAft>
                <a:spcPts val="0"/>
              </a:spcAft>
              <a:buClr>
                <a:schemeClr val="dk2"/>
              </a:buClr>
              <a:buSzPct val="100000"/>
              <a:buChar char="⎻"/>
            </a:pPr>
            <a:r>
              <a:rPr lang="en" sz="2000" dirty="0">
                <a:solidFill>
                  <a:schemeClr val="dk2"/>
                </a:solidFill>
              </a:rPr>
              <a:t>Is income generated from the assets benefiting any family member?</a:t>
            </a:r>
            <a:endParaRPr sz="2000" dirty="0">
              <a:solidFill>
                <a:schemeClr val="dk2"/>
              </a:solidFill>
            </a:endParaRPr>
          </a:p>
          <a:p>
            <a:pPr marL="342900" lvl="1" indent="-168275" algn="l" rtl="0">
              <a:lnSpc>
                <a:spcPct val="120000"/>
              </a:lnSpc>
              <a:spcBef>
                <a:spcPts val="500"/>
              </a:spcBef>
              <a:spcAft>
                <a:spcPts val="0"/>
              </a:spcAft>
              <a:buClr>
                <a:schemeClr val="dk2"/>
              </a:buClr>
              <a:buSzPct val="100000"/>
              <a:buChar char="⎻"/>
            </a:pPr>
            <a:r>
              <a:rPr lang="en" sz="2000" dirty="0">
                <a:solidFill>
                  <a:schemeClr val="dk2"/>
                </a:solidFill>
              </a:rPr>
              <a:t>Is the asset held in a joint account with any family member?</a:t>
            </a:r>
            <a:endParaRPr sz="2000" dirty="0">
              <a:solidFill>
                <a:schemeClr val="dk2"/>
              </a:solidFill>
            </a:endParaRPr>
          </a:p>
          <a:p>
            <a:pPr marL="177800" lvl="0" indent="-63500" algn="l" rtl="0">
              <a:lnSpc>
                <a:spcPct val="120000"/>
              </a:lnSpc>
              <a:spcBef>
                <a:spcPts val="500"/>
              </a:spcBef>
              <a:spcAft>
                <a:spcPts val="0"/>
              </a:spcAft>
              <a:buClr>
                <a:srgbClr val="EE7623"/>
              </a:buClr>
              <a:buSzPct val="100000"/>
              <a:buFont typeface="Arial"/>
              <a:buNone/>
            </a:pPr>
            <a:endParaRPr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0"/>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1200"/>
              </a:spcAft>
              <a:buClr>
                <a:schemeClr val="lt2"/>
              </a:buClr>
              <a:buSzPts val="2400"/>
              <a:buNone/>
            </a:pPr>
            <a:r>
              <a:rPr lang="en" sz="2500" dirty="0"/>
              <a:t>Deeper Dive: Income generated by Assets</a:t>
            </a:r>
            <a:endParaRPr sz="2500" dirty="0"/>
          </a:p>
        </p:txBody>
      </p:sp>
      <p:sp>
        <p:nvSpPr>
          <p:cNvPr id="377" name="Google Shape;377;p50"/>
          <p:cNvSpPr txBox="1">
            <a:spLocks noGrp="1"/>
          </p:cNvSpPr>
          <p:nvPr>
            <p:ph type="body" idx="4"/>
          </p:nvPr>
        </p:nvSpPr>
        <p:spPr>
          <a:xfrm>
            <a:off x="218199" y="1429125"/>
            <a:ext cx="8376300" cy="2838600"/>
          </a:xfrm>
          <a:prstGeom prst="rect">
            <a:avLst/>
          </a:prstGeom>
          <a:noFill/>
          <a:ln>
            <a:noFill/>
          </a:ln>
        </p:spPr>
        <p:txBody>
          <a:bodyPr spcFirstLastPara="1" wrap="square" lIns="68575" tIns="0" rIns="68575" bIns="0" anchor="t" anchorCtr="0">
            <a:noAutofit/>
          </a:bodyPr>
          <a:lstStyle/>
          <a:p>
            <a:pPr marL="177800" lvl="0" indent="0" algn="l" rtl="0">
              <a:lnSpc>
                <a:spcPct val="100000"/>
              </a:lnSpc>
              <a:spcBef>
                <a:spcPts val="0"/>
              </a:spcBef>
              <a:spcAft>
                <a:spcPts val="0"/>
              </a:spcAft>
              <a:buNone/>
            </a:pPr>
            <a:r>
              <a:rPr lang="en" sz="2000" dirty="0">
                <a:solidFill>
                  <a:schemeClr val="dk2"/>
                </a:solidFill>
              </a:rPr>
              <a:t>Asset income is often generated from interest rates, for example: </a:t>
            </a:r>
            <a:endParaRPr sz="2000" dirty="0">
              <a:solidFill>
                <a:schemeClr val="dk2"/>
              </a:solidFill>
            </a:endParaRPr>
          </a:p>
          <a:p>
            <a:pPr marL="177800" lvl="0" indent="0" algn="l" rtl="0">
              <a:lnSpc>
                <a:spcPct val="100000"/>
              </a:lnSpc>
              <a:spcBef>
                <a:spcPts val="0"/>
              </a:spcBef>
              <a:spcAft>
                <a:spcPts val="0"/>
              </a:spcAft>
              <a:buNone/>
            </a:pPr>
            <a:endParaRPr sz="2000" dirty="0">
              <a:solidFill>
                <a:schemeClr val="dk2"/>
              </a:solidFill>
            </a:endParaRPr>
          </a:p>
          <a:p>
            <a:pPr marL="177800" lvl="0" indent="-190500" algn="l" rtl="0">
              <a:lnSpc>
                <a:spcPct val="100000"/>
              </a:lnSpc>
              <a:spcBef>
                <a:spcPts val="0"/>
              </a:spcBef>
              <a:spcAft>
                <a:spcPts val="0"/>
              </a:spcAft>
              <a:buClr>
                <a:schemeClr val="dk2"/>
              </a:buClr>
              <a:buSzPts val="2000"/>
              <a:buChar char="•"/>
            </a:pPr>
            <a:r>
              <a:rPr lang="en" sz="2000" dirty="0">
                <a:solidFill>
                  <a:schemeClr val="dk2"/>
                </a:solidFill>
              </a:rPr>
              <a:t>A savings account with a 3.5% interest rate</a:t>
            </a:r>
          </a:p>
          <a:p>
            <a:pPr marL="635000" lvl="1" indent="-190500">
              <a:lnSpc>
                <a:spcPct val="100000"/>
              </a:lnSpc>
              <a:spcBef>
                <a:spcPts val="0"/>
              </a:spcBef>
              <a:buClr>
                <a:schemeClr val="dk2"/>
              </a:buClr>
              <a:buSzPts val="2000"/>
              <a:buChar char="•"/>
            </a:pPr>
            <a:r>
              <a:rPr lang="en" sz="2000" dirty="0">
                <a:solidFill>
                  <a:schemeClr val="dk2"/>
                </a:solidFill>
              </a:rPr>
              <a:t>The interest rate is what generates income on the asset. </a:t>
            </a:r>
            <a:endParaRPr sz="2000" dirty="0">
              <a:solidFill>
                <a:schemeClr val="dk2"/>
              </a:solidFill>
            </a:endParaRPr>
          </a:p>
          <a:p>
            <a:pPr marL="177800" lvl="0" indent="-190500" algn="l" rtl="0">
              <a:lnSpc>
                <a:spcPct val="100000"/>
              </a:lnSpc>
              <a:spcBef>
                <a:spcPts val="0"/>
              </a:spcBef>
              <a:spcAft>
                <a:spcPts val="0"/>
              </a:spcAft>
              <a:buClr>
                <a:schemeClr val="dk2"/>
              </a:buClr>
              <a:buSzPts val="2000"/>
              <a:buChar char="•"/>
            </a:pPr>
            <a:endParaRPr lang="en" sz="2000" dirty="0">
              <a:solidFill>
                <a:schemeClr val="dk2"/>
              </a:solidFill>
            </a:endParaRPr>
          </a:p>
          <a:p>
            <a:pPr marL="177800" lvl="0" indent="-190500" algn="l" rtl="0">
              <a:lnSpc>
                <a:spcPct val="100000"/>
              </a:lnSpc>
              <a:spcBef>
                <a:spcPts val="0"/>
              </a:spcBef>
              <a:spcAft>
                <a:spcPts val="0"/>
              </a:spcAft>
              <a:buClr>
                <a:schemeClr val="dk2"/>
              </a:buClr>
              <a:buSzPts val="2000"/>
              <a:buChar char="•"/>
            </a:pPr>
            <a:r>
              <a:rPr lang="en" sz="2000" dirty="0">
                <a:solidFill>
                  <a:schemeClr val="dk2"/>
                </a:solidFill>
              </a:rPr>
              <a:t>Other assets don’t generate income through an interest rate</a:t>
            </a:r>
          </a:p>
          <a:p>
            <a:pPr marL="635000" lvl="1" indent="-190500">
              <a:lnSpc>
                <a:spcPct val="100000"/>
              </a:lnSpc>
              <a:spcBef>
                <a:spcPts val="0"/>
              </a:spcBef>
              <a:buClr>
                <a:schemeClr val="dk2"/>
              </a:buClr>
              <a:buSzPts val="2000"/>
              <a:buChar char="•"/>
            </a:pPr>
            <a:r>
              <a:rPr lang="en" sz="2000" dirty="0">
                <a:solidFill>
                  <a:schemeClr val="dk2"/>
                </a:solidFill>
              </a:rPr>
              <a:t>However, if total family assets are over $5,000, an amount of income must be assigned to the asset. </a:t>
            </a:r>
          </a:p>
          <a:p>
            <a:pPr marL="1092200" lvl="2" indent="-190500">
              <a:lnSpc>
                <a:spcPct val="100000"/>
              </a:lnSpc>
              <a:spcBef>
                <a:spcPts val="0"/>
              </a:spcBef>
              <a:buClr>
                <a:schemeClr val="dk2"/>
              </a:buClr>
              <a:buSzPts val="2000"/>
            </a:pPr>
            <a:r>
              <a:rPr lang="en" sz="2000" dirty="0">
                <a:solidFill>
                  <a:schemeClr val="dk2"/>
                </a:solidFill>
              </a:rPr>
              <a:t>This is called imputed asset income.</a:t>
            </a:r>
            <a:endParaRPr sz="2000" dirty="0">
              <a:solidFill>
                <a:schemeClr val="dk2"/>
              </a:solidFill>
            </a:endParaRPr>
          </a:p>
          <a:p>
            <a:pPr marL="177800" lvl="0" indent="-114300" algn="l" rtl="0">
              <a:lnSpc>
                <a:spcPct val="221538"/>
              </a:lnSpc>
              <a:spcBef>
                <a:spcPts val="500"/>
              </a:spcBef>
              <a:spcAft>
                <a:spcPts val="0"/>
              </a:spcAft>
              <a:buClr>
                <a:srgbClr val="EE7623"/>
              </a:buClr>
              <a:buSzPts val="1000"/>
              <a:buFont typeface="Arial"/>
              <a:buNone/>
            </a:pPr>
            <a:endParaRPr sz="2000" dirty="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51"/>
          <p:cNvGrpSpPr/>
          <p:nvPr/>
        </p:nvGrpSpPr>
        <p:grpSpPr>
          <a:xfrm>
            <a:off x="1314964" y="1294950"/>
            <a:ext cx="6514065" cy="3316020"/>
            <a:chOff x="0" y="4509"/>
            <a:chExt cx="10000100" cy="9991020"/>
          </a:xfrm>
        </p:grpSpPr>
        <p:sp>
          <p:nvSpPr>
            <p:cNvPr id="383" name="Google Shape;383;p51"/>
            <p:cNvSpPr/>
            <p:nvPr/>
          </p:nvSpPr>
          <p:spPr>
            <a:xfrm>
              <a:off x="0" y="6035529"/>
              <a:ext cx="9999900" cy="3960000"/>
            </a:xfrm>
            <a:prstGeom prst="rect">
              <a:avLst/>
            </a:prstGeom>
            <a:solidFill>
              <a:srgbClr val="9595A3"/>
            </a:soli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4" name="Google Shape;384;p51"/>
            <p:cNvSpPr txBox="1"/>
            <p:nvPr/>
          </p:nvSpPr>
          <p:spPr>
            <a:xfrm>
              <a:off x="0" y="6035529"/>
              <a:ext cx="9999900" cy="2138400"/>
            </a:xfrm>
            <a:prstGeom prst="rect">
              <a:avLst/>
            </a:prstGeom>
            <a:noFill/>
            <a:ln>
              <a:noFill/>
            </a:ln>
          </p:spPr>
          <p:txBody>
            <a:bodyPr spcFirstLastPara="1" wrap="square" lIns="202700" tIns="202700" rIns="202700" bIns="202700" anchor="ctr" anchorCtr="0">
              <a:noAutofit/>
            </a:bodyPr>
            <a:lstStyle/>
            <a:p>
              <a:pPr marL="0" marR="0" lvl="0" indent="0" algn="ctr" rtl="0">
                <a:lnSpc>
                  <a:spcPct val="90000"/>
                </a:lnSpc>
                <a:spcBef>
                  <a:spcPts val="0"/>
                </a:spcBef>
                <a:spcAft>
                  <a:spcPts val="0"/>
                </a:spcAft>
                <a:buClr>
                  <a:schemeClr val="lt1"/>
                </a:buClr>
                <a:buSzPts val="2900"/>
                <a:buFont typeface="Arial"/>
                <a:buNone/>
              </a:pPr>
              <a:r>
                <a:rPr lang="en" sz="1600" i="0" u="none" strike="noStrike" cap="none">
                  <a:solidFill>
                    <a:schemeClr val="lt1"/>
                  </a:solidFill>
                  <a:latin typeface="Open Sans"/>
                  <a:ea typeface="Open Sans"/>
                  <a:cs typeface="Open Sans"/>
                  <a:sym typeface="Open Sans"/>
                </a:rPr>
                <a:t>If the total cash value of all family assets is </a:t>
              </a:r>
              <a:r>
                <a:rPr lang="en" sz="1600" b="1" i="0" u="none" strike="noStrike" cap="none">
                  <a:solidFill>
                    <a:schemeClr val="lt1"/>
                  </a:solidFill>
                  <a:latin typeface="Open Sans"/>
                  <a:ea typeface="Open Sans"/>
                  <a:cs typeface="Open Sans"/>
                  <a:sym typeface="Open Sans"/>
                </a:rPr>
                <a:t>more than $5,000, </a:t>
              </a:r>
              <a:r>
                <a:rPr lang="en" sz="1600" i="0" u="none" strike="noStrike" cap="none">
                  <a:solidFill>
                    <a:schemeClr val="lt1"/>
                  </a:solidFill>
                  <a:latin typeface="Open Sans"/>
                  <a:ea typeface="Open Sans"/>
                  <a:cs typeface="Open Sans"/>
                  <a:sym typeface="Open Sans"/>
                </a:rPr>
                <a:t>annual income includes </a:t>
              </a:r>
              <a:r>
                <a:rPr lang="en" sz="1600" b="1" i="0" u="none" strike="noStrike" cap="none">
                  <a:solidFill>
                    <a:schemeClr val="lt1"/>
                  </a:solidFill>
                  <a:latin typeface="Open Sans"/>
                  <a:ea typeface="Open Sans"/>
                  <a:cs typeface="Open Sans"/>
                  <a:sym typeface="Open Sans"/>
                </a:rPr>
                <a:t>the greater of: </a:t>
              </a:r>
              <a:endParaRPr sz="1600" i="0" u="none" strike="noStrike" cap="none">
                <a:solidFill>
                  <a:schemeClr val="lt1"/>
                </a:solidFill>
                <a:latin typeface="Open Sans"/>
                <a:ea typeface="Open Sans"/>
                <a:cs typeface="Open Sans"/>
                <a:sym typeface="Open Sans"/>
              </a:endParaRPr>
            </a:p>
          </p:txBody>
        </p:sp>
        <p:sp>
          <p:nvSpPr>
            <p:cNvPr id="385" name="Google Shape;385;p51"/>
            <p:cNvSpPr/>
            <p:nvPr/>
          </p:nvSpPr>
          <p:spPr>
            <a:xfrm>
              <a:off x="0" y="8094709"/>
              <a:ext cx="5000100" cy="1821600"/>
            </a:xfrm>
            <a:prstGeom prst="rect">
              <a:avLst/>
            </a:prstGeom>
            <a:solidFill>
              <a:srgbClr val="84A5CD">
                <a:alpha val="89800"/>
              </a:srgbClr>
            </a:solidFill>
            <a:ln w="9525" cap="flat" cmpd="sng">
              <a:solidFill>
                <a:srgbClr val="D5DDE3">
                  <a:alpha val="89800"/>
                </a:srgbClr>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6" name="Google Shape;386;p51"/>
            <p:cNvSpPr txBox="1"/>
            <p:nvPr/>
          </p:nvSpPr>
          <p:spPr>
            <a:xfrm>
              <a:off x="0" y="8094709"/>
              <a:ext cx="5000100" cy="1821600"/>
            </a:xfrm>
            <a:prstGeom prst="rect">
              <a:avLst/>
            </a:prstGeom>
            <a:noFill/>
            <a:ln>
              <a:noFill/>
            </a:ln>
          </p:spPr>
          <p:txBody>
            <a:bodyPr spcFirstLastPara="1" wrap="square" lIns="218675" tIns="39050" rIns="218675" bIns="39050" anchor="ctr" anchorCtr="0">
              <a:noAutofit/>
            </a:bodyPr>
            <a:lstStyle/>
            <a:p>
              <a:pPr marL="0" marR="0" lvl="0" indent="0" algn="ctr" rtl="0">
                <a:lnSpc>
                  <a:spcPct val="90000"/>
                </a:lnSpc>
                <a:spcBef>
                  <a:spcPts val="0"/>
                </a:spcBef>
                <a:spcAft>
                  <a:spcPts val="0"/>
                </a:spcAft>
                <a:buClr>
                  <a:schemeClr val="dk1"/>
                </a:buClr>
                <a:buSzPts val="3100"/>
                <a:buFont typeface="Arial"/>
                <a:buNone/>
              </a:pPr>
              <a:r>
                <a:rPr lang="en" i="0" u="none" strike="noStrike" cap="none">
                  <a:solidFill>
                    <a:schemeClr val="dk1"/>
                  </a:solidFill>
                  <a:latin typeface="Open Sans"/>
                  <a:ea typeface="Open Sans"/>
                  <a:cs typeface="Open Sans"/>
                  <a:sym typeface="Open Sans"/>
                </a:rPr>
                <a:t>The actual anticipated income from assets</a:t>
              </a:r>
              <a:endParaRPr>
                <a:latin typeface="Open Sans"/>
                <a:ea typeface="Open Sans"/>
                <a:cs typeface="Open Sans"/>
                <a:sym typeface="Open Sans"/>
              </a:endParaRPr>
            </a:p>
          </p:txBody>
        </p:sp>
        <p:sp>
          <p:nvSpPr>
            <p:cNvPr id="387" name="Google Shape;387;p51"/>
            <p:cNvSpPr/>
            <p:nvPr/>
          </p:nvSpPr>
          <p:spPr>
            <a:xfrm>
              <a:off x="5000000" y="8094709"/>
              <a:ext cx="5000100" cy="1821600"/>
            </a:xfrm>
            <a:prstGeom prst="rect">
              <a:avLst/>
            </a:prstGeom>
            <a:solidFill>
              <a:srgbClr val="C8DBE9">
                <a:alpha val="89800"/>
              </a:srgbClr>
            </a:solidFill>
            <a:ln w="9525" cap="flat" cmpd="sng">
              <a:solidFill>
                <a:srgbClr val="D5DDE3">
                  <a:alpha val="89800"/>
                </a:srgbClr>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8" name="Google Shape;388;p51"/>
            <p:cNvSpPr txBox="1"/>
            <p:nvPr/>
          </p:nvSpPr>
          <p:spPr>
            <a:xfrm>
              <a:off x="5000000" y="8094709"/>
              <a:ext cx="5000100" cy="1821600"/>
            </a:xfrm>
            <a:prstGeom prst="rect">
              <a:avLst/>
            </a:prstGeom>
            <a:noFill/>
            <a:ln>
              <a:noFill/>
            </a:ln>
          </p:spPr>
          <p:txBody>
            <a:bodyPr spcFirstLastPara="1" wrap="square" lIns="218675" tIns="39050" rIns="218675" bIns="39050" anchor="ctr" anchorCtr="0">
              <a:noAutofit/>
            </a:bodyPr>
            <a:lstStyle/>
            <a:p>
              <a:pPr marL="0" marR="0" lvl="0" indent="0" algn="ctr" rtl="0">
                <a:lnSpc>
                  <a:spcPct val="90000"/>
                </a:lnSpc>
                <a:spcBef>
                  <a:spcPts val="0"/>
                </a:spcBef>
                <a:spcAft>
                  <a:spcPts val="0"/>
                </a:spcAft>
                <a:buClr>
                  <a:schemeClr val="dk1"/>
                </a:buClr>
                <a:buSzPts val="3100"/>
                <a:buFont typeface="Arial"/>
                <a:buNone/>
              </a:pPr>
              <a:r>
                <a:rPr lang="en" i="0" u="none" strike="noStrike" cap="none">
                  <a:solidFill>
                    <a:schemeClr val="dk1"/>
                  </a:solidFill>
                  <a:latin typeface="Open Sans"/>
                  <a:ea typeface="Open Sans"/>
                  <a:cs typeface="Open Sans"/>
                  <a:sym typeface="Open Sans"/>
                </a:rPr>
                <a:t>The imputed income from asset</a:t>
              </a:r>
              <a:endParaRPr>
                <a:latin typeface="Open Sans"/>
                <a:ea typeface="Open Sans"/>
                <a:cs typeface="Open Sans"/>
                <a:sym typeface="Open Sans"/>
              </a:endParaRPr>
            </a:p>
          </p:txBody>
        </p:sp>
        <p:sp>
          <p:nvSpPr>
            <p:cNvPr id="389" name="Google Shape;389;p51"/>
            <p:cNvSpPr/>
            <p:nvPr/>
          </p:nvSpPr>
          <p:spPr>
            <a:xfrm rot="10800000">
              <a:off x="100" y="4628"/>
              <a:ext cx="9999900" cy="6090300"/>
            </a:xfrm>
            <a:prstGeom prst="upArrowCallout">
              <a:avLst>
                <a:gd name="adj1" fmla="val 25000"/>
                <a:gd name="adj2" fmla="val 25000"/>
                <a:gd name="adj3" fmla="val 25000"/>
                <a:gd name="adj4" fmla="val 64977"/>
              </a:avLst>
            </a:prstGeom>
            <a:solidFill>
              <a:schemeClr val="accent1"/>
            </a:solidFill>
            <a:ln>
              <a:noFill/>
            </a:ln>
            <a:effectLst>
              <a:outerShdw blurRad="40000" dist="23000" dir="5400000" rotWithShape="0">
                <a:srgbClr val="000000">
                  <a:alpha val="349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0" name="Google Shape;390;p51"/>
            <p:cNvSpPr txBox="1"/>
            <p:nvPr/>
          </p:nvSpPr>
          <p:spPr>
            <a:xfrm>
              <a:off x="0" y="4509"/>
              <a:ext cx="9999900" cy="3957300"/>
            </a:xfrm>
            <a:prstGeom prst="rect">
              <a:avLst/>
            </a:prstGeom>
            <a:noFill/>
            <a:ln>
              <a:noFill/>
            </a:ln>
          </p:spPr>
          <p:txBody>
            <a:bodyPr spcFirstLastPara="1" wrap="square" lIns="202700" tIns="202700" rIns="202700" bIns="202700" anchor="ctr" anchorCtr="0">
              <a:noAutofit/>
            </a:bodyPr>
            <a:lstStyle/>
            <a:p>
              <a:pPr marL="0" marR="0" lvl="0" indent="0" algn="ctr" rtl="0">
                <a:lnSpc>
                  <a:spcPct val="90000"/>
                </a:lnSpc>
                <a:spcBef>
                  <a:spcPts val="0"/>
                </a:spcBef>
                <a:spcAft>
                  <a:spcPts val="0"/>
                </a:spcAft>
                <a:buClr>
                  <a:schemeClr val="lt1"/>
                </a:buClr>
                <a:buSzPts val="2900"/>
                <a:buFont typeface="Arial"/>
                <a:buNone/>
              </a:pPr>
              <a:r>
                <a:rPr lang="en" sz="2200" i="0" u="none" strike="noStrike" cap="none">
                  <a:solidFill>
                    <a:schemeClr val="lt1"/>
                  </a:solidFill>
                  <a:latin typeface="Open Sans"/>
                  <a:ea typeface="Open Sans"/>
                  <a:cs typeface="Open Sans"/>
                  <a:sym typeface="Open Sans"/>
                </a:rPr>
                <a:t>If the total cash value of assets is </a:t>
              </a:r>
              <a:r>
                <a:rPr lang="en" sz="2200" b="1" i="0" u="none" strike="noStrike" cap="none">
                  <a:solidFill>
                    <a:schemeClr val="lt1"/>
                  </a:solidFill>
                  <a:latin typeface="Open Sans"/>
                  <a:ea typeface="Open Sans"/>
                  <a:cs typeface="Open Sans"/>
                  <a:sym typeface="Open Sans"/>
                </a:rPr>
                <a:t>$5,000 or less, </a:t>
              </a:r>
              <a:r>
                <a:rPr lang="en" sz="2200" i="0" u="none" strike="noStrike" cap="none">
                  <a:solidFill>
                    <a:schemeClr val="lt1"/>
                  </a:solidFill>
                  <a:latin typeface="Open Sans"/>
                  <a:ea typeface="Open Sans"/>
                  <a:cs typeface="Open Sans"/>
                  <a:sym typeface="Open Sans"/>
                </a:rPr>
                <a:t>annual income includes the actual anticipated income from assets, or </a:t>
              </a:r>
              <a:endParaRPr sz="400">
                <a:latin typeface="Open Sans"/>
                <a:ea typeface="Open Sans"/>
                <a:cs typeface="Open Sans"/>
                <a:sym typeface="Open Sans"/>
              </a:endParaRPr>
            </a:p>
          </p:txBody>
        </p:sp>
      </p:grpSp>
      <p:sp>
        <p:nvSpPr>
          <p:cNvPr id="391" name="Google Shape;391;p51"/>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fontScale="70000" lnSpcReduction="20000"/>
          </a:bodyPr>
          <a:lstStyle/>
          <a:p>
            <a:pPr marL="0" lvl="0" indent="0" algn="l" rtl="0">
              <a:lnSpc>
                <a:spcPct val="130000"/>
              </a:lnSpc>
              <a:spcBef>
                <a:spcPts val="0"/>
              </a:spcBef>
              <a:spcAft>
                <a:spcPts val="1200"/>
              </a:spcAft>
              <a:buClr>
                <a:schemeClr val="lt2"/>
              </a:buClr>
              <a:buSzPts val="2400"/>
              <a:buNone/>
            </a:pPr>
            <a:r>
              <a:rPr lang="en" sz="3200" dirty="0"/>
              <a:t>Deeper Dive: Using Imputed Asset Income or Actual Asset Income</a:t>
            </a:r>
            <a:endParaRPr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txBox="1">
            <a:spLocks noGrp="1"/>
          </p:cNvSpPr>
          <p:nvPr>
            <p:ph type="body" idx="1"/>
          </p:nvPr>
        </p:nvSpPr>
        <p:spPr>
          <a:xfrm>
            <a:off x="274796" y="1"/>
            <a:ext cx="8527500" cy="960000"/>
          </a:xfrm>
          <a:prstGeom prst="rect">
            <a:avLst/>
          </a:prstGeom>
          <a:noFill/>
          <a:ln>
            <a:noFill/>
          </a:ln>
        </p:spPr>
        <p:txBody>
          <a:bodyPr spcFirstLastPara="1" wrap="square" lIns="68575" tIns="68575" rIns="68575" bIns="68575" anchor="ctr" anchorCtr="0">
            <a:normAutofit/>
          </a:bodyPr>
          <a:lstStyle/>
          <a:p>
            <a:pPr marL="0" lvl="0" indent="0" algn="l" rtl="0">
              <a:lnSpc>
                <a:spcPct val="130000"/>
              </a:lnSpc>
              <a:spcBef>
                <a:spcPts val="0"/>
              </a:spcBef>
              <a:spcAft>
                <a:spcPts val="500"/>
              </a:spcAft>
              <a:buClr>
                <a:schemeClr val="dk1"/>
              </a:buClr>
              <a:buSzPts val="3300"/>
              <a:buNone/>
            </a:pPr>
            <a:r>
              <a:rPr lang="en"/>
              <a:t>Asset Income - Example</a:t>
            </a:r>
            <a:endParaRPr/>
          </a:p>
        </p:txBody>
      </p:sp>
      <p:sp>
        <p:nvSpPr>
          <p:cNvPr id="398" name="Google Shape;398;p52"/>
          <p:cNvSpPr txBox="1">
            <a:spLocks noGrp="1"/>
          </p:cNvSpPr>
          <p:nvPr>
            <p:ph type="body" idx="3"/>
          </p:nvPr>
        </p:nvSpPr>
        <p:spPr>
          <a:xfrm>
            <a:off x="274051" y="1226702"/>
            <a:ext cx="8529000" cy="2838600"/>
          </a:xfrm>
          <a:prstGeom prst="rect">
            <a:avLst/>
          </a:prstGeom>
          <a:noFill/>
          <a:ln>
            <a:noFill/>
          </a:ln>
        </p:spPr>
        <p:txBody>
          <a:bodyPr spcFirstLastPara="1" wrap="square" lIns="68575" tIns="68575" rIns="68575" bIns="68575" anchor="t" anchorCtr="0">
            <a:noAutofit/>
          </a:bodyPr>
          <a:lstStyle/>
          <a:p>
            <a:pPr marL="0" lvl="0" indent="0" algn="l" rtl="0">
              <a:lnSpc>
                <a:spcPct val="120000"/>
              </a:lnSpc>
              <a:spcBef>
                <a:spcPts val="0"/>
              </a:spcBef>
              <a:spcAft>
                <a:spcPts val="0"/>
              </a:spcAft>
              <a:buNone/>
            </a:pPr>
            <a:r>
              <a:rPr lang="en" sz="2000" dirty="0">
                <a:solidFill>
                  <a:schemeClr val="dk2"/>
                </a:solidFill>
              </a:rPr>
              <a:t>The cash value of Lulu McGee’s assets totals $7,900. </a:t>
            </a:r>
            <a:endParaRPr sz="2000" dirty="0">
              <a:solidFill>
                <a:schemeClr val="dk2"/>
              </a:solidFill>
            </a:endParaRPr>
          </a:p>
          <a:p>
            <a:pPr marL="292100" lvl="0" indent="-241300" algn="l" rtl="0">
              <a:lnSpc>
                <a:spcPct val="120000"/>
              </a:lnSpc>
              <a:spcBef>
                <a:spcPts val="0"/>
              </a:spcBef>
              <a:spcAft>
                <a:spcPts val="0"/>
              </a:spcAft>
              <a:buClr>
                <a:schemeClr val="dk2"/>
              </a:buClr>
              <a:buSzPts val="2000"/>
              <a:buFont typeface="Arial"/>
              <a:buChar char="•"/>
            </a:pPr>
            <a:r>
              <a:rPr lang="en" sz="2000" dirty="0">
                <a:solidFill>
                  <a:schemeClr val="dk2"/>
                </a:solidFill>
              </a:rPr>
              <a:t>We know the asset generates income through an interest rate, totaling $119 annually. </a:t>
            </a:r>
          </a:p>
          <a:p>
            <a:pPr marL="292100" lvl="0" indent="-241300" algn="l" rtl="0">
              <a:lnSpc>
                <a:spcPct val="120000"/>
              </a:lnSpc>
              <a:spcBef>
                <a:spcPts val="0"/>
              </a:spcBef>
              <a:spcAft>
                <a:spcPts val="0"/>
              </a:spcAft>
              <a:buClr>
                <a:schemeClr val="dk2"/>
              </a:buClr>
              <a:buSzPts val="2000"/>
              <a:buFont typeface="Arial"/>
              <a:buChar char="•"/>
            </a:pPr>
            <a:endParaRPr sz="2000" b="1" dirty="0">
              <a:solidFill>
                <a:schemeClr val="dk2"/>
              </a:solidFill>
            </a:endParaRPr>
          </a:p>
          <a:p>
            <a:pPr marL="0" lvl="0" indent="0" algn="l" rtl="0">
              <a:lnSpc>
                <a:spcPct val="120000"/>
              </a:lnSpc>
              <a:spcBef>
                <a:spcPts val="0"/>
              </a:spcBef>
              <a:spcAft>
                <a:spcPts val="0"/>
              </a:spcAft>
              <a:buNone/>
            </a:pPr>
            <a:r>
              <a:rPr lang="en" sz="2000" b="1" dirty="0">
                <a:solidFill>
                  <a:schemeClr val="dk2"/>
                </a:solidFill>
              </a:rPr>
              <a:t>What is the amount of asset income to include in annual income?</a:t>
            </a:r>
            <a:endParaRPr sz="2000" dirty="0">
              <a:solidFill>
                <a:schemeClr val="dk2"/>
              </a:solidFill>
            </a:endParaRPr>
          </a:p>
          <a:p>
            <a:pPr marL="38100" lvl="0" indent="101600" algn="l" rtl="0">
              <a:lnSpc>
                <a:spcPct val="120000"/>
              </a:lnSpc>
              <a:spcBef>
                <a:spcPts val="0"/>
              </a:spcBef>
              <a:spcAft>
                <a:spcPts val="0"/>
              </a:spcAft>
              <a:buSzPts val="2100"/>
              <a:buNone/>
            </a:pPr>
            <a:endParaRPr sz="2000" b="1" dirty="0">
              <a:solidFill>
                <a:schemeClr val="dk2"/>
              </a:solidFill>
            </a:endParaRPr>
          </a:p>
          <a:p>
            <a:pPr marL="38100" lvl="0" indent="101600" algn="l" rtl="0">
              <a:lnSpc>
                <a:spcPct val="120000"/>
              </a:lnSpc>
              <a:spcBef>
                <a:spcPts val="500"/>
              </a:spcBef>
              <a:spcAft>
                <a:spcPts val="500"/>
              </a:spcAft>
              <a:buSzPts val="2100"/>
              <a:buNone/>
            </a:pPr>
            <a:endParaRPr sz="2000" dirty="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3"/>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dirty="0"/>
              <a:t>#3 Asset Income</a:t>
            </a:r>
            <a:endParaRPr dirty="0"/>
          </a:p>
        </p:txBody>
      </p:sp>
      <p:sp>
        <p:nvSpPr>
          <p:cNvPr id="405" name="Google Shape;405;p53"/>
          <p:cNvSpPr txBox="1">
            <a:spLocks noGrp="1"/>
          </p:cNvSpPr>
          <p:nvPr>
            <p:ph type="body" idx="3"/>
          </p:nvPr>
        </p:nvSpPr>
        <p:spPr>
          <a:xfrm>
            <a:off x="216701" y="1364627"/>
            <a:ext cx="8529000" cy="28386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120000"/>
              </a:lnSpc>
              <a:spcBef>
                <a:spcPts val="0"/>
              </a:spcBef>
              <a:spcAft>
                <a:spcPts val="0"/>
              </a:spcAft>
              <a:buNone/>
            </a:pPr>
            <a:r>
              <a:rPr lang="en" b="1" dirty="0">
                <a:solidFill>
                  <a:schemeClr val="dk2"/>
                </a:solidFill>
              </a:rPr>
              <a:t>Imputed income from assets - use the HUD Passbook rate of .4%</a:t>
            </a:r>
            <a:endParaRPr b="1" dirty="0">
              <a:solidFill>
                <a:schemeClr val="dk2"/>
              </a:solidFill>
            </a:endParaRPr>
          </a:p>
          <a:p>
            <a:pPr marL="38100" lvl="0" indent="101600" algn="l" rtl="0">
              <a:lnSpc>
                <a:spcPct val="120000"/>
              </a:lnSpc>
              <a:spcBef>
                <a:spcPts val="500"/>
              </a:spcBef>
              <a:spcAft>
                <a:spcPts val="0"/>
              </a:spcAft>
              <a:buSzPts val="2100"/>
              <a:buNone/>
            </a:pPr>
            <a:endParaRPr dirty="0">
              <a:solidFill>
                <a:schemeClr val="dk2"/>
              </a:solidFill>
            </a:endParaRPr>
          </a:p>
          <a:p>
            <a:pPr marL="0" lvl="0" indent="0" algn="l" rtl="0">
              <a:lnSpc>
                <a:spcPct val="120000"/>
              </a:lnSpc>
              <a:spcBef>
                <a:spcPts val="500"/>
              </a:spcBef>
              <a:spcAft>
                <a:spcPts val="0"/>
              </a:spcAft>
              <a:buNone/>
            </a:pPr>
            <a:r>
              <a:rPr lang="en" dirty="0">
                <a:solidFill>
                  <a:schemeClr val="dk2"/>
                </a:solidFill>
              </a:rPr>
              <a:t>$7,900 x .004 = </a:t>
            </a:r>
            <a:r>
              <a:rPr lang="en" b="1" dirty="0">
                <a:solidFill>
                  <a:schemeClr val="dk2"/>
                </a:solidFill>
              </a:rPr>
              <a:t>$31.60</a:t>
            </a:r>
            <a:r>
              <a:rPr lang="en" dirty="0">
                <a:solidFill>
                  <a:schemeClr val="dk2"/>
                </a:solidFill>
              </a:rPr>
              <a:t>  </a:t>
            </a:r>
            <a:endParaRPr dirty="0">
              <a:solidFill>
                <a:schemeClr val="dk2"/>
              </a:solidFill>
            </a:endParaRPr>
          </a:p>
          <a:p>
            <a:pPr marL="38100" lvl="0" indent="101600" algn="l" rtl="0">
              <a:lnSpc>
                <a:spcPct val="120000"/>
              </a:lnSpc>
              <a:spcBef>
                <a:spcPts val="500"/>
              </a:spcBef>
              <a:spcAft>
                <a:spcPts val="0"/>
              </a:spcAft>
              <a:buSzPts val="2100"/>
              <a:buNone/>
            </a:pPr>
            <a:endParaRPr dirty="0">
              <a:solidFill>
                <a:schemeClr val="dk2"/>
              </a:solidFill>
            </a:endParaRPr>
          </a:p>
          <a:p>
            <a:pPr marL="177800" lvl="0" indent="-177800" algn="l" rtl="0">
              <a:lnSpc>
                <a:spcPct val="120000"/>
              </a:lnSpc>
              <a:spcBef>
                <a:spcPts val="500"/>
              </a:spcBef>
              <a:spcAft>
                <a:spcPts val="0"/>
              </a:spcAft>
              <a:buClr>
                <a:schemeClr val="dk2"/>
              </a:buClr>
              <a:buSzPts val="1800"/>
              <a:buChar char="•"/>
            </a:pPr>
            <a:r>
              <a:rPr lang="en" dirty="0">
                <a:solidFill>
                  <a:schemeClr val="dk2"/>
                </a:solidFill>
              </a:rPr>
              <a:t>Actual income from asset = $119</a:t>
            </a:r>
            <a:endParaRPr dirty="0">
              <a:solidFill>
                <a:schemeClr val="dk2"/>
              </a:solidFill>
            </a:endParaRPr>
          </a:p>
          <a:p>
            <a:pPr marL="177800" lvl="0" indent="-177800" algn="l" rtl="0">
              <a:lnSpc>
                <a:spcPct val="120000"/>
              </a:lnSpc>
              <a:spcBef>
                <a:spcPts val="0"/>
              </a:spcBef>
              <a:spcAft>
                <a:spcPts val="0"/>
              </a:spcAft>
              <a:buClr>
                <a:schemeClr val="dk2"/>
              </a:buClr>
              <a:buSzPts val="1800"/>
              <a:buChar char="•"/>
            </a:pPr>
            <a:r>
              <a:rPr lang="en" dirty="0">
                <a:solidFill>
                  <a:schemeClr val="dk2"/>
                </a:solidFill>
              </a:rPr>
              <a:t>Imputed income from asset = $31.60</a:t>
            </a:r>
            <a:endParaRPr dirty="0">
              <a:solidFill>
                <a:schemeClr val="dk2"/>
              </a:solidFill>
            </a:endParaRPr>
          </a:p>
          <a:p>
            <a:pPr marL="177800" lvl="0" indent="0" algn="l" rtl="0">
              <a:lnSpc>
                <a:spcPct val="120000"/>
              </a:lnSpc>
              <a:spcBef>
                <a:spcPts val="500"/>
              </a:spcBef>
              <a:spcAft>
                <a:spcPts val="0"/>
              </a:spcAft>
              <a:buNone/>
            </a:pPr>
            <a:endParaRPr dirty="0">
              <a:solidFill>
                <a:schemeClr val="dk2"/>
              </a:solidFill>
            </a:endParaRPr>
          </a:p>
          <a:p>
            <a:pPr marL="0" lvl="0" indent="0" algn="l" rtl="0">
              <a:lnSpc>
                <a:spcPct val="120000"/>
              </a:lnSpc>
              <a:spcBef>
                <a:spcPts val="500"/>
              </a:spcBef>
              <a:spcAft>
                <a:spcPts val="0"/>
              </a:spcAft>
              <a:buNone/>
            </a:pPr>
            <a:r>
              <a:rPr lang="en" b="1" dirty="0">
                <a:solidFill>
                  <a:schemeClr val="dk2"/>
                </a:solidFill>
              </a:rPr>
              <a:t>What amount should be included in annual income?</a:t>
            </a:r>
            <a:endParaRPr dirty="0">
              <a:solidFill>
                <a:schemeClr val="dk2"/>
              </a:solidFill>
            </a:endParaRPr>
          </a:p>
        </p:txBody>
      </p:sp>
      <p:sp>
        <p:nvSpPr>
          <p:cNvPr id="2" name="TextBox 1">
            <a:extLst>
              <a:ext uri="{FF2B5EF4-FFF2-40B4-BE49-F238E27FC236}">
                <a16:creationId xmlns:a16="http://schemas.microsoft.com/office/drawing/2014/main" id="{86DD02E1-B606-E289-6FCB-CEF83008938D}"/>
              </a:ext>
            </a:extLst>
          </p:cNvPr>
          <p:cNvSpPr txBox="1"/>
          <p:nvPr/>
        </p:nvSpPr>
        <p:spPr>
          <a:xfrm>
            <a:off x="338400" y="4312800"/>
            <a:ext cx="5774400" cy="353943"/>
          </a:xfrm>
          <a:prstGeom prst="rect">
            <a:avLst/>
          </a:prstGeom>
          <a:noFill/>
        </p:spPr>
        <p:txBody>
          <a:bodyPr wrap="square" rtlCol="0">
            <a:spAutoFit/>
          </a:bodyPr>
          <a:lstStyle/>
          <a:p>
            <a:r>
              <a:rPr lang="en-US" sz="1700" dirty="0">
                <a:solidFill>
                  <a:schemeClr val="bg2"/>
                </a:solidFill>
                <a:latin typeface="Open Sans" pitchFamily="2" charset="0"/>
                <a:ea typeface="Open Sans" pitchFamily="2" charset="0"/>
                <a:cs typeface="Open Sans" pitchFamily="2" charset="0"/>
              </a:rPr>
              <a:t>$119 (because it is the higher of the two amounts)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4"/>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dirty="0"/>
              <a:t>4. What is a Periodic Payment?</a:t>
            </a:r>
            <a:endParaRPr dirty="0"/>
          </a:p>
        </p:txBody>
      </p:sp>
      <p:sp>
        <p:nvSpPr>
          <p:cNvPr id="412" name="Google Shape;412;p54"/>
          <p:cNvSpPr txBox="1">
            <a:spLocks noGrp="1"/>
          </p:cNvSpPr>
          <p:nvPr>
            <p:ph type="body" idx="3"/>
          </p:nvPr>
        </p:nvSpPr>
        <p:spPr>
          <a:xfrm>
            <a:off x="307500" y="1278193"/>
            <a:ext cx="8529000" cy="3496058"/>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2000" b="1" dirty="0">
                <a:solidFill>
                  <a:schemeClr val="dk2"/>
                </a:solidFill>
              </a:rPr>
              <a:t>What is a periodic payment?</a:t>
            </a:r>
            <a:endParaRPr sz="2000" b="1" dirty="0">
              <a:solidFill>
                <a:schemeClr val="dk2"/>
              </a:solidFill>
            </a:endParaRPr>
          </a:p>
          <a:p>
            <a:pPr marL="0" lvl="0" indent="0" algn="l" rtl="0">
              <a:lnSpc>
                <a:spcPct val="100000"/>
              </a:lnSpc>
              <a:spcBef>
                <a:spcPts val="200"/>
              </a:spcBef>
              <a:spcAft>
                <a:spcPts val="0"/>
              </a:spcAft>
              <a:buClr>
                <a:srgbClr val="315177"/>
              </a:buClr>
              <a:buSzPct val="59574"/>
              <a:buFont typeface="Arial"/>
              <a:buNone/>
            </a:pPr>
            <a:r>
              <a:rPr lang="en" sz="2000" dirty="0">
                <a:solidFill>
                  <a:schemeClr val="dk2"/>
                </a:solidFill>
              </a:rPr>
              <a:t>It is a type of fixed income and often received by people who are retired or have a disabiltiy. </a:t>
            </a:r>
          </a:p>
          <a:p>
            <a:pPr marL="0" lvl="0" indent="0" algn="l" rtl="0">
              <a:lnSpc>
                <a:spcPct val="130000"/>
              </a:lnSpc>
              <a:spcBef>
                <a:spcPts val="200"/>
              </a:spcBef>
              <a:spcAft>
                <a:spcPts val="0"/>
              </a:spcAft>
              <a:buClr>
                <a:srgbClr val="315177"/>
              </a:buClr>
              <a:buSzPct val="59574"/>
              <a:buFont typeface="Arial"/>
              <a:buNone/>
            </a:pPr>
            <a:endParaRPr lang="en" sz="2000" dirty="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sz="3000" dirty="0"/>
              <a:t>4, Periodic Payments – Examples </a:t>
            </a:r>
            <a:endParaRPr sz="3000" dirty="0"/>
          </a:p>
        </p:txBody>
      </p:sp>
      <p:sp>
        <p:nvSpPr>
          <p:cNvPr id="419" name="Google Shape;419;p55"/>
          <p:cNvSpPr txBox="1">
            <a:spLocks noGrp="1"/>
          </p:cNvSpPr>
          <p:nvPr>
            <p:ph type="body" idx="3"/>
          </p:nvPr>
        </p:nvSpPr>
        <p:spPr>
          <a:xfrm>
            <a:off x="149426" y="1220552"/>
            <a:ext cx="8529000" cy="2838600"/>
          </a:xfrm>
          <a:prstGeom prst="rect">
            <a:avLst/>
          </a:prstGeom>
          <a:noFill/>
          <a:ln>
            <a:noFill/>
          </a:ln>
        </p:spPr>
        <p:txBody>
          <a:bodyPr spcFirstLastPara="1" wrap="square" lIns="68575" tIns="34275" rIns="68575" bIns="34275" anchor="t" anchorCtr="0">
            <a:noAutofit/>
          </a:bodyPr>
          <a:lstStyle/>
          <a:p>
            <a:pPr marL="0" lvl="0" indent="0" algn="l" rtl="0">
              <a:lnSpc>
                <a:spcPct val="130000"/>
              </a:lnSpc>
              <a:spcBef>
                <a:spcPts val="0"/>
              </a:spcBef>
              <a:spcAft>
                <a:spcPts val="0"/>
              </a:spcAft>
              <a:buNone/>
            </a:pPr>
            <a:r>
              <a:rPr lang="en" sz="2000" b="1" dirty="0">
                <a:solidFill>
                  <a:schemeClr val="dk2"/>
                </a:solidFill>
              </a:rPr>
              <a:t>Key Elements:</a:t>
            </a:r>
            <a:endParaRPr sz="2000" dirty="0">
              <a:solidFill>
                <a:schemeClr val="dk2"/>
              </a:solidFill>
            </a:endParaRPr>
          </a:p>
          <a:p>
            <a:pPr marL="457200" lvl="0" indent="-355600" algn="l" rtl="0">
              <a:lnSpc>
                <a:spcPct val="100000"/>
              </a:lnSpc>
              <a:spcBef>
                <a:spcPts val="300"/>
              </a:spcBef>
              <a:spcAft>
                <a:spcPts val="0"/>
              </a:spcAft>
              <a:buClr>
                <a:schemeClr val="dk2"/>
              </a:buClr>
              <a:buSzPts val="2000"/>
              <a:buChar char="•"/>
            </a:pPr>
            <a:r>
              <a:rPr lang="en" sz="2000" dirty="0">
                <a:solidFill>
                  <a:schemeClr val="dk2"/>
                </a:solidFill>
              </a:rPr>
              <a:t>The </a:t>
            </a:r>
            <a:r>
              <a:rPr lang="en" sz="2000" b="1" dirty="0">
                <a:solidFill>
                  <a:schemeClr val="dk2"/>
                </a:solidFill>
              </a:rPr>
              <a:t>gross amount</a:t>
            </a:r>
            <a:r>
              <a:rPr lang="en" sz="2000" dirty="0">
                <a:solidFill>
                  <a:schemeClr val="dk2"/>
                </a:solidFill>
              </a:rPr>
              <a:t> of the period payment is included in annual income, regardless of amounts deducted (or garnished) for:</a:t>
            </a:r>
            <a:endParaRPr sz="2000" dirty="0">
              <a:solidFill>
                <a:schemeClr val="dk2"/>
              </a:solidFill>
            </a:endParaRPr>
          </a:p>
          <a:p>
            <a:pPr marL="914400" lvl="1" indent="-355600" algn="l" rtl="0">
              <a:lnSpc>
                <a:spcPct val="100000"/>
              </a:lnSpc>
              <a:spcBef>
                <a:spcPts val="0"/>
              </a:spcBef>
              <a:spcAft>
                <a:spcPts val="0"/>
              </a:spcAft>
              <a:buClr>
                <a:schemeClr val="dk2"/>
              </a:buClr>
              <a:buSzPts val="2000"/>
              <a:buChar char="⎻"/>
            </a:pPr>
            <a:r>
              <a:rPr lang="en" sz="2000" dirty="0">
                <a:solidFill>
                  <a:schemeClr val="dk2"/>
                </a:solidFill>
              </a:rPr>
              <a:t>Medical insurance, Medicare Part B</a:t>
            </a:r>
          </a:p>
          <a:p>
            <a:pPr marL="914400" lvl="1" indent="-355600" algn="l" rtl="0">
              <a:lnSpc>
                <a:spcPct val="100000"/>
              </a:lnSpc>
              <a:spcBef>
                <a:spcPts val="0"/>
              </a:spcBef>
              <a:spcAft>
                <a:spcPts val="0"/>
              </a:spcAft>
              <a:buClr>
                <a:schemeClr val="dk2"/>
              </a:buClr>
              <a:buSzPts val="2000"/>
              <a:buChar char="⎻"/>
            </a:pPr>
            <a:r>
              <a:rPr lang="en-US" sz="2000" dirty="0">
                <a:solidFill>
                  <a:schemeClr val="dk2"/>
                </a:solidFill>
              </a:rPr>
              <a:t>P</a:t>
            </a:r>
            <a:r>
              <a:rPr lang="en" sz="2000" dirty="0">
                <a:solidFill>
                  <a:schemeClr val="dk2"/>
                </a:solidFill>
              </a:rPr>
              <a:t>ast due debt (e.g., taxes, alimony, child support, student loans, etc.)</a:t>
            </a:r>
            <a:endParaRPr sz="2000" dirty="0">
              <a:solidFill>
                <a:schemeClr val="dk2"/>
              </a:solidFill>
            </a:endParaRPr>
          </a:p>
          <a:p>
            <a:pPr marL="444500">
              <a:lnSpc>
                <a:spcPct val="100000"/>
              </a:lnSpc>
              <a:buClr>
                <a:schemeClr val="dk2"/>
              </a:buClr>
              <a:buSzPts val="2000"/>
            </a:pPr>
            <a:r>
              <a:rPr lang="en" sz="2000" dirty="0">
                <a:solidFill>
                  <a:schemeClr val="dk2"/>
                </a:solidFill>
              </a:rPr>
              <a:t>The </a:t>
            </a:r>
            <a:r>
              <a:rPr lang="en" sz="2000" b="1" dirty="0">
                <a:solidFill>
                  <a:schemeClr val="dk2"/>
                </a:solidFill>
              </a:rPr>
              <a:t>net amount</a:t>
            </a:r>
            <a:r>
              <a:rPr lang="en" sz="2000" dirty="0">
                <a:solidFill>
                  <a:schemeClr val="dk2"/>
                </a:solidFill>
              </a:rPr>
              <a:t> of the period payment is included in annual income when amounts are deducted due to a prior </a:t>
            </a:r>
            <a:r>
              <a:rPr lang="en" sz="2000" u="sng" dirty="0">
                <a:solidFill>
                  <a:schemeClr val="dk2"/>
                </a:solidFill>
              </a:rPr>
              <a:t>overpayment</a:t>
            </a:r>
          </a:p>
          <a:p>
            <a:pPr marL="444500">
              <a:lnSpc>
                <a:spcPct val="100000"/>
              </a:lnSpc>
              <a:buClr>
                <a:schemeClr val="dk2"/>
              </a:buClr>
              <a:buSzPts val="2000"/>
            </a:pPr>
            <a:r>
              <a:rPr lang="en" sz="2000" dirty="0">
                <a:solidFill>
                  <a:schemeClr val="dk2"/>
                </a:solidFill>
              </a:rPr>
              <a:t>L</a:t>
            </a:r>
            <a:r>
              <a:rPr lang="en-US" sz="2000" b="0" dirty="0">
                <a:solidFill>
                  <a:schemeClr val="dk2"/>
                </a:solidFill>
              </a:rPr>
              <a:t>ump sum payments receive because of a delayed start to a periodic payment is NOT included in annual income. </a:t>
            </a:r>
            <a:endParaRPr lang="en-US" sz="1500" b="0" dirty="0">
              <a:solidFill>
                <a:schemeClr val="dk2"/>
              </a:solidFill>
            </a:endParaRPr>
          </a:p>
          <a:p>
            <a:pPr marL="0" lvl="0" indent="0" algn="l" rtl="0">
              <a:lnSpc>
                <a:spcPct val="130000"/>
              </a:lnSpc>
              <a:spcBef>
                <a:spcPts val="300"/>
              </a:spcBef>
              <a:spcAft>
                <a:spcPts val="0"/>
              </a:spcAft>
              <a:buClr>
                <a:schemeClr val="lt2"/>
              </a:buClr>
              <a:buSzPts val="1500"/>
              <a:buNone/>
            </a:pPr>
            <a:endParaRPr lang="en-US" sz="1500" b="0" dirty="0">
              <a:solidFill>
                <a:schemeClr val="dk2"/>
              </a:solidFill>
            </a:endParaRPr>
          </a:p>
          <a:p>
            <a:pPr marL="444500">
              <a:lnSpc>
                <a:spcPct val="100000"/>
              </a:lnSpc>
              <a:buClr>
                <a:schemeClr val="dk2"/>
              </a:buClr>
              <a:buSzPts val="2000"/>
            </a:pPr>
            <a:endParaRPr lang="en" sz="2000" u="sng" dirty="0">
              <a:solidFill>
                <a:schemeClr val="dk2"/>
              </a:solidFill>
            </a:endParaRPr>
          </a:p>
          <a:p>
            <a:pPr marL="444500">
              <a:lnSpc>
                <a:spcPct val="100000"/>
              </a:lnSpc>
              <a:buClr>
                <a:schemeClr val="dk2"/>
              </a:buClr>
              <a:buSzPts val="2000"/>
            </a:pPr>
            <a:endParaRPr sz="2000" b="1" i="1" dirty="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sz="3000" dirty="0"/>
              <a:t>Periodic Payments – Example </a:t>
            </a:r>
            <a:endParaRPr sz="3000" dirty="0"/>
          </a:p>
        </p:txBody>
      </p:sp>
      <p:sp>
        <p:nvSpPr>
          <p:cNvPr id="426" name="Google Shape;426;p56"/>
          <p:cNvSpPr txBox="1">
            <a:spLocks noGrp="1"/>
          </p:cNvSpPr>
          <p:nvPr>
            <p:ph type="body" idx="4294967295"/>
          </p:nvPr>
        </p:nvSpPr>
        <p:spPr>
          <a:xfrm>
            <a:off x="341725" y="1251500"/>
            <a:ext cx="8313300" cy="49326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rgbClr val="315177"/>
              </a:buClr>
              <a:buSzPts val="300"/>
              <a:buFont typeface="Arial"/>
              <a:buNone/>
            </a:pPr>
            <a:r>
              <a:rPr lang="en" sz="1900" i="0" u="none" strike="noStrike" cap="none" dirty="0">
                <a:latin typeface="Open Sans"/>
                <a:ea typeface="Open Sans"/>
                <a:cs typeface="Open Sans"/>
                <a:sym typeface="Open Sans"/>
              </a:rPr>
              <a:t>Gladys Swank’s gross amount of SSI is $1,035 per month. A Medicare Part B premium in the amount of $85 is deducted from her SSI each month</a:t>
            </a:r>
            <a:r>
              <a:rPr lang="en" sz="1900" dirty="0">
                <a:latin typeface="Open Sans"/>
                <a:ea typeface="Open Sans"/>
                <a:cs typeface="Open Sans"/>
                <a:sym typeface="Open Sans"/>
              </a:rPr>
              <a:t>. The net amount received each month is $950. </a:t>
            </a:r>
            <a:endParaRPr sz="1900" dirty="0">
              <a:latin typeface="Open Sans"/>
              <a:ea typeface="Open Sans"/>
              <a:cs typeface="Open Sans"/>
              <a:sym typeface="Open Sans"/>
            </a:endParaRPr>
          </a:p>
          <a:p>
            <a:pPr marL="0" marR="0" lvl="0" indent="0" algn="l" rtl="0">
              <a:lnSpc>
                <a:spcPct val="100000"/>
              </a:lnSpc>
              <a:spcBef>
                <a:spcPts val="0"/>
              </a:spcBef>
              <a:spcAft>
                <a:spcPts val="0"/>
              </a:spcAft>
              <a:buClr>
                <a:srgbClr val="315177"/>
              </a:buClr>
              <a:buSzPts val="300"/>
              <a:buFont typeface="Arial"/>
              <a:buNone/>
            </a:pPr>
            <a:endParaRPr sz="1900" i="0" u="none" strike="noStrike" cap="none" dirty="0">
              <a:latin typeface="Open Sans"/>
              <a:ea typeface="Open Sans"/>
              <a:cs typeface="Open Sans"/>
              <a:sym typeface="Open Sans"/>
            </a:endParaRPr>
          </a:p>
          <a:p>
            <a:pPr marL="0" marR="0" lvl="0" indent="0" algn="l" rtl="0">
              <a:lnSpc>
                <a:spcPct val="100000"/>
              </a:lnSpc>
              <a:spcBef>
                <a:spcPts val="0"/>
              </a:spcBef>
              <a:spcAft>
                <a:spcPts val="0"/>
              </a:spcAft>
              <a:buClr>
                <a:srgbClr val="315177"/>
              </a:buClr>
              <a:buSzPts val="300"/>
              <a:buFont typeface="Arial"/>
              <a:buNone/>
            </a:pPr>
            <a:r>
              <a:rPr lang="en" sz="1900" b="1" i="0" u="none" strike="noStrike" cap="none" dirty="0">
                <a:latin typeface="Open Sans"/>
                <a:ea typeface="Open Sans"/>
                <a:cs typeface="Open Sans"/>
                <a:sym typeface="Open Sans"/>
              </a:rPr>
              <a:t>What amount is used?</a:t>
            </a:r>
          </a:p>
          <a:p>
            <a:pPr marL="0" marR="0" lvl="0" indent="0" algn="l" rtl="0">
              <a:lnSpc>
                <a:spcPct val="100000"/>
              </a:lnSpc>
              <a:spcBef>
                <a:spcPts val="0"/>
              </a:spcBef>
              <a:spcAft>
                <a:spcPts val="0"/>
              </a:spcAft>
              <a:buClr>
                <a:srgbClr val="315177"/>
              </a:buClr>
              <a:buSzPts val="300"/>
              <a:buFont typeface="Arial"/>
              <a:buNone/>
            </a:pPr>
            <a:endParaRPr lang="en" sz="1900" b="1" dirty="0">
              <a:latin typeface="Open Sans"/>
              <a:ea typeface="Open Sans"/>
              <a:cs typeface="Open Sans"/>
              <a:sym typeface="Open Sans"/>
            </a:endParaRPr>
          </a:p>
          <a:p>
            <a:pPr marL="0" marR="0" lvl="0" indent="0" algn="l" rtl="0">
              <a:lnSpc>
                <a:spcPct val="100000"/>
              </a:lnSpc>
              <a:spcBef>
                <a:spcPts val="0"/>
              </a:spcBef>
              <a:spcAft>
                <a:spcPts val="0"/>
              </a:spcAft>
              <a:buClr>
                <a:srgbClr val="315177"/>
              </a:buClr>
              <a:buSzPts val="300"/>
              <a:buFont typeface="Arial"/>
              <a:buNone/>
            </a:pPr>
            <a:r>
              <a:rPr lang="en" sz="1900" b="1" i="0" u="none" strike="noStrike" cap="none" dirty="0">
                <a:latin typeface="Open Sans"/>
                <a:ea typeface="Open Sans"/>
                <a:cs typeface="Open Sans"/>
                <a:sym typeface="Open Sans"/>
              </a:rPr>
              <a:t>Why?</a:t>
            </a:r>
          </a:p>
          <a:p>
            <a:pPr marL="0" marR="0" lvl="0" indent="0" algn="l" rtl="0">
              <a:lnSpc>
                <a:spcPct val="100000"/>
              </a:lnSpc>
              <a:spcBef>
                <a:spcPts val="0"/>
              </a:spcBef>
              <a:spcAft>
                <a:spcPts val="0"/>
              </a:spcAft>
              <a:buClr>
                <a:srgbClr val="315177"/>
              </a:buClr>
              <a:buSzPts val="300"/>
              <a:buFont typeface="Arial"/>
              <a:buNone/>
            </a:pPr>
            <a:endParaRPr sz="1900" i="0" u="none" strike="noStrike" cap="none" dirty="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308246" y="-214999"/>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30000"/>
              </a:lnSpc>
              <a:spcBef>
                <a:spcPts val="0"/>
              </a:spcBef>
              <a:spcAft>
                <a:spcPts val="0"/>
              </a:spcAft>
              <a:buClr>
                <a:schemeClr val="lt2"/>
              </a:buClr>
              <a:buSzPts val="2300"/>
              <a:buNone/>
            </a:pPr>
            <a:endParaRPr sz="3000" dirty="0"/>
          </a:p>
          <a:p>
            <a:pPr marL="0" lvl="0" indent="0" algn="l" rtl="0">
              <a:lnSpc>
                <a:spcPct val="130000"/>
              </a:lnSpc>
              <a:spcBef>
                <a:spcPts val="1200"/>
              </a:spcBef>
              <a:spcAft>
                <a:spcPts val="1200"/>
              </a:spcAft>
              <a:buClr>
                <a:schemeClr val="lt2"/>
              </a:buClr>
              <a:buSzPts val="2300"/>
              <a:buNone/>
            </a:pPr>
            <a:r>
              <a:rPr lang="en" sz="3000" dirty="0"/>
              <a:t>Annual Income Learning Objectives</a:t>
            </a:r>
            <a:endParaRPr sz="3000" dirty="0"/>
          </a:p>
        </p:txBody>
      </p:sp>
      <p:sp>
        <p:nvSpPr>
          <p:cNvPr id="304" name="Google Shape;304;p41"/>
          <p:cNvSpPr/>
          <p:nvPr/>
        </p:nvSpPr>
        <p:spPr>
          <a:xfrm>
            <a:off x="558400" y="1264400"/>
            <a:ext cx="7821300" cy="3127800"/>
          </a:xfrm>
          <a:prstGeom prst="rect">
            <a:avLst/>
          </a:prstGeom>
          <a:noFill/>
          <a:ln>
            <a:noFill/>
          </a:ln>
        </p:spPr>
        <p:txBody>
          <a:bodyPr spcFirstLastPara="1" wrap="square" lIns="68575" tIns="34275" rIns="68575" bIns="34275" anchor="t" anchorCtr="0">
            <a:noAutofit/>
          </a:bodyPr>
          <a:lstStyle/>
          <a:p>
            <a:pPr marL="139700" marR="0" lvl="0" algn="l" rtl="0">
              <a:spcBef>
                <a:spcPts val="400"/>
              </a:spcBef>
              <a:spcAft>
                <a:spcPts val="0"/>
              </a:spcAft>
              <a:buClr>
                <a:schemeClr val="dk2"/>
              </a:buClr>
              <a:buSzPts val="1400"/>
            </a:pPr>
            <a:r>
              <a:rPr lang="en" sz="2000" dirty="0">
                <a:solidFill>
                  <a:schemeClr val="dk2"/>
                </a:solidFill>
                <a:latin typeface="Open Sans"/>
                <a:ea typeface="Open Sans"/>
                <a:cs typeface="Open Sans"/>
                <a:sym typeface="Open Sans"/>
              </a:rPr>
              <a:t>At the conclusion of this training, you will have increased your understanding about:</a:t>
            </a:r>
          </a:p>
          <a:p>
            <a:pPr marL="482600" marR="0" lvl="0" indent="-342900" algn="l" rtl="0">
              <a:spcBef>
                <a:spcPts val="400"/>
              </a:spcBef>
              <a:spcAft>
                <a:spcPts val="0"/>
              </a:spcAft>
              <a:buClr>
                <a:schemeClr val="dk2"/>
              </a:buClr>
              <a:buSzPts val="1400"/>
              <a:buFont typeface="Arial" panose="020B0604020202020204" pitchFamily="34" charset="0"/>
              <a:buChar char="•"/>
            </a:pPr>
            <a:r>
              <a:rPr lang="en" sz="2000" dirty="0">
                <a:solidFill>
                  <a:schemeClr val="dk2"/>
                </a:solidFill>
                <a:latin typeface="Open Sans"/>
                <a:ea typeface="Open Sans"/>
                <a:cs typeface="Open Sans"/>
                <a:sym typeface="Open Sans"/>
              </a:rPr>
              <a:t>HOPWA eligiblity requirements </a:t>
            </a:r>
          </a:p>
          <a:p>
            <a:pPr marL="482600" marR="0" lvl="0" indent="-342900" algn="l" rtl="0">
              <a:spcBef>
                <a:spcPts val="400"/>
              </a:spcBef>
              <a:spcAft>
                <a:spcPts val="0"/>
              </a:spcAft>
              <a:buClr>
                <a:schemeClr val="dk2"/>
              </a:buClr>
              <a:buSzPts val="1400"/>
              <a:buFont typeface="Arial" panose="020B0604020202020204" pitchFamily="34" charset="0"/>
              <a:buChar char="•"/>
            </a:pPr>
            <a:r>
              <a:rPr lang="en" sz="2000" dirty="0">
                <a:solidFill>
                  <a:schemeClr val="dk2"/>
                </a:solidFill>
                <a:latin typeface="Open Sans"/>
                <a:ea typeface="Open Sans"/>
                <a:cs typeface="Open Sans"/>
                <a:sym typeface="Open Sans"/>
              </a:rPr>
              <a:t>The definition of annual income</a:t>
            </a:r>
          </a:p>
          <a:p>
            <a:pPr marL="482600" marR="0" lvl="0" indent="-342900" algn="l" rtl="0">
              <a:spcBef>
                <a:spcPts val="400"/>
              </a:spcBef>
              <a:spcAft>
                <a:spcPts val="0"/>
              </a:spcAft>
              <a:buClr>
                <a:schemeClr val="dk2"/>
              </a:buClr>
              <a:buSzPts val="1400"/>
              <a:buFont typeface="Arial" panose="020B0604020202020204" pitchFamily="34" charset="0"/>
              <a:buChar char="•"/>
            </a:pPr>
            <a:r>
              <a:rPr lang="en" sz="2000" dirty="0">
                <a:solidFill>
                  <a:schemeClr val="dk2"/>
                </a:solidFill>
                <a:latin typeface="Open Sans"/>
                <a:ea typeface="Open Sans"/>
                <a:cs typeface="Open Sans"/>
                <a:sym typeface="Open Sans"/>
              </a:rPr>
              <a:t>The eight types of income included in annual icnome</a:t>
            </a:r>
          </a:p>
          <a:p>
            <a:pPr marL="482600" marR="0" lvl="0" indent="-342900" algn="l" rtl="0">
              <a:spcBef>
                <a:spcPts val="400"/>
              </a:spcBef>
              <a:spcAft>
                <a:spcPts val="0"/>
              </a:spcAft>
              <a:buClr>
                <a:schemeClr val="dk2"/>
              </a:buClr>
              <a:buSzPts val="1400"/>
              <a:buFont typeface="Arial" panose="020B0604020202020204" pitchFamily="34" charset="0"/>
              <a:buChar char="•"/>
            </a:pPr>
            <a:r>
              <a:rPr lang="en-US" sz="2000" dirty="0">
                <a:solidFill>
                  <a:schemeClr val="dk2"/>
                </a:solidFill>
                <a:latin typeface="Open Sans"/>
                <a:ea typeface="Open Sans"/>
                <a:cs typeface="Open Sans"/>
                <a:sym typeface="Open Sans"/>
              </a:rPr>
              <a:t>C</a:t>
            </a:r>
            <a:r>
              <a:rPr lang="en" sz="2000" dirty="0">
                <a:solidFill>
                  <a:schemeClr val="dk2"/>
                </a:solidFill>
                <a:latin typeface="Open Sans"/>
                <a:ea typeface="Open Sans"/>
                <a:cs typeface="Open Sans"/>
                <a:sym typeface="Open Sans"/>
              </a:rPr>
              <a:t>ommon income exclusions</a:t>
            </a:r>
          </a:p>
          <a:p>
            <a:pPr marL="482600" marR="0" lvl="0" indent="-342900" algn="l" rtl="0">
              <a:spcBef>
                <a:spcPts val="400"/>
              </a:spcBef>
              <a:spcAft>
                <a:spcPts val="0"/>
              </a:spcAft>
              <a:buClr>
                <a:schemeClr val="dk2"/>
              </a:buClr>
              <a:buSzPts val="1400"/>
              <a:buFont typeface="Arial" panose="020B0604020202020204" pitchFamily="34" charset="0"/>
              <a:buChar char="•"/>
            </a:pPr>
            <a:r>
              <a:rPr lang="en" sz="2000" dirty="0">
                <a:solidFill>
                  <a:schemeClr val="dk2"/>
                </a:solidFill>
                <a:latin typeface="Open Sans"/>
                <a:ea typeface="Open Sans"/>
                <a:cs typeface="Open Sans"/>
                <a:sym typeface="Open Sans"/>
              </a:rPr>
              <a:t>Documenting income</a:t>
            </a:r>
          </a:p>
          <a:p>
            <a:pPr marL="482600" marR="0" lvl="0" indent="-342900" algn="l" rtl="0">
              <a:spcBef>
                <a:spcPts val="400"/>
              </a:spcBef>
              <a:spcAft>
                <a:spcPts val="0"/>
              </a:spcAft>
              <a:buClr>
                <a:schemeClr val="dk2"/>
              </a:buClr>
              <a:buSzPts val="1400"/>
              <a:buFont typeface="Arial" panose="020B0604020202020204" pitchFamily="34" charset="0"/>
              <a:buChar char="•"/>
            </a:pPr>
            <a:r>
              <a:rPr lang="en" sz="2000" dirty="0">
                <a:solidFill>
                  <a:schemeClr val="dk2"/>
                </a:solidFill>
                <a:latin typeface="Open Sans"/>
                <a:ea typeface="Open Sans"/>
                <a:cs typeface="Open Sans"/>
                <a:sym typeface="Open Sans"/>
              </a:rPr>
              <a:t>Identifying whose income is and is not counted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7"/>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dirty="0"/>
              <a:t>Periodic Payments – Example </a:t>
            </a:r>
            <a:endParaRPr sz="3000" dirty="0"/>
          </a:p>
        </p:txBody>
      </p:sp>
      <p:sp>
        <p:nvSpPr>
          <p:cNvPr id="433" name="Google Shape;433;p57"/>
          <p:cNvSpPr txBox="1">
            <a:spLocks noGrp="1"/>
          </p:cNvSpPr>
          <p:nvPr>
            <p:ph type="body" idx="3"/>
          </p:nvPr>
        </p:nvSpPr>
        <p:spPr>
          <a:xfrm>
            <a:off x="273201" y="1311593"/>
            <a:ext cx="8529000" cy="3276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dirty="0">
                <a:solidFill>
                  <a:schemeClr val="dk2"/>
                </a:solidFill>
              </a:rPr>
              <a:t>Hildegard Hightower receives an SSI benefit of $900 each month. She received a notice from SSI stating that due to unpaid student loans, SSI is garnishing $100 of her benefit each month. </a:t>
            </a:r>
            <a:endParaRPr sz="2000" dirty="0"/>
          </a:p>
          <a:p>
            <a:pPr marL="0" lvl="0" indent="0" algn="l" rtl="0">
              <a:lnSpc>
                <a:spcPct val="100000"/>
              </a:lnSpc>
              <a:spcBef>
                <a:spcPts val="0"/>
              </a:spcBef>
              <a:spcAft>
                <a:spcPts val="0"/>
              </a:spcAft>
              <a:buSzPts val="1500"/>
              <a:buNone/>
            </a:pPr>
            <a:endParaRPr sz="2000" b="1" dirty="0">
              <a:solidFill>
                <a:schemeClr val="dk2"/>
              </a:solidFill>
            </a:endParaRPr>
          </a:p>
          <a:p>
            <a:pPr marL="0" lvl="0" indent="0" algn="l" rtl="0">
              <a:lnSpc>
                <a:spcPct val="100000"/>
              </a:lnSpc>
              <a:spcBef>
                <a:spcPts val="0"/>
              </a:spcBef>
              <a:spcAft>
                <a:spcPts val="0"/>
              </a:spcAft>
              <a:buSzPts val="1500"/>
              <a:buNone/>
            </a:pPr>
            <a:r>
              <a:rPr lang="en" sz="2000" b="1" dirty="0">
                <a:solidFill>
                  <a:schemeClr val="dk2"/>
                </a:solidFill>
              </a:rPr>
              <a:t>What amount is included in annual income?</a:t>
            </a:r>
            <a:endParaRPr sz="2000" dirty="0"/>
          </a:p>
          <a:p>
            <a:pPr marL="0" lvl="0" indent="0" algn="l" rtl="0">
              <a:lnSpc>
                <a:spcPct val="100000"/>
              </a:lnSpc>
              <a:spcBef>
                <a:spcPts val="0"/>
              </a:spcBef>
              <a:spcAft>
                <a:spcPts val="0"/>
              </a:spcAft>
              <a:buSzPts val="1500"/>
              <a:buNone/>
            </a:pPr>
            <a:endParaRPr lang="en" sz="2000" b="1" dirty="0">
              <a:solidFill>
                <a:schemeClr val="dk2"/>
              </a:solidFill>
            </a:endParaRPr>
          </a:p>
          <a:p>
            <a:pPr marL="0" lvl="0" indent="0" algn="l" rtl="0">
              <a:lnSpc>
                <a:spcPct val="100000"/>
              </a:lnSpc>
              <a:spcBef>
                <a:spcPts val="0"/>
              </a:spcBef>
              <a:spcAft>
                <a:spcPts val="0"/>
              </a:spcAft>
              <a:buSzPts val="1500"/>
              <a:buNone/>
            </a:pPr>
            <a:r>
              <a:rPr lang="en" sz="2000" b="1" dirty="0">
                <a:solidFill>
                  <a:schemeClr val="dk2"/>
                </a:solidFill>
              </a:rPr>
              <a:t>Why?</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dirty="0">
                <a:latin typeface="Arial"/>
                <a:ea typeface="Arial"/>
                <a:cs typeface="Arial"/>
                <a:sym typeface="Arial"/>
              </a:rPr>
              <a:t>Periodic Payment – Example </a:t>
            </a:r>
            <a:endParaRPr sz="3000" dirty="0"/>
          </a:p>
        </p:txBody>
      </p:sp>
      <p:sp>
        <p:nvSpPr>
          <p:cNvPr id="440" name="Google Shape;440;p58"/>
          <p:cNvSpPr txBox="1">
            <a:spLocks noGrp="1"/>
          </p:cNvSpPr>
          <p:nvPr>
            <p:ph type="body" idx="3"/>
          </p:nvPr>
        </p:nvSpPr>
        <p:spPr>
          <a:xfrm>
            <a:off x="273295" y="1227662"/>
            <a:ext cx="8727611" cy="2975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500"/>
              </a:spcBef>
              <a:spcAft>
                <a:spcPts val="0"/>
              </a:spcAft>
              <a:buNone/>
            </a:pPr>
            <a:r>
              <a:rPr lang="en" sz="2000" dirty="0">
                <a:solidFill>
                  <a:schemeClr val="dk2"/>
                </a:solidFill>
              </a:rPr>
              <a:t>Benny Shimmer-Smith’s SSI monthly benefit is $850. He received a notice from SSI indicating this amount will be reduced by $75 each month due to a prior overpayment.  </a:t>
            </a:r>
            <a:endParaRPr sz="2000" dirty="0"/>
          </a:p>
          <a:p>
            <a:pPr marL="0" lvl="0" indent="0" algn="l" rtl="0">
              <a:lnSpc>
                <a:spcPct val="100000"/>
              </a:lnSpc>
              <a:spcBef>
                <a:spcPts val="500"/>
              </a:spcBef>
              <a:spcAft>
                <a:spcPts val="0"/>
              </a:spcAft>
              <a:buNone/>
            </a:pPr>
            <a:endParaRPr sz="2000" b="1" dirty="0">
              <a:solidFill>
                <a:schemeClr val="dk2"/>
              </a:solidFill>
            </a:endParaRPr>
          </a:p>
          <a:p>
            <a:pPr marL="0" lvl="0" indent="0" algn="l" rtl="0">
              <a:lnSpc>
                <a:spcPct val="100000"/>
              </a:lnSpc>
              <a:spcBef>
                <a:spcPts val="500"/>
              </a:spcBef>
              <a:spcAft>
                <a:spcPts val="0"/>
              </a:spcAft>
              <a:buNone/>
            </a:pPr>
            <a:r>
              <a:rPr lang="en" sz="2000" b="1" dirty="0">
                <a:solidFill>
                  <a:schemeClr val="dk2"/>
                </a:solidFill>
              </a:rPr>
              <a:t>What amount is used to determine annual income?</a:t>
            </a:r>
            <a:endParaRPr sz="2000" dirty="0"/>
          </a:p>
          <a:p>
            <a:pPr marL="0" lvl="0" indent="0" algn="l" rtl="0">
              <a:lnSpc>
                <a:spcPct val="100000"/>
              </a:lnSpc>
              <a:spcBef>
                <a:spcPts val="500"/>
              </a:spcBef>
              <a:spcAft>
                <a:spcPts val="0"/>
              </a:spcAft>
              <a:buNone/>
            </a:pPr>
            <a:endParaRPr lang="en" sz="2000" dirty="0">
              <a:solidFill>
                <a:schemeClr val="dk2"/>
              </a:solidFill>
            </a:endParaRPr>
          </a:p>
          <a:p>
            <a:pPr marL="0" lvl="0" indent="0" algn="l" rtl="0">
              <a:lnSpc>
                <a:spcPct val="100000"/>
              </a:lnSpc>
              <a:spcBef>
                <a:spcPts val="500"/>
              </a:spcBef>
              <a:spcAft>
                <a:spcPts val="0"/>
              </a:spcAft>
              <a:buNone/>
            </a:pPr>
            <a:r>
              <a:rPr lang="en" sz="2000" b="1" dirty="0">
                <a:solidFill>
                  <a:schemeClr val="dk2"/>
                </a:solidFill>
              </a:rPr>
              <a:t>Why?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fontScale="85000" lnSpcReduction="10000"/>
          </a:bodyPr>
          <a:lstStyle/>
          <a:p>
            <a:pPr marL="0" lvl="0" indent="0" algn="l" rtl="0">
              <a:lnSpc>
                <a:spcPct val="130000"/>
              </a:lnSpc>
              <a:spcBef>
                <a:spcPts val="0"/>
              </a:spcBef>
              <a:spcAft>
                <a:spcPts val="1200"/>
              </a:spcAft>
              <a:buClr>
                <a:schemeClr val="lt2"/>
              </a:buClr>
              <a:buSzPts val="2300"/>
              <a:buNone/>
            </a:pPr>
            <a:r>
              <a:rPr lang="en" sz="3000" dirty="0"/>
              <a:t>5. What does payment in lieu of earnings mean?</a:t>
            </a:r>
            <a:endParaRPr sz="3000" dirty="0"/>
          </a:p>
        </p:txBody>
      </p:sp>
      <p:sp>
        <p:nvSpPr>
          <p:cNvPr id="461" name="Google Shape;461;p61"/>
          <p:cNvSpPr txBox="1">
            <a:spLocks noGrp="1"/>
          </p:cNvSpPr>
          <p:nvPr>
            <p:ph type="body" idx="3"/>
          </p:nvPr>
        </p:nvSpPr>
        <p:spPr>
          <a:xfrm>
            <a:off x="273201" y="1155215"/>
            <a:ext cx="8529000" cy="3432648"/>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Aft>
                <a:spcPts val="0"/>
              </a:spcAft>
              <a:buSzPts val="1500"/>
              <a:buNone/>
            </a:pPr>
            <a:r>
              <a:rPr lang="en" sz="2000" dirty="0">
                <a:solidFill>
                  <a:schemeClr val="dk2"/>
                </a:solidFill>
              </a:rPr>
              <a:t>Payment in lieu of earnings refers to payments to individuals who are not working due to losing a job or from being injured on the job, such as:</a:t>
            </a:r>
          </a:p>
          <a:p>
            <a:pPr marL="0" lvl="0" indent="0" algn="l" rtl="0">
              <a:lnSpc>
                <a:spcPct val="100000"/>
              </a:lnSpc>
              <a:spcAft>
                <a:spcPts val="0"/>
              </a:spcAft>
              <a:buSzPts val="1500"/>
              <a:buNone/>
            </a:pP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Unemployment benefits</a:t>
            </a: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Worker’s compensation</a:t>
            </a: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Severance pay</a:t>
            </a:r>
            <a:endParaRPr sz="2000" dirty="0"/>
          </a:p>
          <a:p>
            <a:pPr marL="177800" lvl="0" indent="-76200" algn="l" rtl="0">
              <a:lnSpc>
                <a:spcPct val="100000"/>
              </a:lnSpc>
              <a:spcAft>
                <a:spcPts val="0"/>
              </a:spcAft>
              <a:buClr>
                <a:schemeClr val="dk2"/>
              </a:buClr>
              <a:buSzPts val="1500"/>
              <a:buNone/>
            </a:pPr>
            <a:endParaRPr sz="2000" dirty="0">
              <a:solidFill>
                <a:schemeClr val="dk2"/>
              </a:solidFill>
            </a:endParaRPr>
          </a:p>
          <a:p>
            <a:pPr marL="177800" lvl="0" indent="-76200" algn="l" rtl="0">
              <a:lnSpc>
                <a:spcPct val="100000"/>
              </a:lnSpc>
              <a:spcAft>
                <a:spcPts val="0"/>
              </a:spcAft>
              <a:buClr>
                <a:srgbClr val="EE7623"/>
              </a:buClr>
              <a:buSzPts val="1500"/>
              <a:buFont typeface="Arial"/>
              <a:buNone/>
            </a:pPr>
            <a:endParaRPr sz="2000" dirty="0">
              <a:solidFill>
                <a:schemeClr val="dk2"/>
              </a:solidFill>
            </a:endParaRPr>
          </a:p>
          <a:p>
            <a:pPr marL="177800" lvl="0" indent="-76200" algn="l" rtl="0">
              <a:lnSpc>
                <a:spcPct val="100000"/>
              </a:lnSpc>
              <a:spcAft>
                <a:spcPts val="0"/>
              </a:spcAft>
              <a:buClr>
                <a:srgbClr val="EE7623"/>
              </a:buClr>
              <a:buSzPts val="1500"/>
              <a:buFont typeface="Arial"/>
              <a:buNone/>
            </a:pPr>
            <a:endParaRPr sz="2000" dirty="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2"/>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dirty="0"/>
              <a:t>5. Payment in lieu of earnings</a:t>
            </a:r>
            <a:endParaRPr dirty="0"/>
          </a:p>
        </p:txBody>
      </p:sp>
      <p:sp>
        <p:nvSpPr>
          <p:cNvPr id="468" name="Google Shape;468;p62"/>
          <p:cNvSpPr txBox="1">
            <a:spLocks noGrp="1"/>
          </p:cNvSpPr>
          <p:nvPr>
            <p:ph type="body" idx="4"/>
          </p:nvPr>
        </p:nvSpPr>
        <p:spPr>
          <a:xfrm>
            <a:off x="154196" y="1233000"/>
            <a:ext cx="8113500" cy="2838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b="1" dirty="0">
                <a:solidFill>
                  <a:schemeClr val="dk2"/>
                </a:solidFill>
              </a:rPr>
              <a:t>Key Elements:</a:t>
            </a:r>
            <a:r>
              <a:rPr lang="en" sz="2000" dirty="0">
                <a:solidFill>
                  <a:schemeClr val="dk2"/>
                </a:solidFill>
              </a:rPr>
              <a:t> </a:t>
            </a:r>
            <a:endParaRPr sz="2000" dirty="0"/>
          </a:p>
          <a:p>
            <a:pPr marL="177800" lvl="0" indent="-203200" algn="l" rtl="0">
              <a:lnSpc>
                <a:spcPct val="100000"/>
              </a:lnSpc>
              <a:spcBef>
                <a:spcPts val="500"/>
              </a:spcBef>
              <a:spcAft>
                <a:spcPts val="0"/>
              </a:spcAft>
              <a:buClr>
                <a:schemeClr val="dk2"/>
              </a:buClr>
              <a:buSzPts val="2000"/>
              <a:buChar char="•"/>
            </a:pPr>
            <a:r>
              <a:rPr lang="en" sz="2000" dirty="0">
                <a:solidFill>
                  <a:schemeClr val="dk2"/>
                </a:solidFill>
              </a:rPr>
              <a:t>Unemployment benefits, worker’s compensation, and severance pay </a:t>
            </a:r>
            <a:r>
              <a:rPr lang="en" sz="2000" b="1" dirty="0">
                <a:solidFill>
                  <a:schemeClr val="dk2"/>
                </a:solidFill>
              </a:rPr>
              <a:t>are</a:t>
            </a:r>
            <a:r>
              <a:rPr lang="en" sz="2000" dirty="0">
                <a:solidFill>
                  <a:schemeClr val="dk2"/>
                </a:solidFill>
              </a:rPr>
              <a:t> all included in annual income if received as a lump sum or prospective monthly payments. </a:t>
            </a:r>
            <a:endParaRPr sz="2000" dirty="0"/>
          </a:p>
          <a:p>
            <a:pPr marL="177800" lvl="0" indent="-76200" algn="l" rtl="0">
              <a:lnSpc>
                <a:spcPct val="100000"/>
              </a:lnSpc>
              <a:spcBef>
                <a:spcPts val="500"/>
              </a:spcBef>
              <a:spcAft>
                <a:spcPts val="0"/>
              </a:spcAft>
              <a:buSzPts val="1500"/>
              <a:buNone/>
            </a:pPr>
            <a:endParaRPr sz="2000" dirty="0">
              <a:solidFill>
                <a:schemeClr val="dk2"/>
              </a:solidFill>
            </a:endParaRPr>
          </a:p>
          <a:p>
            <a:pPr marL="0" lvl="0" indent="0" algn="l" rtl="0">
              <a:lnSpc>
                <a:spcPct val="100000"/>
              </a:lnSpc>
              <a:spcBef>
                <a:spcPts val="500"/>
              </a:spcBef>
              <a:spcAft>
                <a:spcPts val="0"/>
              </a:spcAft>
              <a:buSzPts val="1500"/>
              <a:buNone/>
            </a:pPr>
            <a:r>
              <a:rPr lang="en" sz="2000" b="1" dirty="0">
                <a:solidFill>
                  <a:schemeClr val="dk2"/>
                </a:solidFill>
              </a:rPr>
              <a:t>Except…</a:t>
            </a:r>
            <a:endParaRPr sz="2000" dirty="0">
              <a:solidFill>
                <a:schemeClr val="dk2"/>
              </a:solidFill>
            </a:endParaRPr>
          </a:p>
          <a:p>
            <a:pPr marL="177800" lvl="0" indent="-203200" algn="l" rtl="0">
              <a:lnSpc>
                <a:spcPct val="100000"/>
              </a:lnSpc>
              <a:spcBef>
                <a:spcPts val="500"/>
              </a:spcBef>
              <a:spcAft>
                <a:spcPts val="0"/>
              </a:spcAft>
              <a:buClr>
                <a:schemeClr val="dk2"/>
              </a:buClr>
              <a:buSzPts val="2000"/>
              <a:buChar char="•"/>
            </a:pPr>
            <a:r>
              <a:rPr lang="en" sz="2000" dirty="0">
                <a:solidFill>
                  <a:schemeClr val="dk2"/>
                </a:solidFill>
              </a:rPr>
              <a:t>Do </a:t>
            </a:r>
            <a:r>
              <a:rPr lang="en" sz="2000" u="sng" dirty="0">
                <a:solidFill>
                  <a:schemeClr val="dk2"/>
                </a:solidFill>
              </a:rPr>
              <a:t>not</a:t>
            </a:r>
            <a:r>
              <a:rPr lang="en" sz="2000" dirty="0">
                <a:solidFill>
                  <a:schemeClr val="dk2"/>
                </a:solidFill>
              </a:rPr>
              <a:t> include in annual income a lump sum received as a one-time lump settlement for a claim dispute or work-related injury</a:t>
            </a:r>
            <a:endParaRPr sz="2000" dirty="0"/>
          </a:p>
          <a:p>
            <a:pPr marL="177800" lvl="0" indent="-76200" algn="l" rtl="0">
              <a:lnSpc>
                <a:spcPct val="100000"/>
              </a:lnSpc>
              <a:spcBef>
                <a:spcPts val="500"/>
              </a:spcBef>
              <a:spcAft>
                <a:spcPts val="0"/>
              </a:spcAft>
              <a:buClr>
                <a:srgbClr val="EE7623"/>
              </a:buClr>
              <a:buSzPts val="1500"/>
              <a:buFont typeface="Arial"/>
              <a:buNone/>
            </a:pPr>
            <a:endParaRPr sz="2000" b="1" dirty="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3"/>
          <p:cNvSpPr txBox="1">
            <a:spLocks noGrp="1"/>
          </p:cNvSpPr>
          <p:nvPr>
            <p:ph type="body" idx="1"/>
          </p:nvPr>
        </p:nvSpPr>
        <p:spPr>
          <a:xfrm>
            <a:off x="274795" y="1"/>
            <a:ext cx="8656309" cy="960000"/>
          </a:xfrm>
          <a:prstGeom prst="rect">
            <a:avLst/>
          </a:prstGeom>
          <a:noFill/>
          <a:ln>
            <a:noFill/>
          </a:ln>
        </p:spPr>
        <p:txBody>
          <a:bodyPr spcFirstLastPara="1" wrap="square" lIns="68575" tIns="34275" rIns="68575" bIns="34275" anchor="ctr" anchorCtr="0">
            <a:noAutofit/>
          </a:bodyPr>
          <a:lstStyle/>
          <a:p>
            <a:pPr marL="0" lvl="0" indent="0" algn="l" rtl="0">
              <a:lnSpc>
                <a:spcPct val="130000"/>
              </a:lnSpc>
              <a:spcBef>
                <a:spcPts val="0"/>
              </a:spcBef>
              <a:spcAft>
                <a:spcPts val="1200"/>
              </a:spcAft>
              <a:buClr>
                <a:schemeClr val="lt2"/>
              </a:buClr>
              <a:buSzPts val="2300"/>
              <a:buNone/>
            </a:pPr>
            <a:r>
              <a:rPr lang="en" sz="3000" dirty="0">
                <a:latin typeface="Arial"/>
                <a:ea typeface="Arial"/>
                <a:cs typeface="Arial"/>
                <a:sym typeface="Arial"/>
              </a:rPr>
              <a:t>6. What is the definition of welfare assistance?</a:t>
            </a:r>
            <a:endParaRPr sz="3000" dirty="0"/>
          </a:p>
        </p:txBody>
      </p:sp>
      <p:sp>
        <p:nvSpPr>
          <p:cNvPr id="475" name="Google Shape;475;p63"/>
          <p:cNvSpPr txBox="1">
            <a:spLocks noGrp="1"/>
          </p:cNvSpPr>
          <p:nvPr>
            <p:ph type="body" idx="3"/>
          </p:nvPr>
        </p:nvSpPr>
        <p:spPr>
          <a:xfrm>
            <a:off x="274052" y="1343030"/>
            <a:ext cx="8529000" cy="2838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b="1" dirty="0">
                <a:solidFill>
                  <a:schemeClr val="dk2"/>
                </a:solidFill>
              </a:rPr>
              <a:t>Welfare assistance are </a:t>
            </a:r>
            <a:r>
              <a:rPr lang="en-US" sz="2000" b="1" dirty="0">
                <a:solidFill>
                  <a:schemeClr val="dk2"/>
                </a:solidFill>
              </a:rPr>
              <a:t>payments to families or </a:t>
            </a:r>
            <a:r>
              <a:rPr lang="en" sz="2000" dirty="0">
                <a:solidFill>
                  <a:schemeClr val="dk2"/>
                </a:solidFill>
              </a:rPr>
              <a:t>individuals, based on need received from federal, state, or local governments, including the Temporary Assistance for Needy Families (TANF) program.</a:t>
            </a:r>
            <a:endParaRPr sz="2000" dirty="0"/>
          </a:p>
          <a:p>
            <a:pPr marL="0" lvl="0" indent="0" algn="l" rtl="0">
              <a:lnSpc>
                <a:spcPct val="100000"/>
              </a:lnSpc>
              <a:spcBef>
                <a:spcPts val="500"/>
              </a:spcBef>
              <a:spcAft>
                <a:spcPts val="0"/>
              </a:spcAft>
              <a:buClr>
                <a:schemeClr val="dk2"/>
              </a:buClr>
              <a:buSzPts val="2000"/>
              <a:buNone/>
            </a:pPr>
            <a:endParaRPr lang="en" sz="2000" dirty="0">
              <a:solidFill>
                <a:schemeClr val="dk2"/>
              </a:solidFill>
            </a:endParaRPr>
          </a:p>
          <a:p>
            <a:pPr marL="0" lvl="0" indent="0" algn="l" rtl="0">
              <a:lnSpc>
                <a:spcPct val="100000"/>
              </a:lnSpc>
              <a:spcBef>
                <a:spcPts val="500"/>
              </a:spcBef>
              <a:spcAft>
                <a:spcPts val="0"/>
              </a:spcAft>
              <a:buClr>
                <a:schemeClr val="dk2"/>
              </a:buClr>
              <a:buSzPts val="2000"/>
              <a:buNone/>
            </a:pPr>
            <a:r>
              <a:rPr lang="en" sz="2000" dirty="0">
                <a:solidFill>
                  <a:schemeClr val="dk2"/>
                </a:solidFill>
              </a:rPr>
              <a:t>Key elements: </a:t>
            </a:r>
          </a:p>
          <a:p>
            <a:pPr marL="177800" lvl="0" indent="-203200" algn="l" rtl="0">
              <a:lnSpc>
                <a:spcPct val="100000"/>
              </a:lnSpc>
              <a:spcBef>
                <a:spcPts val="500"/>
              </a:spcBef>
              <a:spcAft>
                <a:spcPts val="0"/>
              </a:spcAft>
              <a:buClr>
                <a:schemeClr val="dk2"/>
              </a:buClr>
              <a:buSzPts val="2000"/>
              <a:buChar char="•"/>
            </a:pPr>
            <a:r>
              <a:rPr lang="en" sz="2000" dirty="0">
                <a:solidFill>
                  <a:schemeClr val="dk2"/>
                </a:solidFill>
              </a:rPr>
              <a:t>HUD regulations stipulate that only TANF assistance that </a:t>
            </a:r>
            <a:r>
              <a:rPr lang="en" sz="2000" u="sng" dirty="0">
                <a:solidFill>
                  <a:schemeClr val="dk2"/>
                </a:solidFill>
              </a:rPr>
              <a:t>qualifies</a:t>
            </a:r>
            <a:r>
              <a:rPr lang="en" sz="2000" dirty="0">
                <a:solidFill>
                  <a:schemeClr val="dk2"/>
                </a:solidFill>
              </a:rPr>
              <a:t> as welfare assistance under the HHS definition is included in annual income</a:t>
            </a: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4"/>
          <p:cNvSpPr txBox="1">
            <a:spLocks noGrp="1"/>
          </p:cNvSpPr>
          <p:nvPr>
            <p:ph type="body" idx="1"/>
          </p:nvPr>
        </p:nvSpPr>
        <p:spPr>
          <a:xfrm>
            <a:off x="369028" y="-136112"/>
            <a:ext cx="9068138" cy="9600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buClr>
                <a:schemeClr val="lt2"/>
              </a:buClr>
              <a:buSzPts val="2300"/>
              <a:buNone/>
            </a:pPr>
            <a:endParaRPr sz="3000" dirty="0"/>
          </a:p>
          <a:p>
            <a:pPr marL="0" lvl="0" indent="0" algn="l" rtl="0">
              <a:lnSpc>
                <a:spcPct val="100000"/>
              </a:lnSpc>
              <a:spcBef>
                <a:spcPts val="0"/>
              </a:spcBef>
              <a:buClr>
                <a:schemeClr val="lt2"/>
              </a:buClr>
              <a:buSzPts val="2300"/>
              <a:buNone/>
            </a:pPr>
            <a:r>
              <a:rPr lang="en" sz="3000" dirty="0"/>
              <a:t>7. What are periodic and determinable allowances?</a:t>
            </a:r>
            <a:endParaRPr sz="3000" dirty="0"/>
          </a:p>
        </p:txBody>
      </p:sp>
      <p:sp>
        <p:nvSpPr>
          <p:cNvPr id="482" name="Google Shape;482;p64"/>
          <p:cNvSpPr txBox="1">
            <a:spLocks noGrp="1"/>
          </p:cNvSpPr>
          <p:nvPr>
            <p:ph type="body" idx="3"/>
          </p:nvPr>
        </p:nvSpPr>
        <p:spPr>
          <a:xfrm>
            <a:off x="393927" y="1234581"/>
            <a:ext cx="8529000" cy="2838600"/>
          </a:xfrm>
          <a:prstGeom prst="rect">
            <a:avLst/>
          </a:prstGeom>
          <a:noFill/>
          <a:ln>
            <a:noFill/>
          </a:ln>
        </p:spPr>
        <p:txBody>
          <a:bodyPr spcFirstLastPara="1" wrap="square" lIns="68575" tIns="34275" rIns="68575" bIns="34275" anchor="t" anchorCtr="0">
            <a:noAutofit/>
          </a:bodyPr>
          <a:lstStyle/>
          <a:p>
            <a:pPr marL="0" lvl="0" indent="0" algn="l" rtl="0">
              <a:lnSpc>
                <a:spcPct val="144000"/>
              </a:lnSpc>
              <a:spcBef>
                <a:spcPts val="0"/>
              </a:spcBef>
              <a:spcAft>
                <a:spcPts val="0"/>
              </a:spcAft>
              <a:buSzPts val="1500"/>
              <a:buNone/>
            </a:pPr>
            <a:r>
              <a:rPr lang="en" sz="2000" b="1" dirty="0">
                <a:solidFill>
                  <a:schemeClr val="dk2"/>
                </a:solidFill>
              </a:rPr>
              <a:t>What is a periodic and determinable allowance? </a:t>
            </a:r>
            <a:endParaRPr sz="2000" dirty="0"/>
          </a:p>
          <a:p>
            <a:pPr marL="177800" lvl="0" indent="-76200" algn="l" rtl="0">
              <a:lnSpc>
                <a:spcPct val="144000"/>
              </a:lnSpc>
              <a:spcBef>
                <a:spcPts val="500"/>
              </a:spcBef>
              <a:spcAft>
                <a:spcPts val="0"/>
              </a:spcAft>
              <a:buClr>
                <a:srgbClr val="EE7623"/>
              </a:buClr>
              <a:buSzPts val="1500"/>
              <a:buFont typeface="Arial"/>
              <a:buNone/>
            </a:pPr>
            <a:endParaRPr sz="2000" dirty="0">
              <a:solidFill>
                <a:schemeClr val="dk2"/>
              </a:solidFill>
            </a:endParaRPr>
          </a:p>
          <a:p>
            <a:pPr marL="0" lvl="0" indent="0" algn="l" rtl="0">
              <a:lnSpc>
                <a:spcPct val="100000"/>
              </a:lnSpc>
              <a:spcAft>
                <a:spcPts val="0"/>
              </a:spcAft>
              <a:buClr>
                <a:schemeClr val="dk2"/>
              </a:buClr>
              <a:buSzPts val="1500"/>
              <a:buNone/>
            </a:pPr>
            <a:r>
              <a:rPr lang="en" sz="2000" dirty="0">
                <a:solidFill>
                  <a:schemeClr val="dk2"/>
                </a:solidFill>
              </a:rPr>
              <a:t>Periodic and determinable allowances include types of income such as: </a:t>
            </a: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Alimony</a:t>
            </a: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Child support</a:t>
            </a:r>
            <a:endParaRPr sz="2000" dirty="0"/>
          </a:p>
          <a:p>
            <a:pPr marL="177800" lvl="0" indent="-203200" algn="l" rtl="0">
              <a:lnSpc>
                <a:spcPct val="100000"/>
              </a:lnSpc>
              <a:spcAft>
                <a:spcPts val="0"/>
              </a:spcAft>
              <a:buClr>
                <a:schemeClr val="dk2"/>
              </a:buClr>
              <a:buSzPts val="2000"/>
              <a:buChar char="•"/>
            </a:pPr>
            <a:r>
              <a:rPr lang="en" sz="2000" dirty="0">
                <a:solidFill>
                  <a:schemeClr val="dk2"/>
                </a:solidFill>
              </a:rPr>
              <a:t>Regular contributions and gifts</a:t>
            </a:r>
            <a:endParaRPr sz="2000" dirty="0"/>
          </a:p>
          <a:p>
            <a:pPr marL="177800" lvl="0" indent="-76200" algn="l" rtl="0">
              <a:lnSpc>
                <a:spcPct val="144000"/>
              </a:lnSpc>
              <a:spcBef>
                <a:spcPts val="500"/>
              </a:spcBef>
              <a:spcAft>
                <a:spcPts val="0"/>
              </a:spcAft>
              <a:buClr>
                <a:srgbClr val="EE7623"/>
              </a:buClr>
              <a:buSzPts val="1500"/>
              <a:buFont typeface="Arial"/>
              <a:buNone/>
            </a:pPr>
            <a:endParaRPr sz="2000" dirty="0">
              <a:solidFill>
                <a:schemeClr val="dk2"/>
              </a:solidFill>
            </a:endParaRPr>
          </a:p>
          <a:p>
            <a:pPr marL="177800" lvl="0" indent="-76200" algn="l" rtl="0">
              <a:lnSpc>
                <a:spcPct val="144000"/>
              </a:lnSpc>
              <a:spcBef>
                <a:spcPts val="500"/>
              </a:spcBef>
              <a:spcAft>
                <a:spcPts val="0"/>
              </a:spcAft>
              <a:buClr>
                <a:srgbClr val="EE7623"/>
              </a:buClr>
              <a:buSzPts val="1500"/>
              <a:buFont typeface="Arial"/>
              <a:buNone/>
            </a:pPr>
            <a:endParaRPr sz="2000" dirty="0">
              <a:solidFill>
                <a:schemeClr val="dk2"/>
              </a:solidFill>
            </a:endParaRPr>
          </a:p>
          <a:p>
            <a:pPr marL="177800" lvl="0" indent="-76200" algn="l" rtl="0">
              <a:lnSpc>
                <a:spcPct val="144000"/>
              </a:lnSpc>
              <a:spcBef>
                <a:spcPts val="500"/>
              </a:spcBef>
              <a:spcAft>
                <a:spcPts val="0"/>
              </a:spcAft>
              <a:buClr>
                <a:srgbClr val="EE7623"/>
              </a:buClr>
              <a:buSzPts val="1500"/>
              <a:buFont typeface="Arial"/>
              <a:buNone/>
            </a:pPr>
            <a:endParaRPr sz="2000" dirty="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5"/>
          <p:cNvSpPr txBox="1">
            <a:spLocks noGrp="1"/>
          </p:cNvSpPr>
          <p:nvPr>
            <p:ph type="body" idx="1"/>
          </p:nvPr>
        </p:nvSpPr>
        <p:spPr>
          <a:xfrm>
            <a:off x="643426" y="1337300"/>
            <a:ext cx="8003400" cy="960000"/>
          </a:xfrm>
          <a:prstGeom prst="rect">
            <a:avLst/>
          </a:prstGeom>
          <a:noFill/>
          <a:ln>
            <a:noFill/>
          </a:ln>
        </p:spPr>
        <p:txBody>
          <a:bodyPr spcFirstLastPara="1" wrap="square" lIns="68575" tIns="34275" rIns="68575" bIns="34275" anchor="t" anchorCtr="0">
            <a:noAutofit/>
          </a:bodyPr>
          <a:lstStyle/>
          <a:p>
            <a:pPr marL="0" lvl="0" indent="0" algn="l" rtl="0">
              <a:lnSpc>
                <a:spcPct val="120000"/>
              </a:lnSpc>
              <a:spcBef>
                <a:spcPts val="0"/>
              </a:spcBef>
              <a:spcAft>
                <a:spcPts val="0"/>
              </a:spcAft>
              <a:buClr>
                <a:schemeClr val="dk2"/>
              </a:buClr>
              <a:buSzPts val="1500"/>
              <a:buNone/>
            </a:pPr>
            <a:r>
              <a:rPr lang="en" sz="2000" b="0" dirty="0">
                <a:solidFill>
                  <a:schemeClr val="dk2"/>
                </a:solidFill>
                <a:latin typeface="Open Sans"/>
                <a:ea typeface="Open Sans"/>
                <a:cs typeface="Open Sans"/>
                <a:sym typeface="Open Sans"/>
              </a:rPr>
              <a:t>Example: Alimony and child support</a:t>
            </a:r>
            <a:endParaRPr sz="2000" dirty="0"/>
          </a:p>
          <a:p>
            <a:pPr marL="254000" lvl="0" indent="-279400" algn="l" rtl="0">
              <a:lnSpc>
                <a:spcPct val="120000"/>
              </a:lnSpc>
              <a:spcBef>
                <a:spcPts val="300"/>
              </a:spcBef>
              <a:spcAft>
                <a:spcPts val="0"/>
              </a:spcAft>
              <a:buClr>
                <a:schemeClr val="dk2"/>
              </a:buClr>
              <a:buSzPts val="2000"/>
              <a:buFont typeface="Arial"/>
              <a:buChar char="•"/>
            </a:pPr>
            <a:r>
              <a:rPr lang="en" sz="2000" b="0" dirty="0">
                <a:solidFill>
                  <a:schemeClr val="dk2"/>
                </a:solidFill>
                <a:latin typeface="Open Sans"/>
                <a:ea typeface="Open Sans"/>
                <a:cs typeface="Open Sans"/>
                <a:sym typeface="Open Sans"/>
              </a:rPr>
              <a:t>Amounts awarded by the court are included in annual income. </a:t>
            </a:r>
            <a:endParaRPr sz="2000" b="0" dirty="0">
              <a:solidFill>
                <a:schemeClr val="dk2"/>
              </a:solidFill>
              <a:latin typeface="Open Sans"/>
              <a:ea typeface="Open Sans"/>
              <a:cs typeface="Open Sans"/>
              <a:sym typeface="Open Sans"/>
            </a:endParaRPr>
          </a:p>
          <a:p>
            <a:pPr marL="0" lvl="0" indent="0" algn="l" rtl="0">
              <a:lnSpc>
                <a:spcPct val="120000"/>
              </a:lnSpc>
              <a:spcBef>
                <a:spcPts val="300"/>
              </a:spcBef>
              <a:spcAft>
                <a:spcPts val="0"/>
              </a:spcAft>
              <a:buClr>
                <a:schemeClr val="dk2"/>
              </a:buClr>
              <a:buSzPts val="1500"/>
              <a:buNone/>
            </a:pPr>
            <a:r>
              <a:rPr lang="en" sz="2000" dirty="0">
                <a:solidFill>
                  <a:schemeClr val="dk2"/>
                </a:solidFill>
                <a:latin typeface="Open Sans"/>
                <a:ea typeface="Open Sans"/>
                <a:cs typeface="Open Sans"/>
                <a:sym typeface="Open Sans"/>
              </a:rPr>
              <a:t>Except…</a:t>
            </a:r>
            <a:endParaRPr sz="2000" dirty="0"/>
          </a:p>
          <a:p>
            <a:pPr marL="254000" lvl="0" indent="-279400" algn="l" rtl="0">
              <a:lnSpc>
                <a:spcPct val="120000"/>
              </a:lnSpc>
              <a:spcBef>
                <a:spcPts val="300"/>
              </a:spcBef>
              <a:spcAft>
                <a:spcPts val="0"/>
              </a:spcAft>
              <a:buClr>
                <a:schemeClr val="dk2"/>
              </a:buClr>
              <a:buSzPts val="2000"/>
              <a:buFont typeface="Arial"/>
              <a:buChar char="•"/>
            </a:pPr>
            <a:r>
              <a:rPr lang="en" sz="2000" b="0" dirty="0">
                <a:solidFill>
                  <a:schemeClr val="dk2"/>
                </a:solidFill>
                <a:latin typeface="Open Sans"/>
                <a:ea typeface="Open Sans"/>
                <a:cs typeface="Open Sans"/>
                <a:sym typeface="Open Sans"/>
              </a:rPr>
              <a:t>The applicant or program participant certifies payment are not being made and</a:t>
            </a:r>
            <a:r>
              <a:rPr lang="en" sz="2000" dirty="0">
                <a:solidFill>
                  <a:schemeClr val="dk2"/>
                </a:solidFill>
                <a:latin typeface="Open Sans"/>
                <a:ea typeface="Open Sans"/>
                <a:cs typeface="Open Sans"/>
                <a:sym typeface="Open Sans"/>
              </a:rPr>
              <a:t> </a:t>
            </a:r>
            <a:r>
              <a:rPr lang="en" sz="2000" b="0" dirty="0">
                <a:solidFill>
                  <a:schemeClr val="dk2"/>
                </a:solidFill>
                <a:latin typeface="Open Sans"/>
                <a:ea typeface="Open Sans"/>
                <a:cs typeface="Open Sans"/>
                <a:sym typeface="Open Sans"/>
              </a:rPr>
              <a:t>reasonable actions to collect amounts due have been pursued</a:t>
            </a:r>
            <a:endParaRPr sz="2000" dirty="0"/>
          </a:p>
          <a:p>
            <a:pPr marL="254000" lvl="0" indent="-279400" algn="l" rtl="0">
              <a:lnSpc>
                <a:spcPct val="120000"/>
              </a:lnSpc>
              <a:spcBef>
                <a:spcPts val="300"/>
              </a:spcBef>
              <a:spcAft>
                <a:spcPts val="0"/>
              </a:spcAft>
              <a:buClr>
                <a:schemeClr val="dk2"/>
              </a:buClr>
              <a:buSzPts val="2000"/>
              <a:buFont typeface="Arial"/>
              <a:buChar char="•"/>
            </a:pPr>
            <a:r>
              <a:rPr lang="en" sz="2000" b="0" dirty="0">
                <a:solidFill>
                  <a:schemeClr val="dk2"/>
                </a:solidFill>
                <a:latin typeface="Open Sans"/>
                <a:ea typeface="Open Sans"/>
                <a:cs typeface="Open Sans"/>
                <a:sym typeface="Open Sans"/>
              </a:rPr>
              <a:t>Documentation of another amount actually received, other than the court-awarded amount, is acceptable </a:t>
            </a:r>
            <a:endParaRPr sz="2000" dirty="0"/>
          </a:p>
          <a:p>
            <a:pPr marL="0" lvl="0" indent="0" algn="l" rtl="0">
              <a:lnSpc>
                <a:spcPct val="120000"/>
              </a:lnSpc>
              <a:spcBef>
                <a:spcPts val="300"/>
              </a:spcBef>
              <a:spcAft>
                <a:spcPts val="1200"/>
              </a:spcAft>
              <a:buClr>
                <a:schemeClr val="lt2"/>
              </a:buClr>
              <a:buSzPts val="1500"/>
              <a:buNone/>
            </a:pPr>
            <a:endParaRPr sz="2000" b="0" dirty="0">
              <a:solidFill>
                <a:schemeClr val="dk2"/>
              </a:solidFill>
              <a:latin typeface="Open Sans"/>
              <a:ea typeface="Open Sans"/>
              <a:cs typeface="Open Sans"/>
              <a:sym typeface="Open Sans"/>
            </a:endParaRPr>
          </a:p>
        </p:txBody>
      </p:sp>
      <p:sp>
        <p:nvSpPr>
          <p:cNvPr id="488" name="Google Shape;488;p65"/>
          <p:cNvSpPr txBox="1">
            <a:spLocks noGrp="1"/>
          </p:cNvSpPr>
          <p:nvPr>
            <p:ph type="title" idx="4294967295"/>
          </p:nvPr>
        </p:nvSpPr>
        <p:spPr>
          <a:xfrm>
            <a:off x="325750" y="343150"/>
            <a:ext cx="8373600" cy="539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2"/>
              </a:buClr>
              <a:buSzPts val="2300"/>
              <a:buFont typeface="Arial"/>
              <a:buNone/>
            </a:pPr>
            <a:r>
              <a:rPr lang="en" sz="3000" b="1" dirty="0">
                <a:solidFill>
                  <a:schemeClr val="lt2"/>
                </a:solidFill>
                <a:latin typeface="Open Sans"/>
                <a:ea typeface="Open Sans"/>
                <a:cs typeface="Open Sans"/>
                <a:sym typeface="Open Sans"/>
              </a:rPr>
              <a:t>7. Periodic and Determinable Allowances</a:t>
            </a:r>
            <a:endParaRPr sz="3000" dirty="0">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6"/>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dirty="0"/>
              <a:t>7. Periodic and Determinable Allowances</a:t>
            </a:r>
            <a:endParaRPr sz="3000" dirty="0"/>
          </a:p>
        </p:txBody>
      </p:sp>
      <p:sp>
        <p:nvSpPr>
          <p:cNvPr id="495" name="Google Shape;495;p66"/>
          <p:cNvSpPr txBox="1">
            <a:spLocks noGrp="1"/>
          </p:cNvSpPr>
          <p:nvPr>
            <p:ph type="body" idx="3"/>
          </p:nvPr>
        </p:nvSpPr>
        <p:spPr>
          <a:xfrm>
            <a:off x="274796" y="1440617"/>
            <a:ext cx="8529000" cy="2838600"/>
          </a:xfrm>
          <a:prstGeom prst="rect">
            <a:avLst/>
          </a:prstGeom>
          <a:noFill/>
          <a:ln>
            <a:noFill/>
          </a:ln>
        </p:spPr>
        <p:txBody>
          <a:bodyPr spcFirstLastPara="1" wrap="square" lIns="68575" tIns="34275" rIns="68575" bIns="34275" anchor="t" anchorCtr="0">
            <a:normAutofit/>
          </a:bodyPr>
          <a:lstStyle/>
          <a:p>
            <a:pPr marL="0" lvl="0" indent="0" algn="l" rtl="0">
              <a:lnSpc>
                <a:spcPct val="144000"/>
              </a:lnSpc>
              <a:spcBef>
                <a:spcPts val="0"/>
              </a:spcBef>
              <a:spcAft>
                <a:spcPts val="0"/>
              </a:spcAft>
              <a:buSzPts val="1500"/>
              <a:buNone/>
            </a:pPr>
            <a:r>
              <a:rPr lang="en" sz="2000" b="1" dirty="0">
                <a:solidFill>
                  <a:schemeClr val="dk2"/>
                </a:solidFill>
              </a:rPr>
              <a:t>Key Elements:</a:t>
            </a:r>
            <a:r>
              <a:rPr lang="en" sz="2000" dirty="0">
                <a:solidFill>
                  <a:schemeClr val="dk2"/>
                </a:solidFill>
              </a:rPr>
              <a:t> </a:t>
            </a:r>
            <a:endParaRPr sz="2000" dirty="0"/>
          </a:p>
          <a:p>
            <a:pPr marL="457200" lvl="0" indent="-355600" algn="l" rtl="0">
              <a:lnSpc>
                <a:spcPct val="100000"/>
              </a:lnSpc>
              <a:spcBef>
                <a:spcPts val="500"/>
              </a:spcBef>
              <a:spcAft>
                <a:spcPts val="0"/>
              </a:spcAft>
              <a:buClr>
                <a:schemeClr val="dk2"/>
              </a:buClr>
              <a:buSzPts val="2000"/>
              <a:buChar char="•"/>
            </a:pPr>
            <a:r>
              <a:rPr lang="en" sz="2000" dirty="0">
                <a:solidFill>
                  <a:schemeClr val="dk2"/>
                </a:solidFill>
              </a:rPr>
              <a:t>Child support may sometimes be paid through a State enforcement agency and the child support amount might not be clearly identified.</a:t>
            </a:r>
            <a:endParaRPr sz="2000" dirty="0">
              <a:solidFill>
                <a:schemeClr val="dk2"/>
              </a:solidFill>
            </a:endParaRPr>
          </a:p>
          <a:p>
            <a:pPr marL="914400" lvl="1" indent="-355600" algn="l" rtl="0">
              <a:lnSpc>
                <a:spcPct val="100000"/>
              </a:lnSpc>
              <a:spcBef>
                <a:spcPts val="0"/>
              </a:spcBef>
              <a:spcAft>
                <a:spcPts val="0"/>
              </a:spcAft>
              <a:buClr>
                <a:schemeClr val="dk2"/>
              </a:buClr>
              <a:buSzPts val="2000"/>
              <a:buChar char="⎻"/>
            </a:pPr>
            <a:r>
              <a:rPr lang="en" sz="2000" dirty="0">
                <a:solidFill>
                  <a:schemeClr val="dk2"/>
                </a:solidFill>
              </a:rPr>
              <a:t>Be careful and don’t count child support amounts twice</a:t>
            </a:r>
            <a:endParaRPr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7"/>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1200"/>
              </a:spcAft>
              <a:buClr>
                <a:schemeClr val="lt2"/>
              </a:buClr>
              <a:buSzPts val="2300"/>
              <a:buNone/>
            </a:pPr>
            <a:r>
              <a:rPr lang="en" sz="3000" dirty="0"/>
              <a:t>7. Periodic and Determinable Allowances  </a:t>
            </a:r>
            <a:br>
              <a:rPr lang="en" sz="3000" dirty="0"/>
            </a:br>
            <a:r>
              <a:rPr lang="en" sz="3000" dirty="0"/>
              <a:t>Contributions and Gifts</a:t>
            </a:r>
            <a:endParaRPr sz="3000" dirty="0"/>
          </a:p>
        </p:txBody>
      </p:sp>
      <p:sp>
        <p:nvSpPr>
          <p:cNvPr id="502" name="Google Shape;502;p67"/>
          <p:cNvSpPr txBox="1">
            <a:spLocks noGrp="1"/>
          </p:cNvSpPr>
          <p:nvPr>
            <p:ph type="body" idx="3"/>
          </p:nvPr>
        </p:nvSpPr>
        <p:spPr>
          <a:xfrm>
            <a:off x="273201" y="1174433"/>
            <a:ext cx="8529000" cy="34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b="1" dirty="0">
                <a:solidFill>
                  <a:schemeClr val="dk2"/>
                </a:solidFill>
              </a:rPr>
              <a:t>What do regular contributions and gifts mean?</a:t>
            </a:r>
            <a:endParaRPr sz="2000" dirty="0">
              <a:solidFill>
                <a:schemeClr val="dk2"/>
              </a:solidFill>
            </a:endParaRPr>
          </a:p>
          <a:p>
            <a:pPr marL="177800" lvl="0" indent="-203200" algn="l" rtl="0">
              <a:lnSpc>
                <a:spcPct val="100000"/>
              </a:lnSpc>
              <a:spcBef>
                <a:spcPts val="500"/>
              </a:spcBef>
              <a:spcAft>
                <a:spcPts val="0"/>
              </a:spcAft>
              <a:buClr>
                <a:schemeClr val="dk2"/>
              </a:buClr>
              <a:buSzPts val="2000"/>
              <a:buChar char="•"/>
            </a:pPr>
            <a:r>
              <a:rPr lang="en" sz="2000" dirty="0">
                <a:solidFill>
                  <a:schemeClr val="dk2"/>
                </a:solidFill>
              </a:rPr>
              <a:t>Regular contributions and gifts refer to cash or noncash contributions provided on a regular basis. </a:t>
            </a:r>
            <a:endParaRPr sz="2000" i="1" dirty="0">
              <a:solidFill>
                <a:schemeClr val="dk2"/>
              </a:solidFill>
            </a:endParaRPr>
          </a:p>
          <a:p>
            <a:pPr marL="0" lvl="0" indent="0" algn="l" rtl="0">
              <a:lnSpc>
                <a:spcPct val="100000"/>
              </a:lnSpc>
              <a:spcBef>
                <a:spcPts val="500"/>
              </a:spcBef>
              <a:spcAft>
                <a:spcPts val="0"/>
              </a:spcAft>
              <a:buSzPts val="1500"/>
              <a:buNone/>
            </a:pPr>
            <a:endParaRPr sz="2000" b="1" dirty="0">
              <a:solidFill>
                <a:schemeClr val="dk2"/>
              </a:solidFill>
            </a:endParaRPr>
          </a:p>
          <a:p>
            <a:pPr marL="0" lvl="0" indent="0" algn="l" rtl="0">
              <a:lnSpc>
                <a:spcPct val="100000"/>
              </a:lnSpc>
              <a:spcBef>
                <a:spcPts val="500"/>
              </a:spcBef>
              <a:spcAft>
                <a:spcPts val="0"/>
              </a:spcAft>
              <a:buSzPts val="1500"/>
              <a:buNone/>
            </a:pPr>
            <a:r>
              <a:rPr lang="en" sz="2000" b="1" dirty="0">
                <a:solidFill>
                  <a:schemeClr val="dk2"/>
                </a:solidFill>
              </a:rPr>
              <a:t>Key Elements: </a:t>
            </a:r>
            <a:endParaRPr sz="2000" dirty="0"/>
          </a:p>
          <a:p>
            <a:pPr marL="177800" lvl="0" indent="-203200" algn="l" rtl="0">
              <a:lnSpc>
                <a:spcPct val="100000"/>
              </a:lnSpc>
              <a:spcBef>
                <a:spcPts val="500"/>
              </a:spcBef>
              <a:spcAft>
                <a:spcPts val="0"/>
              </a:spcAft>
              <a:buClr>
                <a:schemeClr val="dk2"/>
              </a:buClr>
              <a:buSzPts val="2000"/>
              <a:buChar char="•"/>
            </a:pPr>
            <a:r>
              <a:rPr lang="en" sz="2000" i="1" dirty="0">
                <a:solidFill>
                  <a:schemeClr val="dk2"/>
                </a:solidFill>
              </a:rPr>
              <a:t>Regular </a:t>
            </a:r>
            <a:r>
              <a:rPr lang="en" sz="2000" dirty="0">
                <a:solidFill>
                  <a:schemeClr val="dk2"/>
                </a:solidFill>
              </a:rPr>
              <a:t>is a keyword here. </a:t>
            </a:r>
            <a:endParaRPr sz="2000" dirty="0"/>
          </a:p>
          <a:p>
            <a:pPr marL="177800" lvl="0" indent="-203200" algn="l" rtl="0">
              <a:lnSpc>
                <a:spcPct val="100000"/>
              </a:lnSpc>
              <a:spcBef>
                <a:spcPts val="500"/>
              </a:spcBef>
              <a:spcAft>
                <a:spcPts val="0"/>
              </a:spcAft>
              <a:buClr>
                <a:schemeClr val="dk2"/>
              </a:buClr>
              <a:buSzPts val="2000"/>
              <a:buChar char="•"/>
            </a:pPr>
            <a:r>
              <a:rPr lang="en" sz="2000" dirty="0">
                <a:solidFill>
                  <a:schemeClr val="dk2"/>
                </a:solidFill>
              </a:rPr>
              <a:t>Contributions or gifts not received on a regular basis - sporadically or infrequently (such as birthday presents) are not included in annual income.</a:t>
            </a:r>
            <a:endParaRPr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300"/>
              <a:buNone/>
            </a:pPr>
            <a:endParaRPr sz="3000" dirty="0"/>
          </a:p>
          <a:p>
            <a:pPr marL="0" lvl="0" indent="0" algn="l" rtl="0">
              <a:lnSpc>
                <a:spcPct val="120000"/>
              </a:lnSpc>
              <a:spcBef>
                <a:spcPts val="500"/>
              </a:spcBef>
              <a:spcAft>
                <a:spcPts val="1200"/>
              </a:spcAft>
              <a:buClr>
                <a:schemeClr val="lt2"/>
              </a:buClr>
              <a:buSzPts val="2300"/>
              <a:buNone/>
            </a:pPr>
            <a:r>
              <a:rPr lang="en" sz="3000" dirty="0"/>
              <a:t>7. Periodic and Determinable Allowances</a:t>
            </a:r>
            <a:br>
              <a:rPr lang="en" sz="3000" dirty="0"/>
            </a:br>
            <a:endParaRPr sz="3000" dirty="0"/>
          </a:p>
        </p:txBody>
      </p:sp>
      <p:sp>
        <p:nvSpPr>
          <p:cNvPr id="508" name="Google Shape;508;p68"/>
          <p:cNvSpPr txBox="1">
            <a:spLocks noGrp="1"/>
          </p:cNvSpPr>
          <p:nvPr>
            <p:ph type="body" idx="3"/>
          </p:nvPr>
        </p:nvSpPr>
        <p:spPr>
          <a:xfrm>
            <a:off x="273200" y="1294449"/>
            <a:ext cx="8529000" cy="2311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b="1" dirty="0">
                <a:solidFill>
                  <a:schemeClr val="dk2"/>
                </a:solidFill>
              </a:rPr>
              <a:t>Example: Gifts and Contributions</a:t>
            </a:r>
            <a:endParaRPr sz="2000" dirty="0">
              <a:solidFill>
                <a:schemeClr val="dk2"/>
              </a:solidFill>
            </a:endParaRPr>
          </a:p>
          <a:p>
            <a:pPr marL="0" lvl="0" indent="0" algn="l" rtl="0">
              <a:lnSpc>
                <a:spcPct val="100000"/>
              </a:lnSpc>
              <a:spcBef>
                <a:spcPts val="500"/>
              </a:spcBef>
              <a:spcAft>
                <a:spcPts val="0"/>
              </a:spcAft>
              <a:buNone/>
            </a:pPr>
            <a:r>
              <a:rPr lang="en" sz="2000" dirty="0">
                <a:solidFill>
                  <a:schemeClr val="dk2"/>
                </a:solidFill>
              </a:rPr>
              <a:t>Sherise Barker receives HOPWA TBRA.  Her son, who doesn’t live with her, pays $100 toward her rent and utility bill each month.  The amount received has been verified by her son in writing and he anticipates providing ongoing assistance. </a:t>
            </a:r>
            <a:endParaRPr sz="2000" dirty="0"/>
          </a:p>
          <a:p>
            <a:pPr marL="457200" lvl="0" indent="-355600" algn="l" rtl="0">
              <a:lnSpc>
                <a:spcPct val="100000"/>
              </a:lnSpc>
              <a:spcBef>
                <a:spcPts val="500"/>
              </a:spcBef>
              <a:spcAft>
                <a:spcPts val="0"/>
              </a:spcAft>
              <a:buClr>
                <a:schemeClr val="dk2"/>
              </a:buClr>
              <a:buSzPts val="2000"/>
              <a:buChar char="•"/>
            </a:pPr>
            <a:r>
              <a:rPr lang="en" sz="2000" dirty="0">
                <a:solidFill>
                  <a:schemeClr val="dk2"/>
                </a:solidFill>
              </a:rPr>
              <a:t>Should the regular contribution of $100 per month be included in annual income?</a:t>
            </a:r>
            <a:endParaRPr sz="2000" dirty="0"/>
          </a:p>
          <a:p>
            <a:pPr marL="0" lvl="0" indent="0" algn="l" rtl="0">
              <a:lnSpc>
                <a:spcPct val="100000"/>
              </a:lnSpc>
              <a:spcBef>
                <a:spcPts val="500"/>
              </a:spcBef>
              <a:spcAft>
                <a:spcPts val="0"/>
              </a:spcAft>
              <a:buNone/>
            </a:pPr>
            <a:endParaRPr sz="2000" dirty="0"/>
          </a:p>
        </p:txBody>
      </p:sp>
      <p:sp>
        <p:nvSpPr>
          <p:cNvPr id="509" name="Google Shape;509;p68"/>
          <p:cNvSpPr txBox="1"/>
          <p:nvPr/>
        </p:nvSpPr>
        <p:spPr>
          <a:xfrm>
            <a:off x="378000" y="3809875"/>
            <a:ext cx="8158500" cy="828000"/>
          </a:xfrm>
          <a:prstGeom prst="rect">
            <a:avLst/>
          </a:prstGeom>
          <a:noFill/>
          <a:ln>
            <a:noFill/>
          </a:ln>
        </p:spPr>
        <p:txBody>
          <a:bodyPr spcFirstLastPara="1" wrap="square" lIns="91425" tIns="91425" rIns="91425" bIns="91425" anchor="t" anchorCtr="0">
            <a:noAutofit/>
          </a:bodyPr>
          <a:lstStyle/>
          <a:p>
            <a:pPr marL="0" lvl="0" indent="0" algn="l" rtl="0">
              <a:spcBef>
                <a:spcPts val="50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Yes.  The money is provided on a regular basis and the source or type of income is not listed as an income exclusion. </a:t>
            </a:r>
            <a:endParaRPr sz="11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1000"/>
                                        <p:tgtEl>
                                          <p:spTgt spid="509"/>
                                        </p:tgtEl>
                                      </p:cBhvr>
                                    </p:animEffect>
                                    <p:anim calcmode="lin" valueType="num">
                                      <p:cBhvr>
                                        <p:cTn id="8" dur="1000" fill="hold"/>
                                        <p:tgtEl>
                                          <p:spTgt spid="509"/>
                                        </p:tgtEl>
                                        <p:attrNameLst>
                                          <p:attrName>ppt_x</p:attrName>
                                        </p:attrNameLst>
                                      </p:cBhvr>
                                      <p:tavLst>
                                        <p:tav tm="0">
                                          <p:val>
                                            <p:strVal val="#ppt_x"/>
                                          </p:val>
                                        </p:tav>
                                        <p:tav tm="100000">
                                          <p:val>
                                            <p:strVal val="#ppt_x"/>
                                          </p:val>
                                        </p:tav>
                                      </p:tavLst>
                                    </p:anim>
                                    <p:anim calcmode="lin" valueType="num">
                                      <p:cBhvr>
                                        <p:cTn id="9" dur="1000" fill="hold"/>
                                        <p:tgtEl>
                                          <p:spTgt spid="5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308246" y="-214999"/>
            <a:ext cx="8527500" cy="893425"/>
          </a:xfrm>
          <a:prstGeom prst="rect">
            <a:avLst/>
          </a:prstGeom>
          <a:noFill/>
          <a:ln>
            <a:noFill/>
          </a:ln>
        </p:spPr>
        <p:txBody>
          <a:bodyPr spcFirstLastPara="1" wrap="square" lIns="68575" tIns="34275" rIns="68575" bIns="34275" anchor="ctr" anchorCtr="0">
            <a:noAutofit/>
          </a:bodyPr>
          <a:lstStyle/>
          <a:p>
            <a:pPr marL="0" lvl="0" indent="0" algn="l" rtl="0">
              <a:lnSpc>
                <a:spcPct val="130000"/>
              </a:lnSpc>
              <a:spcBef>
                <a:spcPts val="0"/>
              </a:spcBef>
              <a:spcAft>
                <a:spcPts val="0"/>
              </a:spcAft>
              <a:buClr>
                <a:schemeClr val="lt2"/>
              </a:buClr>
              <a:buSzPts val="2300"/>
              <a:buNone/>
            </a:pPr>
            <a:endParaRPr sz="3000" dirty="0"/>
          </a:p>
          <a:p>
            <a:pPr marL="0" lvl="0" indent="0" algn="l" rtl="0">
              <a:lnSpc>
                <a:spcPct val="100000"/>
              </a:lnSpc>
              <a:spcBef>
                <a:spcPts val="0"/>
              </a:spcBef>
              <a:buClr>
                <a:schemeClr val="lt2"/>
              </a:buClr>
              <a:buSzPts val="2300"/>
              <a:buNone/>
            </a:pPr>
            <a:r>
              <a:rPr lang="en" sz="3000" dirty="0"/>
              <a:t>Why does the amount of a family’s annual income matter in the HOPWA program?</a:t>
            </a:r>
            <a:endParaRPr sz="3000" dirty="0"/>
          </a:p>
        </p:txBody>
      </p:sp>
      <p:sp>
        <p:nvSpPr>
          <p:cNvPr id="304" name="Google Shape;304;p41"/>
          <p:cNvSpPr/>
          <p:nvPr/>
        </p:nvSpPr>
        <p:spPr>
          <a:xfrm>
            <a:off x="308246" y="1264400"/>
            <a:ext cx="8071454" cy="3127800"/>
          </a:xfrm>
          <a:prstGeom prst="rect">
            <a:avLst/>
          </a:prstGeom>
          <a:noFill/>
          <a:ln>
            <a:noFill/>
          </a:ln>
        </p:spPr>
        <p:txBody>
          <a:bodyPr spcFirstLastPara="1" wrap="square" lIns="68575" tIns="34275" rIns="68575" bIns="34275" anchor="t" anchorCtr="0">
            <a:noAutofit/>
          </a:bodyPr>
          <a:lstStyle/>
          <a:p>
            <a:pPr marL="457200" marR="0" lvl="0" indent="-317500" algn="l" rtl="0">
              <a:spcBef>
                <a:spcPts val="400"/>
              </a:spcBef>
              <a:spcAft>
                <a:spcPts val="0"/>
              </a:spcAft>
              <a:buClr>
                <a:schemeClr val="dk2"/>
              </a:buClr>
              <a:buSzPts val="1400"/>
              <a:buFont typeface="Open Sans"/>
              <a:buChar char="●"/>
            </a:pPr>
            <a:endParaRPr sz="2000" dirty="0">
              <a:solidFill>
                <a:schemeClr val="dk2"/>
              </a:solidFill>
              <a:latin typeface="Open Sans"/>
              <a:ea typeface="Open Sans"/>
              <a:cs typeface="Open Sans"/>
              <a:sym typeface="Open Sans"/>
            </a:endParaRPr>
          </a:p>
        </p:txBody>
      </p:sp>
      <p:sp>
        <p:nvSpPr>
          <p:cNvPr id="2" name="TextBox 1">
            <a:extLst>
              <a:ext uri="{FF2B5EF4-FFF2-40B4-BE49-F238E27FC236}">
                <a16:creationId xmlns:a16="http://schemas.microsoft.com/office/drawing/2014/main" id="{94BAFD8E-9CD6-DBB7-67F4-31D7396303D3}"/>
              </a:ext>
            </a:extLst>
          </p:cNvPr>
          <p:cNvSpPr txBox="1"/>
          <p:nvPr/>
        </p:nvSpPr>
        <p:spPr>
          <a:xfrm>
            <a:off x="536269" y="1397139"/>
            <a:ext cx="8071454" cy="2862322"/>
          </a:xfrm>
          <a:prstGeom prst="rect">
            <a:avLst/>
          </a:prstGeom>
          <a:noFill/>
        </p:spPr>
        <p:txBody>
          <a:bodyPr wrap="square" rtlCol="0">
            <a:spAutoFit/>
          </a:bodyPr>
          <a:lstStyle/>
          <a:p>
            <a:r>
              <a:rPr lang="en-US" sz="2000" dirty="0">
                <a:solidFill>
                  <a:schemeClr val="bg2"/>
                </a:solidFill>
                <a:latin typeface="Open Sans" pitchFamily="2" charset="0"/>
                <a:ea typeface="Open Sans" pitchFamily="2" charset="0"/>
                <a:cs typeface="Open Sans" pitchFamily="2" charset="0"/>
              </a:rPr>
              <a:t>HOPWA eligibility is tied to the amount of a family’s income. </a:t>
            </a:r>
          </a:p>
          <a:p>
            <a:endParaRPr lang="en-US" sz="2000" dirty="0">
              <a:solidFill>
                <a:schemeClr val="bg2"/>
              </a:solidFill>
              <a:latin typeface="Open Sans" pitchFamily="2" charset="0"/>
              <a:ea typeface="Open Sans" pitchFamily="2" charset="0"/>
              <a:cs typeface="Open Sans" pitchFamily="2" charset="0"/>
            </a:endParaRPr>
          </a:p>
          <a:p>
            <a:r>
              <a:rPr lang="en-US" sz="2000" dirty="0">
                <a:solidFill>
                  <a:schemeClr val="bg2"/>
                </a:solidFill>
                <a:latin typeface="Open Sans" pitchFamily="2" charset="0"/>
                <a:ea typeface="Open Sans" pitchFamily="2" charset="0"/>
                <a:cs typeface="Open Sans" pitchFamily="2" charset="0"/>
              </a:rPr>
              <a:t>Except for the HOPWA activity called Housing Information Services to be eligible for HOPWA assistance</a:t>
            </a:r>
          </a:p>
          <a:p>
            <a:pPr marL="457200" indent="-457200">
              <a:buAutoNum type="arabicParenR"/>
            </a:pPr>
            <a:r>
              <a:rPr lang="en-US" sz="2000" dirty="0">
                <a:solidFill>
                  <a:schemeClr val="bg2"/>
                </a:solidFill>
                <a:latin typeface="Open Sans" pitchFamily="2" charset="0"/>
                <a:ea typeface="Open Sans" pitchFamily="2" charset="0"/>
                <a:cs typeface="Open Sans" pitchFamily="2" charset="0"/>
              </a:rPr>
              <a:t>at least one family must have a diagnosis of HIV/AIDS (this could include a minor) and </a:t>
            </a:r>
          </a:p>
          <a:p>
            <a:pPr marL="457200" indent="-457200">
              <a:buAutoNum type="arabicParenR"/>
            </a:pPr>
            <a:r>
              <a:rPr lang="en-US" sz="2000" dirty="0">
                <a:solidFill>
                  <a:schemeClr val="bg2"/>
                </a:solidFill>
                <a:latin typeface="Open Sans" pitchFamily="2" charset="0"/>
                <a:ea typeface="Open Sans" pitchFamily="2" charset="0"/>
                <a:cs typeface="Open Sans" pitchFamily="2" charset="0"/>
              </a:rPr>
              <a:t>total amount of the family’s income cannot exceed 80% of the area median income for the family size. </a:t>
            </a:r>
          </a:p>
          <a:p>
            <a:endParaRPr lang="en-US" sz="2000" dirty="0">
              <a:solidFill>
                <a:schemeClr val="bg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254355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9"/>
          <p:cNvSpPr txBox="1">
            <a:spLocks noGrp="1"/>
          </p:cNvSpPr>
          <p:nvPr>
            <p:ph type="body" idx="1"/>
          </p:nvPr>
        </p:nvSpPr>
        <p:spPr>
          <a:xfrm>
            <a:off x="403383" y="226314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500"/>
              <a:buNone/>
            </a:pPr>
            <a:r>
              <a:rPr lang="en" sz="2000" b="0" dirty="0">
                <a:solidFill>
                  <a:schemeClr val="dk2"/>
                </a:solidFill>
              </a:rPr>
              <a:t>What counts as military pay?</a:t>
            </a:r>
            <a:endParaRPr sz="2000" dirty="0"/>
          </a:p>
          <a:p>
            <a:pPr marL="457200" lvl="0" indent="-355600" algn="l" rtl="0">
              <a:lnSpc>
                <a:spcPct val="100000"/>
              </a:lnSpc>
              <a:spcBef>
                <a:spcPts val="0"/>
              </a:spcBef>
              <a:spcAft>
                <a:spcPts val="0"/>
              </a:spcAft>
              <a:buClr>
                <a:schemeClr val="dk2"/>
              </a:buClr>
              <a:buSzPts val="2000"/>
              <a:buChar char="●"/>
            </a:pPr>
            <a:r>
              <a:rPr lang="en" sz="2000" b="0" dirty="0">
                <a:solidFill>
                  <a:schemeClr val="dk2"/>
                </a:solidFill>
              </a:rPr>
              <a:t>Regular pay</a:t>
            </a:r>
            <a:endParaRPr sz="2000" dirty="0"/>
          </a:p>
          <a:p>
            <a:pPr marL="457200" lvl="0" indent="-355600" algn="l" rtl="0">
              <a:lnSpc>
                <a:spcPct val="100000"/>
              </a:lnSpc>
              <a:spcBef>
                <a:spcPts val="0"/>
              </a:spcBef>
              <a:spcAft>
                <a:spcPts val="0"/>
              </a:spcAft>
              <a:buClr>
                <a:schemeClr val="dk2"/>
              </a:buClr>
              <a:buSzPts val="2000"/>
              <a:buChar char="●"/>
            </a:pPr>
            <a:r>
              <a:rPr lang="en" sz="2000" b="0" dirty="0">
                <a:solidFill>
                  <a:schemeClr val="dk2"/>
                </a:solidFill>
              </a:rPr>
              <a:t>Special pay</a:t>
            </a:r>
            <a:endParaRPr sz="2000" dirty="0"/>
          </a:p>
          <a:p>
            <a:pPr marL="457200" lvl="0" indent="-355600" algn="l" rtl="0">
              <a:lnSpc>
                <a:spcPct val="100000"/>
              </a:lnSpc>
              <a:spcBef>
                <a:spcPts val="0"/>
              </a:spcBef>
              <a:spcAft>
                <a:spcPts val="0"/>
              </a:spcAft>
              <a:buClr>
                <a:schemeClr val="dk2"/>
              </a:buClr>
              <a:buSzPts val="2000"/>
              <a:buChar char="●"/>
            </a:pPr>
            <a:r>
              <a:rPr lang="en" sz="2000" b="0" dirty="0">
                <a:solidFill>
                  <a:schemeClr val="dk2"/>
                </a:solidFill>
              </a:rPr>
              <a:t>Allowances for housing, uniforms</a:t>
            </a:r>
            <a:endParaRPr sz="2000" dirty="0"/>
          </a:p>
          <a:p>
            <a:pPr marL="0" lvl="0" indent="0" algn="l" rtl="0">
              <a:lnSpc>
                <a:spcPct val="100000"/>
              </a:lnSpc>
              <a:spcBef>
                <a:spcPts val="0"/>
              </a:spcBef>
              <a:spcAft>
                <a:spcPts val="0"/>
              </a:spcAft>
              <a:buClr>
                <a:schemeClr val="lt2"/>
              </a:buClr>
              <a:buSzPts val="1500"/>
              <a:buNone/>
            </a:pPr>
            <a:endParaRPr sz="2000" b="0" dirty="0">
              <a:solidFill>
                <a:schemeClr val="dk2"/>
              </a:solidFill>
            </a:endParaRPr>
          </a:p>
          <a:p>
            <a:pPr marL="38100" lvl="0" indent="0" algn="l" rtl="0">
              <a:lnSpc>
                <a:spcPct val="100000"/>
              </a:lnSpc>
              <a:spcBef>
                <a:spcPts val="0"/>
              </a:spcBef>
              <a:spcAft>
                <a:spcPts val="0"/>
              </a:spcAft>
              <a:buClr>
                <a:schemeClr val="dk2"/>
              </a:buClr>
              <a:buSzPts val="1500"/>
              <a:buNone/>
            </a:pPr>
            <a:r>
              <a:rPr lang="en" sz="2000" b="0" dirty="0">
                <a:solidFill>
                  <a:schemeClr val="dk2"/>
                </a:solidFill>
              </a:rPr>
              <a:t>All amounts are included in annual income. </a:t>
            </a:r>
            <a:endParaRPr sz="2000" dirty="0"/>
          </a:p>
          <a:p>
            <a:pPr marL="0" lvl="0" indent="0" algn="l" rtl="0">
              <a:lnSpc>
                <a:spcPct val="100000"/>
              </a:lnSpc>
              <a:spcBef>
                <a:spcPts val="0"/>
              </a:spcBef>
              <a:spcAft>
                <a:spcPts val="0"/>
              </a:spcAft>
              <a:buClr>
                <a:schemeClr val="lt2"/>
              </a:buClr>
              <a:buSzPts val="1500"/>
              <a:buNone/>
            </a:pPr>
            <a:endParaRPr sz="2000" b="0" dirty="0">
              <a:solidFill>
                <a:schemeClr val="dk2"/>
              </a:solidFill>
            </a:endParaRPr>
          </a:p>
          <a:p>
            <a:pPr marL="0" lvl="0" indent="0" algn="l" rtl="0">
              <a:lnSpc>
                <a:spcPct val="100000"/>
              </a:lnSpc>
              <a:spcBef>
                <a:spcPts val="0"/>
              </a:spcBef>
              <a:spcAft>
                <a:spcPts val="0"/>
              </a:spcAft>
              <a:buClr>
                <a:schemeClr val="dk2"/>
              </a:buClr>
              <a:buSzPts val="1500"/>
              <a:buNone/>
            </a:pPr>
            <a:r>
              <a:rPr lang="en" sz="2000" dirty="0">
                <a:solidFill>
                  <a:schemeClr val="dk2"/>
                </a:solidFill>
              </a:rPr>
              <a:t>Except….</a:t>
            </a:r>
            <a:endParaRPr sz="2000" dirty="0"/>
          </a:p>
          <a:p>
            <a:pPr marL="0" lvl="0" indent="0" algn="l" rtl="0">
              <a:lnSpc>
                <a:spcPct val="100000"/>
              </a:lnSpc>
              <a:spcBef>
                <a:spcPts val="0"/>
              </a:spcBef>
              <a:spcAft>
                <a:spcPts val="1200"/>
              </a:spcAft>
              <a:buClr>
                <a:schemeClr val="dk2"/>
              </a:buClr>
              <a:buSzPts val="1500"/>
              <a:buNone/>
            </a:pPr>
            <a:r>
              <a:rPr lang="en" sz="2000" b="0" dirty="0">
                <a:solidFill>
                  <a:schemeClr val="dk2"/>
                </a:solidFill>
              </a:rPr>
              <a:t>Special pay for exposure to hostile fire; hostile fire/imminent danger pay is excluded from annual income. </a:t>
            </a:r>
            <a:endParaRPr sz="2000" dirty="0"/>
          </a:p>
        </p:txBody>
      </p:sp>
      <p:sp>
        <p:nvSpPr>
          <p:cNvPr id="516" name="Google Shape;516;p69"/>
          <p:cNvSpPr txBox="1">
            <a:spLocks noGrp="1"/>
          </p:cNvSpPr>
          <p:nvPr>
            <p:ph type="title" idx="4294967295"/>
          </p:nvPr>
        </p:nvSpPr>
        <p:spPr>
          <a:xfrm>
            <a:off x="403383" y="133006"/>
            <a:ext cx="4877700" cy="96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2"/>
              </a:buClr>
              <a:buSzPts val="2300"/>
              <a:buFont typeface="Arial"/>
              <a:buNone/>
            </a:pPr>
            <a:r>
              <a:rPr lang="en" sz="3000" b="1" dirty="0">
                <a:solidFill>
                  <a:schemeClr val="lt2"/>
                </a:solidFill>
                <a:latin typeface="Open Sans"/>
                <a:ea typeface="Open Sans"/>
                <a:cs typeface="Open Sans"/>
                <a:sym typeface="Open Sans"/>
              </a:rPr>
              <a:t>8: Military pay</a:t>
            </a:r>
            <a:br>
              <a:rPr lang="en" sz="3000" b="1" dirty="0">
                <a:solidFill>
                  <a:schemeClr val="lt2"/>
                </a:solidFill>
                <a:latin typeface="Open Sans"/>
                <a:ea typeface="Open Sans"/>
                <a:cs typeface="Open Sans"/>
                <a:sym typeface="Open Sans"/>
              </a:rPr>
            </a:br>
            <a:endParaRPr sz="3000" b="1" dirty="0">
              <a:solidFill>
                <a:schemeClr val="lt2"/>
              </a:solidFill>
              <a:latin typeface="Open Sans"/>
              <a:ea typeface="Open Sans"/>
              <a:cs typeface="Open Sans"/>
              <a:sym typeface="Open Sans"/>
            </a:endParaRPr>
          </a:p>
        </p:txBody>
      </p:sp>
      <p:pic>
        <p:nvPicPr>
          <p:cNvPr id="517" name="Google Shape;517;p69" title="Us Army Greeting GIF"/>
          <p:cNvPicPr preferRelativeResize="0"/>
          <p:nvPr/>
        </p:nvPicPr>
        <p:blipFill>
          <a:blip r:embed="rId3">
            <a:alphaModFix/>
          </a:blip>
          <a:stretch>
            <a:fillRect/>
          </a:stretch>
        </p:blipFill>
        <p:spPr>
          <a:xfrm>
            <a:off x="6471533" y="1264800"/>
            <a:ext cx="1958340" cy="19583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0"/>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300"/>
              <a:buNone/>
            </a:pPr>
            <a:endParaRPr sz="2300">
              <a:latin typeface="Arial"/>
              <a:ea typeface="Arial"/>
              <a:cs typeface="Arial"/>
              <a:sym typeface="Arial"/>
            </a:endParaRPr>
          </a:p>
          <a:p>
            <a:pPr marL="0" lvl="0" indent="0" algn="l" rtl="0">
              <a:lnSpc>
                <a:spcPct val="120000"/>
              </a:lnSpc>
              <a:spcBef>
                <a:spcPts val="500"/>
              </a:spcBef>
              <a:spcAft>
                <a:spcPts val="1200"/>
              </a:spcAft>
              <a:buClr>
                <a:schemeClr val="lt2"/>
              </a:buClr>
              <a:buSzPts val="2300"/>
              <a:buNone/>
            </a:pPr>
            <a:r>
              <a:rPr lang="en" sz="2300">
                <a:latin typeface="Arial"/>
                <a:ea typeface="Arial"/>
                <a:cs typeface="Arial"/>
                <a:sym typeface="Arial"/>
              </a:rPr>
              <a:t>Income Exclusions</a:t>
            </a:r>
            <a:br>
              <a:rPr lang="en" sz="2300">
                <a:latin typeface="Arial"/>
                <a:ea typeface="Arial"/>
                <a:cs typeface="Arial"/>
                <a:sym typeface="Arial"/>
              </a:rPr>
            </a:br>
            <a:endParaRPr sz="2300">
              <a:latin typeface="Arial"/>
              <a:ea typeface="Arial"/>
              <a:cs typeface="Arial"/>
              <a:sym typeface="Arial"/>
            </a:endParaRPr>
          </a:p>
        </p:txBody>
      </p:sp>
      <p:sp>
        <p:nvSpPr>
          <p:cNvPr id="524" name="Google Shape;524;p70"/>
          <p:cNvSpPr txBox="1">
            <a:spLocks noGrp="1"/>
          </p:cNvSpPr>
          <p:nvPr>
            <p:ph type="body" idx="2"/>
          </p:nvPr>
        </p:nvSpPr>
        <p:spPr>
          <a:xfrm>
            <a:off x="273200" y="1343024"/>
            <a:ext cx="8529000" cy="704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1500"/>
              <a:buNone/>
            </a:pPr>
            <a:r>
              <a:rPr lang="en" sz="2000" dirty="0"/>
              <a:t>Where can you find a list of income that is NOT included in annual income?</a:t>
            </a:r>
            <a:endParaRPr sz="2000" dirty="0"/>
          </a:p>
        </p:txBody>
      </p:sp>
      <p:sp>
        <p:nvSpPr>
          <p:cNvPr id="525" name="Google Shape;525;p70"/>
          <p:cNvSpPr txBox="1">
            <a:spLocks noGrp="1"/>
          </p:cNvSpPr>
          <p:nvPr>
            <p:ph type="body" idx="3"/>
          </p:nvPr>
        </p:nvSpPr>
        <p:spPr>
          <a:xfrm>
            <a:off x="307499" y="2366676"/>
            <a:ext cx="8529000" cy="2324100"/>
          </a:xfrm>
          <a:prstGeom prst="rect">
            <a:avLst/>
          </a:prstGeom>
          <a:noFill/>
          <a:ln>
            <a:noFill/>
          </a:ln>
        </p:spPr>
        <p:txBody>
          <a:bodyPr spcFirstLastPara="1" wrap="square" lIns="68575" tIns="34275" rIns="68575" bIns="34275" anchor="t" anchorCtr="0">
            <a:normAutofit/>
          </a:bodyPr>
          <a:lstStyle/>
          <a:p>
            <a:pPr marL="0" lvl="0" indent="0" algn="l" rtl="0">
              <a:lnSpc>
                <a:spcPct val="144000"/>
              </a:lnSpc>
              <a:spcBef>
                <a:spcPts val="0"/>
              </a:spcBef>
              <a:spcAft>
                <a:spcPts val="0"/>
              </a:spcAft>
              <a:buSzPts val="1500"/>
              <a:buNone/>
            </a:pPr>
            <a:r>
              <a:rPr lang="en" sz="2000" u="sng">
                <a:solidFill>
                  <a:schemeClr val="accent1"/>
                </a:solidFill>
                <a:hlinkClick r:id="rId3">
                  <a:extLst>
                    <a:ext uri="{A12FA001-AC4F-418D-AE19-62706E023703}">
                      <ahyp:hlinkClr xmlns:ahyp="http://schemas.microsoft.com/office/drawing/2018/hyperlinkcolor" val="tx"/>
                    </a:ext>
                  </a:extLst>
                </a:hlinkClick>
              </a:rPr>
              <a:t>Exhibit 1 Income inclusions and exclusions</a:t>
            </a:r>
            <a:endParaRPr sz="2000">
              <a:solidFill>
                <a:schemeClr val="accent1"/>
              </a:solidFill>
            </a:endParaRPr>
          </a:p>
          <a:p>
            <a:pPr marL="177800" lvl="0" indent="-76200" algn="l" rtl="0">
              <a:lnSpc>
                <a:spcPct val="144000"/>
              </a:lnSpc>
              <a:spcBef>
                <a:spcPts val="500"/>
              </a:spcBef>
              <a:spcAft>
                <a:spcPts val="0"/>
              </a:spcAft>
              <a:buClr>
                <a:srgbClr val="EE7623"/>
              </a:buClr>
              <a:buSzPts val="1500"/>
              <a:buFont typeface="Arial"/>
              <a:buNone/>
            </a:pPr>
            <a:endParaRPr sz="20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400"/>
              <a:buNone/>
            </a:pPr>
            <a:endParaRPr sz="3000"/>
          </a:p>
          <a:p>
            <a:pPr marL="0" lvl="0" indent="0" algn="l" rtl="0">
              <a:lnSpc>
                <a:spcPct val="120000"/>
              </a:lnSpc>
              <a:spcBef>
                <a:spcPts val="400"/>
              </a:spcBef>
              <a:spcAft>
                <a:spcPts val="1200"/>
              </a:spcAft>
              <a:buClr>
                <a:schemeClr val="lt2"/>
              </a:buClr>
              <a:buSzPts val="3200"/>
              <a:buNone/>
            </a:pPr>
            <a:r>
              <a:rPr lang="en" sz="3000"/>
              <a:t>Common Income Exclusions</a:t>
            </a:r>
            <a:br>
              <a:rPr lang="en" sz="3000"/>
            </a:br>
            <a:endParaRPr sz="3000"/>
          </a:p>
        </p:txBody>
      </p:sp>
      <p:sp>
        <p:nvSpPr>
          <p:cNvPr id="532" name="Google Shape;532;p71"/>
          <p:cNvSpPr txBox="1">
            <a:spLocks noGrp="1"/>
          </p:cNvSpPr>
          <p:nvPr>
            <p:ph type="body" idx="2"/>
          </p:nvPr>
        </p:nvSpPr>
        <p:spPr>
          <a:xfrm>
            <a:off x="341725" y="1142026"/>
            <a:ext cx="8529000" cy="4020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144000"/>
              </a:lnSpc>
              <a:spcBef>
                <a:spcPts val="0"/>
              </a:spcBef>
              <a:spcAft>
                <a:spcPts val="0"/>
              </a:spcAft>
              <a:buClr>
                <a:schemeClr val="dk2"/>
              </a:buClr>
              <a:buSzPts val="1500"/>
              <a:buNone/>
            </a:pPr>
            <a:r>
              <a:rPr lang="en" sz="2000"/>
              <a:t>What are some examples of income that is NOT counted?</a:t>
            </a:r>
            <a:endParaRPr sz="2000"/>
          </a:p>
        </p:txBody>
      </p:sp>
      <p:sp>
        <p:nvSpPr>
          <p:cNvPr id="533" name="Google Shape;533;p71"/>
          <p:cNvSpPr txBox="1">
            <a:spLocks noGrp="1"/>
          </p:cNvSpPr>
          <p:nvPr>
            <p:ph type="body" idx="3"/>
          </p:nvPr>
        </p:nvSpPr>
        <p:spPr>
          <a:xfrm>
            <a:off x="307501" y="1503578"/>
            <a:ext cx="8529000" cy="29679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2"/>
              </a:buClr>
              <a:buSzPts val="1800"/>
              <a:buFont typeface="Arial"/>
              <a:buChar char="•"/>
            </a:pPr>
            <a:r>
              <a:rPr lang="en" dirty="0">
                <a:solidFill>
                  <a:schemeClr val="dk2"/>
                </a:solidFill>
              </a:rPr>
              <a:t>Employment income of persons under 18 years of age (including foster children)</a:t>
            </a:r>
            <a:endParaRPr dirty="0"/>
          </a:p>
          <a:p>
            <a:pPr marL="177800" lvl="0" indent="-190500" algn="l" rtl="0">
              <a:lnSpc>
                <a:spcPct val="100000"/>
              </a:lnSpc>
              <a:spcBef>
                <a:spcPts val="500"/>
              </a:spcBef>
              <a:spcAft>
                <a:spcPts val="0"/>
              </a:spcAft>
              <a:buClr>
                <a:schemeClr val="dk2"/>
              </a:buClr>
              <a:buSzPts val="1800"/>
              <a:buFont typeface="Arial"/>
              <a:buChar char="•"/>
            </a:pPr>
            <a:r>
              <a:rPr lang="en" dirty="0">
                <a:solidFill>
                  <a:schemeClr val="dk2"/>
                </a:solidFill>
              </a:rPr>
              <a:t>Income of a live-in aide</a:t>
            </a:r>
            <a:endParaRPr dirty="0"/>
          </a:p>
          <a:p>
            <a:pPr marL="177800" lvl="0" indent="-190500" algn="l" rtl="0">
              <a:lnSpc>
                <a:spcPct val="100000"/>
              </a:lnSpc>
              <a:spcBef>
                <a:spcPts val="500"/>
              </a:spcBef>
              <a:spcAft>
                <a:spcPts val="0"/>
              </a:spcAft>
              <a:buClr>
                <a:schemeClr val="dk2"/>
              </a:buClr>
              <a:buSzPts val="1800"/>
              <a:buFont typeface="Arial"/>
              <a:buChar char="•"/>
            </a:pPr>
            <a:r>
              <a:rPr lang="en" dirty="0">
                <a:solidFill>
                  <a:schemeClr val="dk2"/>
                </a:solidFill>
              </a:rPr>
              <a:t>Payments received for the care of foster children or foster adults</a:t>
            </a:r>
            <a:endParaRPr dirty="0"/>
          </a:p>
          <a:p>
            <a:pPr marL="177800" lvl="0" indent="-190500" algn="l" rtl="0">
              <a:lnSpc>
                <a:spcPct val="100000"/>
              </a:lnSpc>
              <a:spcBef>
                <a:spcPts val="500"/>
              </a:spcBef>
              <a:spcAft>
                <a:spcPts val="0"/>
              </a:spcAft>
              <a:buClr>
                <a:schemeClr val="dk2"/>
              </a:buClr>
              <a:buSzPts val="1800"/>
              <a:buFont typeface="Arial"/>
              <a:buChar char="•"/>
            </a:pPr>
            <a:r>
              <a:rPr lang="en" dirty="0">
                <a:solidFill>
                  <a:schemeClr val="dk2"/>
                </a:solidFill>
              </a:rPr>
              <a:t>The special pay to a family member serving in the armed forces who is exposed to hostile fire</a:t>
            </a:r>
            <a:endParaRPr dirty="0"/>
          </a:p>
          <a:p>
            <a:pPr marL="177800" lvl="0" indent="-190500" algn="l" rtl="0">
              <a:lnSpc>
                <a:spcPct val="100000"/>
              </a:lnSpc>
              <a:spcBef>
                <a:spcPts val="500"/>
              </a:spcBef>
              <a:spcAft>
                <a:spcPts val="0"/>
              </a:spcAft>
              <a:buClr>
                <a:schemeClr val="dk2"/>
              </a:buClr>
              <a:buSzPts val="1800"/>
              <a:buFont typeface="Arial"/>
              <a:buChar char="•"/>
            </a:pPr>
            <a:r>
              <a:rPr lang="en" dirty="0">
                <a:solidFill>
                  <a:schemeClr val="dk2"/>
                </a:solidFill>
              </a:rPr>
              <a:t>Deferred periodic amounts from SSI, SS, SSDI, and VA received in a lump sum amount or prospective monthly amounts</a:t>
            </a:r>
            <a:endParaRPr dirty="0"/>
          </a:p>
          <a:p>
            <a:pPr marL="177800" lvl="0" indent="-190500" algn="l" rtl="0">
              <a:lnSpc>
                <a:spcPct val="100000"/>
              </a:lnSpc>
              <a:spcBef>
                <a:spcPts val="500"/>
              </a:spcBef>
              <a:spcAft>
                <a:spcPts val="0"/>
              </a:spcAft>
              <a:buClr>
                <a:schemeClr val="dk2"/>
              </a:buClr>
              <a:buSzPts val="1800"/>
              <a:buFont typeface="Arial"/>
              <a:buChar char="•"/>
            </a:pPr>
            <a:r>
              <a:rPr lang="en" dirty="0">
                <a:solidFill>
                  <a:schemeClr val="dk2"/>
                </a:solidFill>
              </a:rPr>
              <a:t>Any earnings from employment more than $480 for each full-time student 18 years of age or older other than the head, spouse, or cohead.</a:t>
            </a:r>
            <a:endParaRPr dirty="0"/>
          </a:p>
          <a:p>
            <a:pPr marL="177800" lvl="0" indent="-76200" algn="l" rtl="0">
              <a:lnSpc>
                <a:spcPct val="100000"/>
              </a:lnSpc>
              <a:spcBef>
                <a:spcPts val="500"/>
              </a:spcBef>
              <a:spcAft>
                <a:spcPts val="0"/>
              </a:spcAft>
              <a:buClr>
                <a:srgbClr val="EE7623"/>
              </a:buClr>
              <a:buSzPts val="1500"/>
              <a:buFont typeface="Arial"/>
              <a:buNone/>
            </a:pPr>
            <a:endParaRPr dirty="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2"/>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400"/>
              <a:buNone/>
            </a:pPr>
            <a:endParaRPr sz="3000"/>
          </a:p>
          <a:p>
            <a:pPr marL="0" lvl="0" indent="0" algn="l" rtl="0">
              <a:lnSpc>
                <a:spcPct val="120000"/>
              </a:lnSpc>
              <a:spcBef>
                <a:spcPts val="1200"/>
              </a:spcBef>
              <a:spcAft>
                <a:spcPts val="1200"/>
              </a:spcAft>
              <a:buClr>
                <a:schemeClr val="lt2"/>
              </a:buClr>
              <a:buSzPts val="2400"/>
              <a:buNone/>
            </a:pPr>
            <a:r>
              <a:rPr lang="en" sz="3000"/>
              <a:t>Common Income Exclusions</a:t>
            </a:r>
            <a:br>
              <a:rPr lang="en" sz="3000"/>
            </a:br>
            <a:endParaRPr sz="3000"/>
          </a:p>
        </p:txBody>
      </p:sp>
      <p:sp>
        <p:nvSpPr>
          <p:cNvPr id="540" name="Google Shape;540;p72"/>
          <p:cNvSpPr txBox="1">
            <a:spLocks noGrp="1"/>
          </p:cNvSpPr>
          <p:nvPr>
            <p:ph type="body" idx="3"/>
          </p:nvPr>
        </p:nvSpPr>
        <p:spPr>
          <a:xfrm>
            <a:off x="274051" y="1343027"/>
            <a:ext cx="8529000" cy="2838600"/>
          </a:xfrm>
          <a:prstGeom prst="rect">
            <a:avLst/>
          </a:prstGeom>
          <a:noFill/>
          <a:ln>
            <a:noFill/>
          </a:ln>
        </p:spPr>
        <p:txBody>
          <a:bodyPr spcFirstLastPara="1" wrap="square" lIns="68575" tIns="34275" rIns="68575" bIns="34275" anchor="t" anchorCtr="0">
            <a:normAutofit fontScale="92500" lnSpcReduction="10000"/>
          </a:bodyPr>
          <a:lstStyle/>
          <a:p>
            <a:pPr marL="177800" lvl="0" indent="-63500" algn="l" rtl="0">
              <a:lnSpc>
                <a:spcPct val="120000"/>
              </a:lnSpc>
              <a:spcBef>
                <a:spcPts val="0"/>
              </a:spcBef>
              <a:spcAft>
                <a:spcPts val="0"/>
              </a:spcAft>
              <a:buClr>
                <a:srgbClr val="EE7623"/>
              </a:buClr>
              <a:buSzPts val="1800"/>
              <a:buFont typeface="Arial"/>
              <a:buNone/>
            </a:pPr>
            <a:endParaRPr dirty="0"/>
          </a:p>
          <a:p>
            <a:pPr marL="457200" lvl="0" indent="-355600" algn="l" rtl="0">
              <a:lnSpc>
                <a:spcPct val="100000"/>
              </a:lnSpc>
              <a:spcBef>
                <a:spcPts val="500"/>
              </a:spcBef>
              <a:spcAft>
                <a:spcPts val="0"/>
              </a:spcAft>
              <a:buClr>
                <a:schemeClr val="dk2"/>
              </a:buClr>
              <a:buSzPts val="2000"/>
              <a:buChar char="•"/>
            </a:pPr>
            <a:r>
              <a:rPr lang="en" sz="2000" dirty="0">
                <a:solidFill>
                  <a:schemeClr val="dk2"/>
                </a:solidFill>
              </a:rPr>
              <a:t>The value of food stamps provided under the Food Stamp Act of 1977 is excluded from annual income.</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n" sz="2000" dirty="0">
                <a:solidFill>
                  <a:schemeClr val="dk2"/>
                </a:solidFill>
              </a:rPr>
              <a:t>Benefits under Section 1780 of the School Lunch Act and Child Nutrition Act of 1966; this includes WIC</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n" sz="2000" dirty="0">
                <a:solidFill>
                  <a:schemeClr val="dk2"/>
                </a:solidFill>
              </a:rPr>
              <a:t>Adoption assistance payments in excess of $480 per adopted child</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n" sz="2000" dirty="0">
                <a:solidFill>
                  <a:schemeClr val="dk2"/>
                </a:solidFill>
              </a:rPr>
              <a:t>Payments or allowances made under the Department of Health and Human Services Low-Income Home Energy Assistance Program (LIHEAP)</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n" sz="2000" dirty="0">
                <a:solidFill>
                  <a:schemeClr val="dk2"/>
                </a:solidFill>
              </a:rPr>
              <a:t>Temporary or sporadic income</a:t>
            </a:r>
            <a:endParaRPr sz="2000" dirty="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3"/>
          <p:cNvSpPr txBox="1">
            <a:spLocks noGrp="1"/>
          </p:cNvSpPr>
          <p:nvPr>
            <p:ph type="body" idx="1"/>
          </p:nvPr>
        </p:nvSpPr>
        <p:spPr>
          <a:xfrm>
            <a:off x="308296" y="214313"/>
            <a:ext cx="8527500" cy="960000"/>
          </a:xfrm>
          <a:prstGeom prst="rect">
            <a:avLst/>
          </a:prstGeom>
          <a:noFill/>
          <a:ln>
            <a:noFill/>
          </a:ln>
        </p:spPr>
        <p:txBody>
          <a:bodyPr spcFirstLastPara="1" wrap="square" lIns="68575" tIns="34275" rIns="68575" bIns="34275" anchor="ctr" anchorCtr="0">
            <a:normAutofit fontScale="92500" lnSpcReduction="10000"/>
          </a:bodyPr>
          <a:lstStyle/>
          <a:p>
            <a:pPr marL="0" lvl="0" indent="0" algn="l" rtl="0">
              <a:lnSpc>
                <a:spcPct val="120000"/>
              </a:lnSpc>
              <a:spcBef>
                <a:spcPts val="0"/>
              </a:spcBef>
              <a:spcAft>
                <a:spcPts val="1200"/>
              </a:spcAft>
              <a:buClr>
                <a:schemeClr val="lt2"/>
              </a:buClr>
              <a:buSzPts val="2300"/>
              <a:buNone/>
            </a:pPr>
            <a:r>
              <a:rPr lang="en" sz="2300">
                <a:latin typeface="Arial"/>
                <a:ea typeface="Arial"/>
                <a:cs typeface="Arial"/>
                <a:sym typeface="Arial"/>
              </a:rPr>
              <a:t>Temporary or Sporadic Income - Income Exclusion</a:t>
            </a:r>
            <a:br>
              <a:rPr lang="en" sz="2300">
                <a:latin typeface="Arial"/>
                <a:ea typeface="Arial"/>
                <a:cs typeface="Arial"/>
                <a:sym typeface="Arial"/>
              </a:rPr>
            </a:br>
            <a:endParaRPr sz="2300">
              <a:latin typeface="Arial"/>
              <a:ea typeface="Arial"/>
              <a:cs typeface="Arial"/>
              <a:sym typeface="Arial"/>
            </a:endParaRPr>
          </a:p>
        </p:txBody>
      </p:sp>
      <p:sp>
        <p:nvSpPr>
          <p:cNvPr id="547" name="Google Shape;547;p73"/>
          <p:cNvSpPr/>
          <p:nvPr/>
        </p:nvSpPr>
        <p:spPr>
          <a:xfrm>
            <a:off x="0" y="0"/>
            <a:ext cx="0" cy="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68575" tIns="34275" rIns="68575" bIns="34275" anchor="ctr" anchorCtr="1">
            <a:noAutofit/>
          </a:bodyPr>
          <a:lstStyle/>
          <a:p>
            <a:pPr marL="0" lvl="0" indent="0" algn="l" rtl="0">
              <a:spcBef>
                <a:spcPts val="0"/>
              </a:spcBef>
              <a:spcAft>
                <a:spcPts val="0"/>
              </a:spcAft>
              <a:buNone/>
            </a:pPr>
            <a:endParaRPr/>
          </a:p>
        </p:txBody>
      </p:sp>
      <p:sp>
        <p:nvSpPr>
          <p:cNvPr id="548" name="Google Shape;548;p73"/>
          <p:cNvSpPr txBox="1"/>
          <p:nvPr/>
        </p:nvSpPr>
        <p:spPr>
          <a:xfrm>
            <a:off x="456025" y="1343025"/>
            <a:ext cx="7934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chemeClr val="dk2"/>
                </a:solidFill>
                <a:latin typeface="Open Sans"/>
                <a:ea typeface="Open Sans"/>
                <a:cs typeface="Open Sans"/>
                <a:sym typeface="Open Sans"/>
              </a:rPr>
              <a:t>What is temporary or sporadic income?</a:t>
            </a:r>
            <a:endParaRPr sz="20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2000" dirty="0">
              <a:solidFill>
                <a:schemeClr val="dk2"/>
              </a:solidFill>
              <a:latin typeface="Open Sans"/>
              <a:ea typeface="Open Sans"/>
              <a:cs typeface="Open Sans"/>
              <a:sym typeface="Open Sans"/>
            </a:endParaRPr>
          </a:p>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Income that is not regularly received</a:t>
            </a:r>
            <a:endParaRPr sz="2000" dirty="0">
              <a:solidFill>
                <a:schemeClr val="dk2"/>
              </a:solidFill>
              <a:latin typeface="Open Sans"/>
              <a:ea typeface="Open Sans"/>
              <a:cs typeface="Open Sans"/>
              <a:sym typeface="Open Sans"/>
            </a:endParaRPr>
          </a:p>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Income that cannot be anticipated to be received in the next twelve months following the initial determination of eligibility or the next twelve months after an annual recertification. </a:t>
            </a:r>
            <a:endParaRPr sz="20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2000" dirty="0">
              <a:solidFill>
                <a:schemeClr val="dk2"/>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4"/>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fontScale="92500" lnSpcReduction="10000"/>
          </a:bodyPr>
          <a:lstStyle/>
          <a:p>
            <a:pPr marL="0" lvl="0" indent="0" algn="l" rtl="0">
              <a:lnSpc>
                <a:spcPct val="120000"/>
              </a:lnSpc>
              <a:spcBef>
                <a:spcPts val="0"/>
              </a:spcBef>
              <a:spcAft>
                <a:spcPts val="1200"/>
              </a:spcAft>
              <a:buClr>
                <a:schemeClr val="lt2"/>
              </a:buClr>
              <a:buSzPts val="2400"/>
              <a:buNone/>
            </a:pPr>
            <a:r>
              <a:rPr lang="en" b="1" i="0" dirty="0">
                <a:latin typeface="Open Sans"/>
                <a:ea typeface="Open Sans"/>
                <a:cs typeface="Open Sans"/>
                <a:sym typeface="Open Sans"/>
              </a:rPr>
              <a:t>Temporary or Sporadic Income</a:t>
            </a:r>
            <a:br>
              <a:rPr lang="en" b="1" i="0" dirty="0">
                <a:latin typeface="Open Sans"/>
                <a:ea typeface="Open Sans"/>
                <a:cs typeface="Open Sans"/>
                <a:sym typeface="Open Sans"/>
              </a:rPr>
            </a:br>
            <a:r>
              <a:rPr lang="en" b="1" i="0" dirty="0">
                <a:latin typeface="Open Sans"/>
                <a:ea typeface="Open Sans"/>
                <a:cs typeface="Open Sans"/>
                <a:sym typeface="Open Sans"/>
              </a:rPr>
              <a:t>Example</a:t>
            </a:r>
            <a:endParaRPr dirty="0"/>
          </a:p>
        </p:txBody>
      </p:sp>
      <p:pic>
        <p:nvPicPr>
          <p:cNvPr id="554" name="Google Shape;554;p74" descr="Man in checkered shirt"/>
          <p:cNvPicPr preferRelativeResize="0"/>
          <p:nvPr/>
        </p:nvPicPr>
        <p:blipFill rotWithShape="1">
          <a:blip r:embed="rId3">
            <a:alphaModFix/>
          </a:blip>
          <a:srcRect l="16373"/>
          <a:stretch/>
        </p:blipFill>
        <p:spPr>
          <a:xfrm>
            <a:off x="4736834" y="1343024"/>
            <a:ext cx="4065369" cy="3244840"/>
          </a:xfrm>
          <a:prstGeom prst="rect">
            <a:avLst/>
          </a:prstGeom>
          <a:noFill/>
          <a:ln>
            <a:noFill/>
          </a:ln>
        </p:spPr>
      </p:pic>
      <p:sp>
        <p:nvSpPr>
          <p:cNvPr id="555" name="Google Shape;555;p74"/>
          <p:cNvSpPr txBox="1"/>
          <p:nvPr/>
        </p:nvSpPr>
        <p:spPr>
          <a:xfrm>
            <a:off x="345216" y="3728906"/>
            <a:ext cx="4193400" cy="402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dirty="0"/>
          </a:p>
        </p:txBody>
      </p:sp>
      <p:sp>
        <p:nvSpPr>
          <p:cNvPr id="556" name="Google Shape;556;p74"/>
          <p:cNvSpPr txBox="1">
            <a:spLocks noGrp="1"/>
          </p:cNvSpPr>
          <p:nvPr>
            <p:ph type="body" idx="4"/>
          </p:nvPr>
        </p:nvSpPr>
        <p:spPr>
          <a:xfrm>
            <a:off x="271876" y="1162194"/>
            <a:ext cx="4340079" cy="3396554"/>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0"/>
              </a:spcBef>
              <a:spcAft>
                <a:spcPts val="0"/>
              </a:spcAft>
              <a:buSzPts val="1500"/>
              <a:buNone/>
            </a:pPr>
            <a:r>
              <a:rPr lang="en" sz="2000" dirty="0">
                <a:solidFill>
                  <a:schemeClr val="dk2"/>
                </a:solidFill>
              </a:rPr>
              <a:t>Hank here occasionally works as a handyman for his elderly neighbor. In the last 12 months, he has worked about 4 times with no pattern or regularity.  Johnson has no idea when and/or if his neighbor will have any work for him in the next few months or even at all.  </a:t>
            </a:r>
          </a:p>
          <a:p>
            <a:pPr marL="0" lvl="0" indent="0" algn="l" rtl="0">
              <a:lnSpc>
                <a:spcPct val="100000"/>
              </a:lnSpc>
              <a:spcBef>
                <a:spcPts val="0"/>
              </a:spcBef>
              <a:spcAft>
                <a:spcPts val="0"/>
              </a:spcAft>
              <a:buSzPts val="1500"/>
              <a:buNone/>
            </a:pPr>
            <a:endParaRPr lang="en" sz="2000" dirty="0">
              <a:solidFill>
                <a:schemeClr val="dk2"/>
              </a:solidFill>
            </a:endParaRPr>
          </a:p>
          <a:p>
            <a:pPr marL="0" lvl="0" indent="0" algn="l" rtl="0">
              <a:lnSpc>
                <a:spcPct val="100000"/>
              </a:lnSpc>
              <a:spcBef>
                <a:spcPts val="0"/>
              </a:spcBef>
              <a:spcAft>
                <a:spcPts val="0"/>
              </a:spcAft>
              <a:buSzPts val="1500"/>
              <a:buNone/>
            </a:pPr>
            <a:r>
              <a:rPr lang="en" sz="2000" dirty="0">
                <a:solidFill>
                  <a:schemeClr val="dk2"/>
                </a:solidFill>
              </a:rPr>
              <a:t>Should this income be included in Johnson’s annual income?</a:t>
            </a:r>
            <a:endParaRPr sz="2000" dirty="0"/>
          </a:p>
          <a:p>
            <a:pPr marL="0" lvl="0" indent="0" algn="l" rtl="0">
              <a:lnSpc>
                <a:spcPct val="100000"/>
              </a:lnSpc>
              <a:spcBef>
                <a:spcPts val="500"/>
              </a:spcBef>
              <a:spcAft>
                <a:spcPts val="0"/>
              </a:spcAft>
              <a:buSzPts val="1500"/>
              <a:buNone/>
            </a:pPr>
            <a:endParaRPr sz="1500" b="1" dirty="0">
              <a:solidFill>
                <a:schemeClr val="dk2"/>
              </a:solidFill>
            </a:endParaRPr>
          </a:p>
          <a:p>
            <a:pPr marL="0" lvl="0" indent="0" algn="l" rtl="0">
              <a:lnSpc>
                <a:spcPct val="100000"/>
              </a:lnSpc>
              <a:spcBef>
                <a:spcPts val="500"/>
              </a:spcBef>
              <a:spcAft>
                <a:spcPts val="0"/>
              </a:spcAft>
              <a:buSzPts val="1500"/>
              <a:buNone/>
            </a:pPr>
            <a:endParaRPr sz="15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5"/>
          <p:cNvSpPr txBox="1">
            <a:spLocks noGrp="1"/>
          </p:cNvSpPr>
          <p:nvPr>
            <p:ph type="subTitle" idx="1"/>
          </p:nvPr>
        </p:nvSpPr>
        <p:spPr>
          <a:xfrm>
            <a:off x="-1" y="0"/>
            <a:ext cx="9144000" cy="5143500"/>
          </a:xfrm>
          <a:prstGeom prst="rect">
            <a:avLst/>
          </a:prstGeom>
          <a:noFill/>
          <a:ln>
            <a:noFill/>
          </a:ln>
        </p:spPr>
        <p:txBody>
          <a:bodyPr spcFirstLastPara="1" wrap="square" lIns="68575" tIns="34275" rIns="68575" bIns="34275" anchor="ctr" anchorCtr="0">
            <a:noAutofit/>
          </a:bodyPr>
          <a:lstStyle/>
          <a:p>
            <a:pPr marL="0" lvl="0" indent="0" algn="ctr" rtl="0">
              <a:lnSpc>
                <a:spcPct val="113636"/>
              </a:lnSpc>
              <a:spcBef>
                <a:spcPts val="0"/>
              </a:spcBef>
              <a:spcAft>
                <a:spcPts val="1200"/>
              </a:spcAft>
              <a:buClr>
                <a:schemeClr val="lt1"/>
              </a:buClr>
              <a:buSzPts val="3300"/>
              <a:buNone/>
            </a:pPr>
            <a:r>
              <a:rPr lang="en"/>
              <a:t>How To Verify Income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6"/>
          <p:cNvSpPr txBox="1">
            <a:spLocks noGrp="1"/>
          </p:cNvSpPr>
          <p:nvPr>
            <p:ph type="body" idx="1"/>
          </p:nvPr>
        </p:nvSpPr>
        <p:spPr>
          <a:xfrm>
            <a:off x="274796" y="1"/>
            <a:ext cx="8527500" cy="960000"/>
          </a:xfrm>
          <a:prstGeom prst="rect">
            <a:avLst/>
          </a:prstGeom>
          <a:noFill/>
          <a:ln>
            <a:noFill/>
          </a:ln>
        </p:spPr>
        <p:txBody>
          <a:bodyPr spcFirstLastPara="1" wrap="square" lIns="68575" tIns="68575" rIns="68575" bIns="68575" anchor="ctr" anchorCtr="0">
            <a:normAutofit/>
          </a:bodyPr>
          <a:lstStyle/>
          <a:p>
            <a:pPr marL="0" lvl="0" indent="0" algn="l" rtl="0">
              <a:lnSpc>
                <a:spcPct val="130000"/>
              </a:lnSpc>
              <a:spcBef>
                <a:spcPts val="500"/>
              </a:spcBef>
              <a:spcAft>
                <a:spcPts val="1200"/>
              </a:spcAft>
              <a:buClr>
                <a:schemeClr val="dk1"/>
              </a:buClr>
              <a:buSzPts val="3300"/>
              <a:buNone/>
            </a:pPr>
            <a:r>
              <a:rPr lang="en" sz="3000" i="0"/>
              <a:t>Preferred Form – Order of Priority</a:t>
            </a:r>
            <a:endParaRPr sz="3000"/>
          </a:p>
        </p:txBody>
      </p:sp>
      <p:sp>
        <p:nvSpPr>
          <p:cNvPr id="567" name="Google Shape;567;p76"/>
          <p:cNvSpPr/>
          <p:nvPr/>
        </p:nvSpPr>
        <p:spPr>
          <a:xfrm>
            <a:off x="612153" y="3927086"/>
            <a:ext cx="7919700" cy="558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300"/>
              </a:spcBef>
              <a:spcAft>
                <a:spcPts val="0"/>
              </a:spcAft>
              <a:buNone/>
            </a:pPr>
            <a:r>
              <a:rPr lang="en" sz="1500" b="1">
                <a:solidFill>
                  <a:srgbClr val="315177"/>
                </a:solidFill>
                <a:latin typeface="Open Sans"/>
                <a:ea typeface="Open Sans"/>
                <a:cs typeface="Open Sans"/>
                <a:sym typeface="Open Sans"/>
              </a:rPr>
              <a:t>**Staff should document in program participant files efforts to obtain preferred forms of verification and the reason an alternative method was used.**</a:t>
            </a:r>
            <a:endParaRPr sz="1100" b="1"/>
          </a:p>
        </p:txBody>
      </p:sp>
      <p:grpSp>
        <p:nvGrpSpPr>
          <p:cNvPr id="568" name="Google Shape;568;p76"/>
          <p:cNvGrpSpPr/>
          <p:nvPr/>
        </p:nvGrpSpPr>
        <p:grpSpPr>
          <a:xfrm>
            <a:off x="854903" y="1784460"/>
            <a:ext cx="7323246" cy="1867299"/>
            <a:chOff x="7921" y="0"/>
            <a:chExt cx="7358567" cy="3115800"/>
          </a:xfrm>
        </p:grpSpPr>
        <p:sp>
          <p:nvSpPr>
            <p:cNvPr id="569" name="Google Shape;569;p76"/>
            <p:cNvSpPr/>
            <p:nvPr/>
          </p:nvSpPr>
          <p:spPr>
            <a:xfrm>
              <a:off x="553085" y="0"/>
              <a:ext cx="6268200" cy="3115800"/>
            </a:xfrm>
            <a:prstGeom prst="rightArrow">
              <a:avLst>
                <a:gd name="adj1" fmla="val 50000"/>
                <a:gd name="adj2" fmla="val 50000"/>
              </a:avLst>
            </a:prstGeom>
            <a:solidFill>
              <a:srgbClr val="CBCED6"/>
            </a:solidFill>
            <a:ln>
              <a:noFill/>
            </a:ln>
            <a:effectLst>
              <a:outerShdw blurRad="40000" dist="23000" dir="5400000" rotWithShape="0">
                <a:srgbClr val="000000">
                  <a:alpha val="33330"/>
                </a:srgbClr>
              </a:outerShdw>
            </a:effectLst>
          </p:spPr>
          <p:txBody>
            <a:bodyPr spcFirstLastPara="1" wrap="square" lIns="68575" tIns="68575" rIns="68575" bIns="68575" anchor="ctr" anchorCtr="0">
              <a:noAutofit/>
            </a:bodyPr>
            <a:lstStyle/>
            <a:p>
              <a:pPr marL="0" marR="0" lvl="0" indent="0" algn="l" rtl="0">
                <a:spcBef>
                  <a:spcPts val="0"/>
                </a:spcBef>
                <a:spcAft>
                  <a:spcPts val="0"/>
                </a:spcAft>
                <a:buNone/>
              </a:pPr>
              <a:endParaRPr sz="1500">
                <a:solidFill>
                  <a:schemeClr val="dk2"/>
                </a:solidFill>
                <a:latin typeface="Open Sans"/>
                <a:ea typeface="Open Sans"/>
                <a:cs typeface="Open Sans"/>
                <a:sym typeface="Open Sans"/>
              </a:endParaRPr>
            </a:p>
          </p:txBody>
        </p:sp>
        <p:sp>
          <p:nvSpPr>
            <p:cNvPr id="570" name="Google Shape;570;p76"/>
            <p:cNvSpPr/>
            <p:nvPr/>
          </p:nvSpPr>
          <p:spPr>
            <a:xfrm>
              <a:off x="7921" y="934720"/>
              <a:ext cx="2373600" cy="1246200"/>
            </a:xfrm>
            <a:prstGeom prst="roundRect">
              <a:avLst>
                <a:gd name="adj" fmla="val 16667"/>
              </a:avLst>
            </a:prstGeom>
            <a:gradFill>
              <a:gsLst>
                <a:gs pos="0">
                  <a:schemeClr val="lt1"/>
                </a:gs>
                <a:gs pos="100000">
                  <a:schemeClr val="lt1"/>
                </a:gs>
              </a:gsLst>
              <a:lin ang="16200038" scaled="0"/>
            </a:gradFill>
            <a:ln>
              <a:noFill/>
            </a:ln>
            <a:effectLst>
              <a:outerShdw blurRad="40000" dist="23000" dir="5400000" rotWithShape="0">
                <a:srgbClr val="000000">
                  <a:alpha val="33330"/>
                </a:srgbClr>
              </a:outerShdw>
            </a:effectLst>
          </p:spPr>
          <p:txBody>
            <a:bodyPr spcFirstLastPara="1" wrap="square" lIns="68575" tIns="68575" rIns="68575" bIns="68575" anchor="ctr" anchorCtr="0">
              <a:noAutofit/>
            </a:bodyPr>
            <a:lstStyle/>
            <a:p>
              <a:pPr marL="0" marR="0" lvl="0" indent="0" algn="l" rtl="0">
                <a:spcBef>
                  <a:spcPts val="0"/>
                </a:spcBef>
                <a:spcAft>
                  <a:spcPts val="0"/>
                </a:spcAft>
                <a:buNone/>
              </a:pPr>
              <a:endParaRPr sz="1500">
                <a:solidFill>
                  <a:schemeClr val="dk2"/>
                </a:solidFill>
                <a:latin typeface="Open Sans"/>
                <a:ea typeface="Open Sans"/>
                <a:cs typeface="Open Sans"/>
                <a:sym typeface="Open Sans"/>
              </a:endParaRPr>
            </a:p>
          </p:txBody>
        </p:sp>
        <p:sp>
          <p:nvSpPr>
            <p:cNvPr id="571" name="Google Shape;571;p76"/>
            <p:cNvSpPr txBox="1"/>
            <p:nvPr/>
          </p:nvSpPr>
          <p:spPr>
            <a:xfrm>
              <a:off x="68760" y="995559"/>
              <a:ext cx="2252100" cy="1124700"/>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500"/>
                </a:spcAft>
                <a:buNone/>
              </a:pPr>
              <a:r>
                <a:rPr lang="en" sz="1500" dirty="0">
                  <a:solidFill>
                    <a:schemeClr val="dk2"/>
                  </a:solidFill>
                  <a:latin typeface="Open Sans"/>
                  <a:ea typeface="Open Sans"/>
                  <a:cs typeface="Open Sans"/>
                  <a:sym typeface="Open Sans"/>
                </a:rPr>
                <a:t>Third Party: Written or Oral</a:t>
              </a:r>
              <a:endParaRPr sz="1500" dirty="0">
                <a:solidFill>
                  <a:schemeClr val="dk2"/>
                </a:solidFill>
                <a:latin typeface="Open Sans"/>
                <a:ea typeface="Open Sans"/>
                <a:cs typeface="Open Sans"/>
                <a:sym typeface="Open Sans"/>
              </a:endParaRPr>
            </a:p>
          </p:txBody>
        </p:sp>
        <p:sp>
          <p:nvSpPr>
            <p:cNvPr id="572" name="Google Shape;572;p76"/>
            <p:cNvSpPr/>
            <p:nvPr/>
          </p:nvSpPr>
          <p:spPr>
            <a:xfrm>
              <a:off x="2500405" y="934720"/>
              <a:ext cx="2373600" cy="1246200"/>
            </a:xfrm>
            <a:prstGeom prst="roundRect">
              <a:avLst>
                <a:gd name="adj" fmla="val 16667"/>
              </a:avLst>
            </a:prstGeom>
            <a:gradFill>
              <a:gsLst>
                <a:gs pos="0">
                  <a:schemeClr val="lt1"/>
                </a:gs>
                <a:gs pos="100000">
                  <a:schemeClr val="lt1"/>
                </a:gs>
              </a:gsLst>
              <a:lin ang="16200038" scaled="0"/>
            </a:gradFill>
            <a:ln>
              <a:noFill/>
            </a:ln>
            <a:effectLst>
              <a:outerShdw blurRad="40000" dist="23000" dir="5400000" rotWithShape="0">
                <a:srgbClr val="000000">
                  <a:alpha val="33330"/>
                </a:srgbClr>
              </a:outerShdw>
            </a:effectLst>
          </p:spPr>
          <p:txBody>
            <a:bodyPr spcFirstLastPara="1" wrap="square" lIns="68575" tIns="68575" rIns="68575" bIns="68575" anchor="ctr" anchorCtr="0">
              <a:noAutofit/>
            </a:bodyPr>
            <a:lstStyle/>
            <a:p>
              <a:pPr marL="0" marR="0" lvl="0" indent="0" algn="l" rtl="0">
                <a:spcBef>
                  <a:spcPts val="0"/>
                </a:spcBef>
                <a:spcAft>
                  <a:spcPts val="0"/>
                </a:spcAft>
                <a:buNone/>
              </a:pPr>
              <a:endParaRPr sz="1500">
                <a:solidFill>
                  <a:schemeClr val="dk2"/>
                </a:solidFill>
                <a:latin typeface="Open Sans"/>
                <a:ea typeface="Open Sans"/>
                <a:cs typeface="Open Sans"/>
                <a:sym typeface="Open Sans"/>
              </a:endParaRPr>
            </a:p>
          </p:txBody>
        </p:sp>
        <p:sp>
          <p:nvSpPr>
            <p:cNvPr id="573" name="Google Shape;573;p76"/>
            <p:cNvSpPr txBox="1"/>
            <p:nvPr/>
          </p:nvSpPr>
          <p:spPr>
            <a:xfrm>
              <a:off x="2561244" y="995559"/>
              <a:ext cx="2252100" cy="1124700"/>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500"/>
                </a:spcAft>
                <a:buNone/>
              </a:pPr>
              <a:r>
                <a:rPr lang="en" sz="1500">
                  <a:solidFill>
                    <a:schemeClr val="dk2"/>
                  </a:solidFill>
                  <a:latin typeface="Open Sans"/>
                  <a:ea typeface="Open Sans"/>
                  <a:cs typeface="Open Sans"/>
                  <a:sym typeface="Open Sans"/>
                </a:rPr>
                <a:t>Review of Documents</a:t>
              </a:r>
              <a:endParaRPr sz="1500">
                <a:solidFill>
                  <a:schemeClr val="dk2"/>
                </a:solidFill>
                <a:latin typeface="Open Sans"/>
                <a:ea typeface="Open Sans"/>
                <a:cs typeface="Open Sans"/>
                <a:sym typeface="Open Sans"/>
              </a:endParaRPr>
            </a:p>
          </p:txBody>
        </p:sp>
        <p:sp>
          <p:nvSpPr>
            <p:cNvPr id="574" name="Google Shape;574;p76"/>
            <p:cNvSpPr/>
            <p:nvPr/>
          </p:nvSpPr>
          <p:spPr>
            <a:xfrm>
              <a:off x="4992888" y="934720"/>
              <a:ext cx="2373600" cy="1246200"/>
            </a:xfrm>
            <a:prstGeom prst="roundRect">
              <a:avLst>
                <a:gd name="adj" fmla="val 16667"/>
              </a:avLst>
            </a:prstGeom>
            <a:gradFill>
              <a:gsLst>
                <a:gs pos="0">
                  <a:schemeClr val="lt1"/>
                </a:gs>
                <a:gs pos="100000">
                  <a:schemeClr val="lt1"/>
                </a:gs>
              </a:gsLst>
              <a:lin ang="16200038" scaled="0"/>
            </a:gradFill>
            <a:ln>
              <a:noFill/>
            </a:ln>
            <a:effectLst>
              <a:outerShdw blurRad="40000" dist="23000" dir="5400000" rotWithShape="0">
                <a:srgbClr val="000000">
                  <a:alpha val="33330"/>
                </a:srgbClr>
              </a:outerShdw>
            </a:effectLst>
          </p:spPr>
          <p:txBody>
            <a:bodyPr spcFirstLastPara="1" wrap="square" lIns="68575" tIns="68575" rIns="68575" bIns="68575" anchor="ctr" anchorCtr="0">
              <a:noAutofit/>
            </a:bodyPr>
            <a:lstStyle/>
            <a:p>
              <a:pPr marL="0" marR="0" lvl="0" indent="0" algn="l" rtl="0">
                <a:spcBef>
                  <a:spcPts val="0"/>
                </a:spcBef>
                <a:spcAft>
                  <a:spcPts val="0"/>
                </a:spcAft>
                <a:buNone/>
              </a:pPr>
              <a:endParaRPr sz="1500">
                <a:solidFill>
                  <a:schemeClr val="dk2"/>
                </a:solidFill>
                <a:latin typeface="Open Sans"/>
                <a:ea typeface="Open Sans"/>
                <a:cs typeface="Open Sans"/>
                <a:sym typeface="Open Sans"/>
              </a:endParaRPr>
            </a:p>
          </p:txBody>
        </p:sp>
        <p:sp>
          <p:nvSpPr>
            <p:cNvPr id="575" name="Google Shape;575;p76"/>
            <p:cNvSpPr txBox="1"/>
            <p:nvPr/>
          </p:nvSpPr>
          <p:spPr>
            <a:xfrm>
              <a:off x="5053727" y="995559"/>
              <a:ext cx="2252100" cy="1124700"/>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500"/>
                </a:spcAft>
                <a:buNone/>
              </a:pPr>
              <a:r>
                <a:rPr lang="en" sz="1500">
                  <a:solidFill>
                    <a:schemeClr val="dk2"/>
                  </a:solidFill>
                  <a:latin typeface="Open Sans"/>
                  <a:ea typeface="Open Sans"/>
                  <a:cs typeface="Open Sans"/>
                  <a:sym typeface="Open Sans"/>
                </a:rPr>
                <a:t>Household certification or notarized statement</a:t>
              </a:r>
              <a:endParaRPr sz="1500">
                <a:solidFill>
                  <a:schemeClr val="dk2"/>
                </a:solidFill>
                <a:latin typeface="Open Sans"/>
                <a:ea typeface="Open Sans"/>
                <a:cs typeface="Open Sans"/>
                <a:sym typeface="Open Sans"/>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7"/>
          <p:cNvSpPr txBox="1">
            <a:spLocks noGrp="1"/>
          </p:cNvSpPr>
          <p:nvPr>
            <p:ph type="body" idx="1"/>
          </p:nvPr>
        </p:nvSpPr>
        <p:spPr>
          <a:xfrm>
            <a:off x="274796" y="1"/>
            <a:ext cx="8527500" cy="960000"/>
          </a:xfrm>
          <a:prstGeom prst="rect">
            <a:avLst/>
          </a:prstGeom>
        </p:spPr>
        <p:txBody>
          <a:bodyPr spcFirstLastPara="1" wrap="square" lIns="68575" tIns="34275" rIns="68575" bIns="34275" anchor="ctr" anchorCtr="0">
            <a:normAutofit/>
          </a:bodyPr>
          <a:lstStyle/>
          <a:p>
            <a:pPr marL="0" lvl="0" indent="0" algn="l" rtl="0">
              <a:spcBef>
                <a:spcPts val="500"/>
              </a:spcBef>
              <a:spcAft>
                <a:spcPts val="1200"/>
              </a:spcAft>
              <a:buNone/>
            </a:pPr>
            <a:r>
              <a:rPr lang="en"/>
              <a:t>Third-Party Written or Oral Verification </a:t>
            </a:r>
            <a:endParaRPr/>
          </a:p>
        </p:txBody>
      </p:sp>
      <p:sp>
        <p:nvSpPr>
          <p:cNvPr id="581" name="Google Shape;581;p77"/>
          <p:cNvSpPr txBox="1"/>
          <p:nvPr/>
        </p:nvSpPr>
        <p:spPr>
          <a:xfrm>
            <a:off x="515000" y="1427250"/>
            <a:ext cx="8146200" cy="28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2"/>
                </a:solidFill>
                <a:latin typeface="Open Sans"/>
                <a:ea typeface="Open Sans"/>
                <a:cs typeface="Open Sans"/>
                <a:sym typeface="Open Sans"/>
              </a:rPr>
              <a:t>A HOPWA program develops forms to send to employers, banks, credit unions, other investments, social security offices, etc.</a:t>
            </a: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r>
              <a:rPr lang="en" sz="1900" dirty="0">
                <a:solidFill>
                  <a:schemeClr val="dk2"/>
                </a:solidFill>
                <a:latin typeface="Open Sans"/>
                <a:ea typeface="Open Sans"/>
                <a:cs typeface="Open Sans"/>
                <a:sym typeface="Open Sans"/>
              </a:rPr>
              <a:t>The form is completed by the above entities and returned to the HOPWA program. </a:t>
            </a: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r>
              <a:rPr lang="en" sz="1900" dirty="0">
                <a:solidFill>
                  <a:schemeClr val="dk2"/>
                </a:solidFill>
                <a:latin typeface="Open Sans"/>
                <a:ea typeface="Open Sans"/>
                <a:cs typeface="Open Sans"/>
                <a:sym typeface="Open Sans"/>
              </a:rPr>
              <a:t>Program staff can also call the above entities, ask questions, and document the answers on a developed form. </a:t>
            </a: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r>
              <a:rPr lang="en" sz="1900" dirty="0">
                <a:solidFill>
                  <a:schemeClr val="dk2"/>
                </a:solidFill>
                <a:latin typeface="Open Sans"/>
                <a:ea typeface="Open Sans"/>
                <a:cs typeface="Open Sans"/>
                <a:sym typeface="Open Sans"/>
              </a:rPr>
              <a:t>Note: Please include a release of information when using this method.</a:t>
            </a: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20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2000" dirty="0">
              <a:solidFill>
                <a:schemeClr val="dk2"/>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8"/>
          <p:cNvSpPr txBox="1">
            <a:spLocks noGrp="1"/>
          </p:cNvSpPr>
          <p:nvPr>
            <p:ph type="body" idx="1"/>
          </p:nvPr>
        </p:nvSpPr>
        <p:spPr>
          <a:xfrm>
            <a:off x="274796" y="1"/>
            <a:ext cx="8527500" cy="960000"/>
          </a:xfrm>
          <a:prstGeom prst="rect">
            <a:avLst/>
          </a:prstGeom>
          <a:noFill/>
          <a:ln>
            <a:noFill/>
          </a:ln>
        </p:spPr>
        <p:txBody>
          <a:bodyPr spcFirstLastPara="1" wrap="square" lIns="68575" tIns="68575" rIns="68575" bIns="68575" anchor="ctr" anchorCtr="0">
            <a:normAutofit/>
          </a:bodyPr>
          <a:lstStyle/>
          <a:p>
            <a:pPr marL="0" lvl="0" indent="0" algn="l" rtl="0">
              <a:lnSpc>
                <a:spcPct val="130000"/>
              </a:lnSpc>
              <a:spcBef>
                <a:spcPts val="0"/>
              </a:spcBef>
              <a:spcAft>
                <a:spcPts val="500"/>
              </a:spcAft>
              <a:buClr>
                <a:schemeClr val="lt2"/>
              </a:buClr>
              <a:buSzPts val="3300"/>
              <a:buNone/>
            </a:pPr>
            <a:r>
              <a:rPr lang="en" sz="2300">
                <a:latin typeface="Arial"/>
                <a:ea typeface="Arial"/>
                <a:cs typeface="Arial"/>
                <a:sym typeface="Arial"/>
              </a:rPr>
              <a:t>Review of Documents</a:t>
            </a:r>
            <a:endParaRPr/>
          </a:p>
        </p:txBody>
      </p:sp>
      <p:sp>
        <p:nvSpPr>
          <p:cNvPr id="587" name="Google Shape;587;p78"/>
          <p:cNvSpPr txBox="1">
            <a:spLocks noGrp="1"/>
          </p:cNvSpPr>
          <p:nvPr>
            <p:ph type="body" idx="4"/>
          </p:nvPr>
        </p:nvSpPr>
        <p:spPr>
          <a:xfrm>
            <a:off x="274804" y="1370600"/>
            <a:ext cx="8376900" cy="2838600"/>
          </a:xfrm>
          <a:prstGeom prst="rect">
            <a:avLst/>
          </a:prstGeom>
          <a:noFill/>
          <a:ln>
            <a:noFill/>
          </a:ln>
        </p:spPr>
        <p:txBody>
          <a:bodyPr spcFirstLastPara="1" wrap="square" lIns="68575" tIns="68575" rIns="68575" bIns="68575" anchor="t" anchorCtr="0">
            <a:normAutofit fontScale="92500" lnSpcReduction="20000"/>
          </a:bodyPr>
          <a:lstStyle/>
          <a:p>
            <a:pPr marL="0" lvl="0" indent="0" algn="l" rtl="0">
              <a:lnSpc>
                <a:spcPct val="144000"/>
              </a:lnSpc>
              <a:spcBef>
                <a:spcPts val="500"/>
              </a:spcBef>
              <a:spcAft>
                <a:spcPts val="0"/>
              </a:spcAft>
              <a:buSzPts val="2100"/>
              <a:buNone/>
            </a:pPr>
            <a:r>
              <a:rPr lang="en" sz="2000" dirty="0">
                <a:solidFill>
                  <a:schemeClr val="dk2"/>
                </a:solidFill>
              </a:rPr>
              <a:t>Review of original documents provided by the family</a:t>
            </a:r>
            <a:endParaRPr sz="2000" dirty="0">
              <a:solidFill>
                <a:schemeClr val="dk2"/>
              </a:solidFill>
            </a:endParaRPr>
          </a:p>
          <a:p>
            <a:pPr marL="457200" lvl="0" indent="-355600" algn="l" rtl="0">
              <a:lnSpc>
                <a:spcPct val="144000"/>
              </a:lnSpc>
              <a:spcBef>
                <a:spcPts val="500"/>
              </a:spcBef>
              <a:spcAft>
                <a:spcPts val="0"/>
              </a:spcAft>
              <a:buClr>
                <a:schemeClr val="dk2"/>
              </a:buClr>
              <a:buSzPts val="2000"/>
              <a:buChar char="•"/>
            </a:pPr>
            <a:r>
              <a:rPr lang="en" sz="2000" dirty="0">
                <a:solidFill>
                  <a:schemeClr val="dk2"/>
                </a:solidFill>
              </a:rPr>
              <a:t>For example: Review a family member’s social security award letter they provided </a:t>
            </a:r>
            <a:endParaRPr sz="2000" dirty="0">
              <a:solidFill>
                <a:schemeClr val="dk2"/>
              </a:solidFill>
            </a:endParaRPr>
          </a:p>
          <a:p>
            <a:pPr marL="0" lvl="0" indent="0" algn="l" rtl="0">
              <a:lnSpc>
                <a:spcPct val="144000"/>
              </a:lnSpc>
              <a:spcBef>
                <a:spcPts val="900"/>
              </a:spcBef>
              <a:spcAft>
                <a:spcPts val="0"/>
              </a:spcAft>
              <a:buSzPts val="2100"/>
              <a:buNone/>
            </a:pPr>
            <a:endParaRPr sz="2000" dirty="0">
              <a:solidFill>
                <a:schemeClr val="dk2"/>
              </a:solidFill>
            </a:endParaRPr>
          </a:p>
          <a:p>
            <a:pPr marL="0" lvl="0" indent="0" algn="l" rtl="0">
              <a:lnSpc>
                <a:spcPct val="144000"/>
              </a:lnSpc>
              <a:spcBef>
                <a:spcPts val="900"/>
              </a:spcBef>
              <a:spcAft>
                <a:spcPts val="500"/>
              </a:spcAft>
              <a:buSzPts val="2100"/>
              <a:buNone/>
            </a:pPr>
            <a:r>
              <a:rPr lang="en" sz="2000" dirty="0">
                <a:solidFill>
                  <a:schemeClr val="dk2"/>
                </a:solidFill>
              </a:rPr>
              <a:t>Review by program staff – copied and placed in the program participant file</a:t>
            </a:r>
            <a:endParaRPr sz="2000" dirty="0"/>
          </a:p>
        </p:txBody>
      </p:sp>
      <p:sp>
        <p:nvSpPr>
          <p:cNvPr id="588" name="Google Shape;588;p78"/>
          <p:cNvSpPr txBox="1">
            <a:spLocks noGrp="1"/>
          </p:cNvSpPr>
          <p:nvPr>
            <p:ph type="sldNum" idx="4294967295"/>
          </p:nvPr>
        </p:nvSpPr>
        <p:spPr>
          <a:xfrm>
            <a:off x="0" y="0"/>
            <a:ext cx="8302800" cy="9138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500"/>
              </a:spcAft>
              <a:buNone/>
            </a:pPr>
            <a:fld id="{00000000-1234-1234-1234-123412341234}" type="slidenum">
              <a:rPr lang="en" sz="400">
                <a:solidFill>
                  <a:schemeClr val="dk1"/>
                </a:solidFill>
                <a:latin typeface="Arial"/>
                <a:ea typeface="Arial"/>
                <a:cs typeface="Arial"/>
                <a:sym typeface="Arial"/>
              </a:rPr>
              <a:t>39</a:t>
            </a:fld>
            <a:endParaRPr sz="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body" idx="1"/>
          </p:nvPr>
        </p:nvSpPr>
        <p:spPr>
          <a:xfrm>
            <a:off x="308246" y="-214999"/>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30000"/>
              </a:lnSpc>
              <a:spcBef>
                <a:spcPts val="0"/>
              </a:spcBef>
              <a:spcAft>
                <a:spcPts val="0"/>
              </a:spcAft>
              <a:buClr>
                <a:schemeClr val="lt2"/>
              </a:buClr>
              <a:buSzPts val="2300"/>
              <a:buNone/>
            </a:pPr>
            <a:endParaRPr sz="3000" dirty="0"/>
          </a:p>
          <a:p>
            <a:pPr marL="0" lvl="0" indent="0" algn="l" rtl="0">
              <a:lnSpc>
                <a:spcPct val="130000"/>
              </a:lnSpc>
              <a:spcBef>
                <a:spcPts val="1200"/>
              </a:spcBef>
              <a:spcAft>
                <a:spcPts val="1200"/>
              </a:spcAft>
              <a:buClr>
                <a:schemeClr val="lt2"/>
              </a:buClr>
              <a:buSzPts val="2300"/>
              <a:buNone/>
            </a:pPr>
            <a:r>
              <a:rPr lang="en" sz="3000" dirty="0"/>
              <a:t>What is the Definition of Annual Income?</a:t>
            </a:r>
            <a:endParaRPr sz="3000" dirty="0"/>
          </a:p>
        </p:txBody>
      </p:sp>
      <p:sp>
        <p:nvSpPr>
          <p:cNvPr id="310" name="Google Shape;310;p42"/>
          <p:cNvSpPr/>
          <p:nvPr/>
        </p:nvSpPr>
        <p:spPr>
          <a:xfrm>
            <a:off x="341725" y="1235250"/>
            <a:ext cx="8494200" cy="3347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Annual income means all amounts, monetary or not, which:</a:t>
            </a:r>
            <a:endParaRPr sz="2000" dirty="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(1) Go to, or on behalf of, the family head or spouse (even if temporarily absent) or to any other family member; or</a:t>
            </a:r>
            <a:endParaRPr sz="2000" dirty="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(2) Are anticipated to be received from a source outside the family during the 12-month period following admission or annual reexamination effective date; and</a:t>
            </a:r>
            <a:endParaRPr sz="2000" dirty="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(3) Which are not specifically excluded; and</a:t>
            </a:r>
            <a:endParaRPr sz="2000" dirty="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000" dirty="0">
                <a:solidFill>
                  <a:schemeClr val="dk2"/>
                </a:solidFill>
                <a:latin typeface="Open Sans"/>
                <a:ea typeface="Open Sans"/>
                <a:cs typeface="Open Sans"/>
                <a:sym typeface="Open Sans"/>
              </a:rPr>
              <a:t>(4) Annual income also means amounts derived (during the 12-month period) from assets to which any member of the family has access.</a:t>
            </a:r>
            <a:endParaRPr sz="2000" dirty="0">
              <a:solidFill>
                <a:schemeClr val="dk2"/>
              </a:solidFill>
              <a:latin typeface="Open Sans"/>
              <a:ea typeface="Open Sans"/>
              <a:cs typeface="Open Sans"/>
              <a:sym typeface="Open Sans"/>
            </a:endParaRPr>
          </a:p>
          <a:p>
            <a:pPr marL="0" marR="0" lvl="0" indent="0" algn="l" rtl="0">
              <a:spcBef>
                <a:spcPts val="400"/>
              </a:spcBef>
              <a:spcAft>
                <a:spcPts val="0"/>
              </a:spcAft>
              <a:buNone/>
            </a:pPr>
            <a:endParaRPr sz="1100" dirty="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9"/>
          <p:cNvSpPr txBox="1">
            <a:spLocks noGrp="1"/>
          </p:cNvSpPr>
          <p:nvPr>
            <p:ph type="body" idx="1"/>
          </p:nvPr>
        </p:nvSpPr>
        <p:spPr>
          <a:xfrm>
            <a:off x="274796" y="1"/>
            <a:ext cx="8527500" cy="960000"/>
          </a:xfrm>
          <a:prstGeom prst="rect">
            <a:avLst/>
          </a:prstGeom>
          <a:noFill/>
          <a:ln>
            <a:noFill/>
          </a:ln>
        </p:spPr>
        <p:txBody>
          <a:bodyPr spcFirstLastPara="1" wrap="square" lIns="68575" tIns="68575" rIns="68575" bIns="68575" anchor="ctr" anchorCtr="0">
            <a:normAutofit/>
          </a:bodyPr>
          <a:lstStyle/>
          <a:p>
            <a:pPr marL="0" lvl="0" indent="0" algn="l" rtl="0">
              <a:lnSpc>
                <a:spcPct val="130000"/>
              </a:lnSpc>
              <a:spcBef>
                <a:spcPts val="0"/>
              </a:spcBef>
              <a:spcAft>
                <a:spcPts val="500"/>
              </a:spcAft>
              <a:buClr>
                <a:schemeClr val="lt2"/>
              </a:buClr>
              <a:buSzPts val="3300"/>
              <a:buNone/>
            </a:pPr>
            <a:r>
              <a:rPr lang="en" sz="2300">
                <a:latin typeface="Arial"/>
                <a:ea typeface="Arial"/>
                <a:cs typeface="Arial"/>
                <a:sym typeface="Arial"/>
              </a:rPr>
              <a:t>Self-Certification</a:t>
            </a:r>
            <a:endParaRPr/>
          </a:p>
        </p:txBody>
      </p:sp>
      <p:sp>
        <p:nvSpPr>
          <p:cNvPr id="594" name="Google Shape;594;p79"/>
          <p:cNvSpPr txBox="1">
            <a:spLocks noGrp="1"/>
          </p:cNvSpPr>
          <p:nvPr>
            <p:ph type="body" idx="4"/>
          </p:nvPr>
        </p:nvSpPr>
        <p:spPr>
          <a:xfrm>
            <a:off x="274800" y="1370600"/>
            <a:ext cx="7505100" cy="3288600"/>
          </a:xfrm>
          <a:prstGeom prst="rect">
            <a:avLst/>
          </a:prstGeom>
          <a:noFill/>
          <a:ln>
            <a:noFill/>
          </a:ln>
        </p:spPr>
        <p:txBody>
          <a:bodyPr spcFirstLastPara="1" wrap="square" lIns="68575" tIns="68575" rIns="68575" bIns="68575" anchor="t" anchorCtr="0">
            <a:normAutofit fontScale="77500" lnSpcReduction="20000"/>
          </a:bodyPr>
          <a:lstStyle/>
          <a:p>
            <a:pPr marL="0" lvl="0" indent="0" algn="l" rtl="0">
              <a:lnSpc>
                <a:spcPct val="144000"/>
              </a:lnSpc>
              <a:spcBef>
                <a:spcPts val="500"/>
              </a:spcBef>
              <a:spcAft>
                <a:spcPts val="0"/>
              </a:spcAft>
              <a:buSzPct val="104999"/>
              <a:buNone/>
            </a:pPr>
            <a:r>
              <a:rPr lang="en" sz="2000" dirty="0">
                <a:solidFill>
                  <a:schemeClr val="dk2"/>
                </a:solidFill>
              </a:rPr>
              <a:t>Family members complete a pre-developed form with the types of income included. The family identifies who has income, the types and the amounts. </a:t>
            </a:r>
            <a:endParaRPr sz="2000" dirty="0"/>
          </a:p>
          <a:p>
            <a:pPr marL="0" lvl="0" indent="0" algn="l" rtl="0">
              <a:lnSpc>
                <a:spcPct val="144000"/>
              </a:lnSpc>
              <a:spcBef>
                <a:spcPts val="900"/>
              </a:spcBef>
              <a:spcAft>
                <a:spcPts val="0"/>
              </a:spcAft>
              <a:buSzPct val="104999"/>
              <a:buNone/>
            </a:pPr>
            <a:endParaRPr sz="2000" dirty="0">
              <a:solidFill>
                <a:schemeClr val="dk2"/>
              </a:solidFill>
            </a:endParaRPr>
          </a:p>
          <a:p>
            <a:pPr marL="0" lvl="0" indent="0" algn="l" rtl="0">
              <a:lnSpc>
                <a:spcPct val="144000"/>
              </a:lnSpc>
              <a:spcBef>
                <a:spcPts val="900"/>
              </a:spcBef>
              <a:spcAft>
                <a:spcPts val="0"/>
              </a:spcAft>
              <a:buSzPct val="104999"/>
              <a:buNone/>
            </a:pPr>
            <a:r>
              <a:rPr lang="en" sz="2000" dirty="0">
                <a:solidFill>
                  <a:schemeClr val="dk2"/>
                </a:solidFill>
              </a:rPr>
              <a:t>Review by program staff – copied and placed in the program participant file.</a:t>
            </a:r>
            <a:endParaRPr sz="2000" dirty="0">
              <a:solidFill>
                <a:schemeClr val="dk2"/>
              </a:solidFill>
            </a:endParaRPr>
          </a:p>
          <a:p>
            <a:pPr marL="0" lvl="0" indent="0" algn="l" rtl="0">
              <a:lnSpc>
                <a:spcPct val="144000"/>
              </a:lnSpc>
              <a:spcBef>
                <a:spcPts val="900"/>
              </a:spcBef>
              <a:spcAft>
                <a:spcPts val="0"/>
              </a:spcAft>
              <a:buSzPct val="104999"/>
              <a:buNone/>
            </a:pPr>
            <a:endParaRPr sz="2000" dirty="0">
              <a:solidFill>
                <a:schemeClr val="dk2"/>
              </a:solidFill>
            </a:endParaRPr>
          </a:p>
          <a:p>
            <a:pPr marL="0" lvl="0" indent="0" algn="l" rtl="0">
              <a:lnSpc>
                <a:spcPct val="144000"/>
              </a:lnSpc>
              <a:spcBef>
                <a:spcPts val="900"/>
              </a:spcBef>
              <a:spcAft>
                <a:spcPts val="500"/>
              </a:spcAft>
              <a:buSzPct val="104999"/>
              <a:buNone/>
            </a:pPr>
            <a:r>
              <a:rPr lang="en" sz="2000" dirty="0">
                <a:solidFill>
                  <a:schemeClr val="dk2"/>
                </a:solidFill>
              </a:rPr>
              <a:t>If using self-certification of income, please document all efforts to obtain other sources.</a:t>
            </a:r>
            <a:endParaRPr sz="2000" dirty="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0"/>
          <p:cNvSpPr txBox="1">
            <a:spLocks noGrp="1"/>
          </p:cNvSpPr>
          <p:nvPr>
            <p:ph type="subTitle" idx="1"/>
          </p:nvPr>
        </p:nvSpPr>
        <p:spPr>
          <a:xfrm>
            <a:off x="-1" y="0"/>
            <a:ext cx="9144000" cy="5143500"/>
          </a:xfrm>
          <a:prstGeom prst="rect">
            <a:avLst/>
          </a:prstGeom>
          <a:noFill/>
          <a:ln>
            <a:noFill/>
          </a:ln>
        </p:spPr>
        <p:txBody>
          <a:bodyPr spcFirstLastPara="1" wrap="square" lIns="68575" tIns="34275" rIns="68575" bIns="34275" anchor="ctr" anchorCtr="0">
            <a:noAutofit/>
          </a:bodyPr>
          <a:lstStyle/>
          <a:p>
            <a:pPr marL="0" lvl="0" indent="0" algn="ctr" rtl="0">
              <a:lnSpc>
                <a:spcPct val="113636"/>
              </a:lnSpc>
              <a:spcBef>
                <a:spcPts val="0"/>
              </a:spcBef>
              <a:spcAft>
                <a:spcPts val="0"/>
              </a:spcAft>
              <a:buClr>
                <a:schemeClr val="lt1"/>
              </a:buClr>
              <a:buSzPts val="3300"/>
              <a:buNone/>
            </a:pPr>
            <a:r>
              <a:rPr lang="en"/>
              <a:t>Whose Income Is Counted?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1"/>
          <p:cNvSpPr txBox="1">
            <a:spLocks noGrp="1"/>
          </p:cNvSpPr>
          <p:nvPr>
            <p:ph type="body" idx="1"/>
          </p:nvPr>
        </p:nvSpPr>
        <p:spPr>
          <a:xfrm>
            <a:off x="274800" y="2771475"/>
            <a:ext cx="8527500" cy="1343100"/>
          </a:xfrm>
          <a:prstGeom prst="rect">
            <a:avLst/>
          </a:prstGeom>
          <a:noFill/>
          <a:ln>
            <a:noFill/>
          </a:ln>
        </p:spPr>
        <p:txBody>
          <a:bodyPr spcFirstLastPara="1" wrap="square" lIns="68575" tIns="34275" rIns="68575" bIns="34275" anchor="ctr" anchorCtr="0">
            <a:normAutofit fontScale="25000" lnSpcReduction="20000"/>
          </a:bodyPr>
          <a:lstStyle/>
          <a:p>
            <a:pPr marL="0" lvl="0" indent="0" algn="l" rtl="0">
              <a:lnSpc>
                <a:spcPct val="130000"/>
              </a:lnSpc>
              <a:spcBef>
                <a:spcPts val="0"/>
              </a:spcBef>
              <a:spcAft>
                <a:spcPts val="0"/>
              </a:spcAft>
              <a:buNone/>
            </a:pPr>
            <a:r>
              <a:rPr lang="en" sz="8000" b="0" dirty="0">
                <a:solidFill>
                  <a:schemeClr val="dk2"/>
                </a:solidFill>
              </a:rPr>
              <a:t>The type of income included or excluded from annual income depends on:</a:t>
            </a:r>
            <a:endParaRPr sz="8000" b="0" dirty="0">
              <a:solidFill>
                <a:schemeClr val="dk2"/>
              </a:solidFill>
            </a:endParaRPr>
          </a:p>
          <a:p>
            <a:pPr marL="457200" lvl="0" indent="-355600" algn="l" rtl="0">
              <a:lnSpc>
                <a:spcPct val="130000"/>
              </a:lnSpc>
              <a:spcBef>
                <a:spcPts val="200"/>
              </a:spcBef>
              <a:spcAft>
                <a:spcPts val="0"/>
              </a:spcAft>
              <a:buClr>
                <a:schemeClr val="dk2"/>
              </a:buClr>
              <a:buSzPct val="100000"/>
              <a:buChar char="●"/>
            </a:pPr>
            <a:r>
              <a:rPr lang="en" sz="8000" b="0" dirty="0">
                <a:solidFill>
                  <a:schemeClr val="dk2"/>
                </a:solidFill>
              </a:rPr>
              <a:t>What the family members are receiving for sources of income </a:t>
            </a:r>
            <a:endParaRPr sz="8000" b="0" dirty="0">
              <a:solidFill>
                <a:schemeClr val="dk2"/>
              </a:solidFill>
            </a:endParaRPr>
          </a:p>
          <a:p>
            <a:pPr marL="457200" lvl="0" indent="-355600" algn="l" rtl="0">
              <a:lnSpc>
                <a:spcPct val="130000"/>
              </a:lnSpc>
              <a:spcBef>
                <a:spcPts val="0"/>
              </a:spcBef>
              <a:spcAft>
                <a:spcPts val="0"/>
              </a:spcAft>
              <a:buClr>
                <a:schemeClr val="dk2"/>
              </a:buClr>
              <a:buSzPct val="100000"/>
              <a:buChar char="●"/>
            </a:pPr>
            <a:r>
              <a:rPr lang="en" sz="8000" b="0" dirty="0">
                <a:solidFill>
                  <a:schemeClr val="dk2"/>
                </a:solidFill>
              </a:rPr>
              <a:t>And which family members are receiving a type of income </a:t>
            </a:r>
            <a:endParaRPr sz="8000" dirty="0">
              <a:latin typeface="Open Sans"/>
              <a:ea typeface="Open Sans"/>
              <a:cs typeface="Open Sans"/>
              <a:sym typeface="Open Sans"/>
            </a:endParaRPr>
          </a:p>
          <a:p>
            <a:pPr marL="393700" lvl="1" indent="0" algn="l" rtl="0">
              <a:lnSpc>
                <a:spcPct val="130000"/>
              </a:lnSpc>
              <a:spcBef>
                <a:spcPts val="600"/>
              </a:spcBef>
              <a:spcAft>
                <a:spcPts val="0"/>
              </a:spcAft>
              <a:buClr>
                <a:schemeClr val="dk1"/>
              </a:buClr>
              <a:buSzPts val="250"/>
              <a:buNone/>
            </a:pPr>
            <a:endParaRPr sz="8000" b="1" dirty="0">
              <a:latin typeface="Open Sans"/>
              <a:ea typeface="Open Sans"/>
              <a:cs typeface="Open Sans"/>
              <a:sym typeface="Open Sans"/>
            </a:endParaRPr>
          </a:p>
          <a:p>
            <a:pPr marL="0" lvl="0" indent="0" algn="l" rtl="0">
              <a:lnSpc>
                <a:spcPct val="130000"/>
              </a:lnSpc>
              <a:spcBef>
                <a:spcPts val="700"/>
              </a:spcBef>
              <a:spcAft>
                <a:spcPts val="0"/>
              </a:spcAft>
              <a:buClr>
                <a:schemeClr val="lt2"/>
              </a:buClr>
              <a:buSzPct val="30000"/>
              <a:buNone/>
            </a:pPr>
            <a:endParaRPr sz="8000" dirty="0">
              <a:solidFill>
                <a:schemeClr val="dk1"/>
              </a:solidFill>
            </a:endParaRPr>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0"/>
              </a:spcAft>
              <a:buClr>
                <a:schemeClr val="lt2"/>
              </a:buClr>
              <a:buSzPct val="100000"/>
              <a:buNone/>
            </a:pPr>
            <a:endParaRPr dirty="0"/>
          </a:p>
          <a:p>
            <a:pPr marL="0" lvl="0" indent="0" algn="l" rtl="0">
              <a:lnSpc>
                <a:spcPct val="130000"/>
              </a:lnSpc>
              <a:spcBef>
                <a:spcPts val="200"/>
              </a:spcBef>
              <a:spcAft>
                <a:spcPts val="1200"/>
              </a:spcAft>
              <a:buClr>
                <a:schemeClr val="lt2"/>
              </a:buClr>
              <a:buSzPct val="100000"/>
              <a:buNone/>
            </a:pPr>
            <a:endParaRPr dirty="0"/>
          </a:p>
        </p:txBody>
      </p:sp>
      <p:sp>
        <p:nvSpPr>
          <p:cNvPr id="606" name="Google Shape;606;p81"/>
          <p:cNvSpPr txBox="1">
            <a:spLocks noGrp="1"/>
          </p:cNvSpPr>
          <p:nvPr>
            <p:ph type="title" idx="4294967295"/>
          </p:nvPr>
        </p:nvSpPr>
        <p:spPr>
          <a:xfrm>
            <a:off x="274796" y="228600"/>
            <a:ext cx="4334100" cy="589200"/>
          </a:xfrm>
          <a:prstGeom prst="rect">
            <a:avLst/>
          </a:prstGeom>
          <a:noFill/>
          <a:ln>
            <a:noFill/>
          </a:ln>
        </p:spPr>
        <p:txBody>
          <a:bodyPr spcFirstLastPara="1" wrap="square" lIns="68575" tIns="34275" rIns="68575" bIns="34275" anchor="t" anchorCtr="0">
            <a:normAutofit/>
          </a:bodyPr>
          <a:lstStyle/>
          <a:p>
            <a:pPr marL="0" marR="0" lvl="0" indent="0" algn="l" rtl="0">
              <a:spcBef>
                <a:spcPts val="0"/>
              </a:spcBef>
              <a:spcAft>
                <a:spcPts val="0"/>
              </a:spcAft>
              <a:buClr>
                <a:schemeClr val="lt2"/>
              </a:buClr>
              <a:buSzPts val="2300"/>
              <a:buFont typeface="Arial"/>
              <a:buNone/>
            </a:pPr>
            <a:r>
              <a:rPr lang="en" sz="2300" b="1">
                <a:solidFill>
                  <a:schemeClr val="lt2"/>
                </a:solidFill>
                <a:latin typeface="Arial"/>
                <a:ea typeface="Arial"/>
                <a:cs typeface="Arial"/>
                <a:sym typeface="Arial"/>
              </a:rPr>
              <a:t>Whose income is counted?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2"/>
          <p:cNvSpPr txBox="1">
            <a:spLocks noGrp="1"/>
          </p:cNvSpPr>
          <p:nvPr>
            <p:ph type="body" idx="1"/>
          </p:nvPr>
        </p:nvSpPr>
        <p:spPr>
          <a:xfrm>
            <a:off x="308254" y="1861979"/>
            <a:ext cx="8527500" cy="2381100"/>
          </a:xfrm>
          <a:prstGeom prst="rect">
            <a:avLst/>
          </a:prstGeom>
          <a:noFill/>
          <a:ln>
            <a:noFill/>
          </a:ln>
        </p:spPr>
        <p:txBody>
          <a:bodyPr spcFirstLastPara="1" wrap="square" lIns="68575" tIns="34275" rIns="68575" bIns="34275" anchor="ctr" anchorCtr="0">
            <a:noAutofit/>
          </a:bodyPr>
          <a:lstStyle/>
          <a:p>
            <a:pPr marL="0" lvl="1" indent="0" algn="l" rtl="0">
              <a:lnSpc>
                <a:spcPct val="100000"/>
              </a:lnSpc>
              <a:spcBef>
                <a:spcPts val="0"/>
              </a:spcBef>
              <a:spcAft>
                <a:spcPts val="0"/>
              </a:spcAft>
              <a:buClr>
                <a:schemeClr val="dk2"/>
              </a:buClr>
              <a:buSzPts val="1500"/>
              <a:buNone/>
            </a:pPr>
            <a:r>
              <a:rPr lang="en" sz="2000" b="1" dirty="0">
                <a:solidFill>
                  <a:schemeClr val="dk2"/>
                </a:solidFill>
                <a:latin typeface="Open Sans"/>
                <a:ea typeface="Open Sans"/>
                <a:cs typeface="Open Sans"/>
                <a:sym typeface="Open Sans"/>
              </a:rPr>
              <a:t>Why is it important to determine who is a family member and who is a household member?</a:t>
            </a:r>
            <a:endParaRPr sz="2000" b="1" dirty="0">
              <a:solidFill>
                <a:schemeClr val="dk2"/>
              </a:solidFill>
              <a:latin typeface="Open Sans"/>
              <a:ea typeface="Open Sans"/>
              <a:cs typeface="Open Sans"/>
              <a:sym typeface="Open Sans"/>
            </a:endParaRPr>
          </a:p>
          <a:p>
            <a:pPr marL="0" lvl="1" indent="0" algn="l" rtl="0">
              <a:lnSpc>
                <a:spcPct val="100000"/>
              </a:lnSpc>
              <a:spcBef>
                <a:spcPts val="0"/>
              </a:spcBef>
              <a:spcAft>
                <a:spcPts val="0"/>
              </a:spcAft>
              <a:buClr>
                <a:schemeClr val="dk2"/>
              </a:buClr>
              <a:buSzPts val="1500"/>
              <a:buNone/>
            </a:pPr>
            <a:endParaRPr sz="2000" dirty="0">
              <a:solidFill>
                <a:schemeClr val="dk2"/>
              </a:solidFill>
              <a:latin typeface="Open Sans"/>
              <a:ea typeface="Open Sans"/>
              <a:cs typeface="Open Sans"/>
              <a:sym typeface="Open Sans"/>
            </a:endParaRPr>
          </a:p>
          <a:p>
            <a:pPr marL="0" lvl="1" indent="0" algn="l" rtl="0">
              <a:lnSpc>
                <a:spcPct val="100000"/>
              </a:lnSpc>
              <a:spcBef>
                <a:spcPts val="0"/>
              </a:spcBef>
              <a:spcAft>
                <a:spcPts val="0"/>
              </a:spcAft>
              <a:buClr>
                <a:schemeClr val="dk2"/>
              </a:buClr>
              <a:buSzPts val="1500"/>
              <a:buNone/>
            </a:pPr>
            <a:r>
              <a:rPr lang="en" sz="2000" dirty="0">
                <a:solidFill>
                  <a:schemeClr val="dk2"/>
                </a:solidFill>
                <a:latin typeface="Open Sans"/>
                <a:ea typeface="Open Sans"/>
                <a:cs typeface="Open Sans"/>
                <a:sym typeface="Open Sans"/>
              </a:rPr>
              <a:t>It’s important because the income of family members is included in annual income (unless Federally excluded)</a:t>
            </a:r>
            <a:endParaRPr sz="2000" dirty="0">
              <a:latin typeface="Open Sans"/>
              <a:ea typeface="Open Sans"/>
              <a:cs typeface="Open Sans"/>
              <a:sym typeface="Open Sans"/>
            </a:endParaRPr>
          </a:p>
          <a:p>
            <a:pPr marL="0" lvl="1" indent="0" algn="l" rtl="0">
              <a:lnSpc>
                <a:spcPct val="100000"/>
              </a:lnSpc>
              <a:spcBef>
                <a:spcPts val="0"/>
              </a:spcBef>
              <a:spcAft>
                <a:spcPts val="0"/>
              </a:spcAft>
              <a:buClr>
                <a:schemeClr val="dk1"/>
              </a:buClr>
              <a:buSzPts val="1500"/>
              <a:buNone/>
            </a:pPr>
            <a:endParaRPr sz="2000" dirty="0">
              <a:solidFill>
                <a:schemeClr val="dk2"/>
              </a:solidFill>
              <a:latin typeface="Open Sans"/>
              <a:ea typeface="Open Sans"/>
              <a:cs typeface="Open Sans"/>
              <a:sym typeface="Open Sans"/>
            </a:endParaRPr>
          </a:p>
          <a:p>
            <a:pPr marL="0" lvl="1" indent="0" algn="l" rtl="0">
              <a:lnSpc>
                <a:spcPct val="100000"/>
              </a:lnSpc>
              <a:spcBef>
                <a:spcPts val="0"/>
              </a:spcBef>
              <a:spcAft>
                <a:spcPts val="0"/>
              </a:spcAft>
              <a:buClr>
                <a:schemeClr val="dk2"/>
              </a:buClr>
              <a:buSzPts val="1500"/>
              <a:buNone/>
            </a:pPr>
            <a:r>
              <a:rPr lang="en" sz="2000" dirty="0">
                <a:solidFill>
                  <a:schemeClr val="dk2"/>
                </a:solidFill>
                <a:latin typeface="Open Sans"/>
                <a:ea typeface="Open Sans"/>
                <a:cs typeface="Open Sans"/>
                <a:sym typeface="Open Sans"/>
              </a:rPr>
              <a:t>The income of a household member is never included – household members are: </a:t>
            </a:r>
            <a:endParaRPr sz="2000" dirty="0">
              <a:latin typeface="Open Sans"/>
              <a:ea typeface="Open Sans"/>
              <a:cs typeface="Open Sans"/>
              <a:sym typeface="Open Sans"/>
            </a:endParaRPr>
          </a:p>
          <a:p>
            <a:pPr marL="254000" lvl="1" indent="-279400" algn="l" rtl="0">
              <a:lnSpc>
                <a:spcPct val="100000"/>
              </a:lnSpc>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HUD-defined live-in aide</a:t>
            </a:r>
            <a:endParaRPr sz="2000" dirty="0">
              <a:latin typeface="Open Sans"/>
              <a:ea typeface="Open Sans"/>
              <a:cs typeface="Open Sans"/>
              <a:sym typeface="Open Sans"/>
            </a:endParaRPr>
          </a:p>
          <a:p>
            <a:pPr marL="254000" lvl="1" indent="-279400" algn="l" rtl="0">
              <a:lnSpc>
                <a:spcPct val="100000"/>
              </a:lnSpc>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Foster Child</a:t>
            </a:r>
            <a:endParaRPr sz="2000" dirty="0">
              <a:latin typeface="Open Sans"/>
              <a:ea typeface="Open Sans"/>
              <a:cs typeface="Open Sans"/>
              <a:sym typeface="Open Sans"/>
            </a:endParaRPr>
          </a:p>
          <a:p>
            <a:pPr marL="254000" lvl="1" indent="-279400" algn="l" rtl="0">
              <a:lnSpc>
                <a:spcPct val="100000"/>
              </a:lnSpc>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Foster Adult</a:t>
            </a:r>
            <a:endParaRPr sz="2000" dirty="0">
              <a:solidFill>
                <a:schemeClr val="dk2"/>
              </a:solidFill>
              <a:latin typeface="Open Sans"/>
              <a:ea typeface="Open Sans"/>
              <a:cs typeface="Open Sans"/>
              <a:sym typeface="Open Sans"/>
            </a:endParaRPr>
          </a:p>
        </p:txBody>
      </p:sp>
      <p:sp>
        <p:nvSpPr>
          <p:cNvPr id="612" name="Google Shape;612;p82"/>
          <p:cNvSpPr txBox="1">
            <a:spLocks noGrp="1"/>
          </p:cNvSpPr>
          <p:nvPr>
            <p:ph type="title" idx="4294967295"/>
          </p:nvPr>
        </p:nvSpPr>
        <p:spPr>
          <a:xfrm>
            <a:off x="185200" y="81525"/>
            <a:ext cx="8990700" cy="898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2"/>
              </a:buClr>
              <a:buSzPts val="2300"/>
              <a:buFont typeface="Arial"/>
              <a:buNone/>
            </a:pPr>
            <a:r>
              <a:rPr lang="en" sz="3000" b="1">
                <a:solidFill>
                  <a:schemeClr val="lt2"/>
                </a:solidFill>
                <a:latin typeface="Open Sans"/>
                <a:ea typeface="Open Sans"/>
                <a:cs typeface="Open Sans"/>
                <a:sym typeface="Open Sans"/>
              </a:rPr>
              <a:t>Family member vs. Household members</a:t>
            </a:r>
            <a:endParaRPr sz="300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3"/>
          <p:cNvSpPr txBox="1">
            <a:spLocks noGrp="1"/>
          </p:cNvSpPr>
          <p:nvPr>
            <p:ph type="body" idx="1"/>
          </p:nvPr>
        </p:nvSpPr>
        <p:spPr>
          <a:xfrm>
            <a:off x="223075" y="1482625"/>
            <a:ext cx="8527500" cy="1064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lt2"/>
              </a:buClr>
              <a:buSzPts val="2300"/>
              <a:buNone/>
            </a:pPr>
            <a:endParaRPr sz="2000" b="0" dirty="0">
              <a:solidFill>
                <a:schemeClr val="dk2"/>
              </a:solidFill>
            </a:endParaRPr>
          </a:p>
          <a:p>
            <a:pPr marL="0" lvl="0" indent="0" algn="l" rtl="0">
              <a:lnSpc>
                <a:spcPct val="100000"/>
              </a:lnSpc>
              <a:spcBef>
                <a:spcPts val="0"/>
              </a:spcBef>
              <a:spcAft>
                <a:spcPts val="0"/>
              </a:spcAft>
              <a:buClr>
                <a:schemeClr val="lt2"/>
              </a:buClr>
              <a:buSzPts val="2300"/>
              <a:buNone/>
            </a:pPr>
            <a:endParaRPr sz="2000" b="0" dirty="0">
              <a:solidFill>
                <a:schemeClr val="dk2"/>
              </a:solidFill>
            </a:endParaRPr>
          </a:p>
          <a:p>
            <a:pPr marL="0" lvl="0" indent="0" algn="l" rtl="0">
              <a:lnSpc>
                <a:spcPct val="100000"/>
              </a:lnSpc>
              <a:spcBef>
                <a:spcPts val="0"/>
              </a:spcBef>
              <a:spcAft>
                <a:spcPts val="0"/>
              </a:spcAft>
              <a:buClr>
                <a:schemeClr val="lt2"/>
              </a:buClr>
              <a:buSzPts val="2300"/>
              <a:buNone/>
            </a:pPr>
            <a:r>
              <a:rPr lang="en" sz="2000" dirty="0">
                <a:solidFill>
                  <a:schemeClr val="dk2"/>
                </a:solidFill>
              </a:rPr>
              <a:t>Why do you need to know who is a minor?</a:t>
            </a:r>
            <a:endParaRPr sz="2000" dirty="0">
              <a:solidFill>
                <a:schemeClr val="dk2"/>
              </a:solidFill>
            </a:endParaRPr>
          </a:p>
          <a:p>
            <a:pPr marL="457200" lvl="0" indent="0" algn="l" rtl="0">
              <a:lnSpc>
                <a:spcPct val="100000"/>
              </a:lnSpc>
              <a:spcBef>
                <a:spcPts val="0"/>
              </a:spcBef>
              <a:spcAft>
                <a:spcPts val="0"/>
              </a:spcAft>
              <a:buNone/>
            </a:pPr>
            <a:endParaRPr sz="2000" b="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n" sz="2000" b="0" dirty="0">
                <a:solidFill>
                  <a:schemeClr val="dk2"/>
                </a:solidFill>
              </a:rPr>
              <a:t> The employment income of minors is never counted.</a:t>
            </a:r>
            <a:endParaRPr sz="600" b="0" dirty="0">
              <a:solidFill>
                <a:schemeClr val="dk2"/>
              </a:solidFill>
            </a:endParaRPr>
          </a:p>
          <a:p>
            <a:pPr marL="457200" lvl="0" indent="0" algn="l" rtl="0">
              <a:lnSpc>
                <a:spcPct val="100000"/>
              </a:lnSpc>
              <a:spcBef>
                <a:spcPts val="0"/>
              </a:spcBef>
              <a:spcAft>
                <a:spcPts val="0"/>
              </a:spcAft>
              <a:buNone/>
            </a:pPr>
            <a:r>
              <a:rPr lang="en" sz="2000" b="0" dirty="0">
                <a:solidFill>
                  <a:schemeClr val="dk2"/>
                </a:solidFill>
              </a:rPr>
              <a:t> </a:t>
            </a:r>
            <a:endParaRPr sz="2000" b="0" dirty="0">
              <a:solidFill>
                <a:schemeClr val="dk2"/>
              </a:solidFill>
            </a:endParaRPr>
          </a:p>
          <a:p>
            <a:pPr marL="0" lvl="0" indent="0" algn="l" rtl="0">
              <a:lnSpc>
                <a:spcPct val="100000"/>
              </a:lnSpc>
              <a:spcBef>
                <a:spcPts val="300"/>
              </a:spcBef>
              <a:spcAft>
                <a:spcPts val="1200"/>
              </a:spcAft>
              <a:buClr>
                <a:schemeClr val="lt2"/>
              </a:buClr>
              <a:buSzPts val="1500"/>
              <a:buNone/>
            </a:pPr>
            <a:endParaRPr sz="2000" b="0" dirty="0">
              <a:solidFill>
                <a:schemeClr val="dk2"/>
              </a:solidFill>
            </a:endParaRPr>
          </a:p>
        </p:txBody>
      </p:sp>
      <p:sp>
        <p:nvSpPr>
          <p:cNvPr id="618" name="Google Shape;618;p83"/>
          <p:cNvSpPr txBox="1">
            <a:spLocks noGrp="1"/>
          </p:cNvSpPr>
          <p:nvPr>
            <p:ph type="title" idx="4294967295"/>
          </p:nvPr>
        </p:nvSpPr>
        <p:spPr>
          <a:xfrm>
            <a:off x="341722" y="142747"/>
            <a:ext cx="8805000" cy="898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2"/>
              </a:buClr>
              <a:buSzPts val="2300"/>
              <a:buFont typeface="Arial"/>
              <a:buNone/>
            </a:pPr>
            <a:r>
              <a:rPr lang="en" sz="3000" b="1">
                <a:solidFill>
                  <a:schemeClr val="lt2"/>
                </a:solidFill>
                <a:latin typeface="Open Sans"/>
                <a:ea typeface="Open Sans"/>
                <a:cs typeface="Open Sans"/>
                <a:sym typeface="Open Sans"/>
              </a:rPr>
              <a:t>Family Members - Minors</a:t>
            </a:r>
            <a:endParaRPr sz="3000">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4"/>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2300">
                <a:latin typeface="Arial"/>
                <a:ea typeface="Arial"/>
                <a:cs typeface="Arial"/>
                <a:sym typeface="Arial"/>
              </a:rPr>
              <a:t>Adults vs. Minor Children – Income Example </a:t>
            </a:r>
            <a:endParaRPr/>
          </a:p>
        </p:txBody>
      </p:sp>
      <p:sp>
        <p:nvSpPr>
          <p:cNvPr id="625" name="Google Shape;625;p84"/>
          <p:cNvSpPr txBox="1">
            <a:spLocks noGrp="1"/>
          </p:cNvSpPr>
          <p:nvPr>
            <p:ph type="body" idx="3"/>
          </p:nvPr>
        </p:nvSpPr>
        <p:spPr>
          <a:xfrm>
            <a:off x="273201" y="1264444"/>
            <a:ext cx="8529000" cy="332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1500" dirty="0">
                <a:solidFill>
                  <a:schemeClr val="dk2"/>
                </a:solidFill>
              </a:rPr>
              <a:t>Frances, age 45 just completed a HOPWA application and intake paperwork at Creative Works, a local HOPWA project sponsor. Frances works part-time. She currently rents an apartment with her friend Marge, age 52. Marge receives SSDI each month in the amount of $852. </a:t>
            </a:r>
            <a:endParaRPr dirty="0"/>
          </a:p>
          <a:p>
            <a:pPr marL="0" lvl="0" indent="0" algn="l" rtl="0">
              <a:lnSpc>
                <a:spcPct val="100000"/>
              </a:lnSpc>
              <a:spcBef>
                <a:spcPts val="500"/>
              </a:spcBef>
              <a:spcAft>
                <a:spcPts val="0"/>
              </a:spcAft>
              <a:buSzPts val="1500"/>
              <a:buNone/>
            </a:pPr>
            <a:endParaRPr sz="1500" dirty="0">
              <a:solidFill>
                <a:schemeClr val="dk2"/>
              </a:solidFill>
            </a:endParaRPr>
          </a:p>
          <a:p>
            <a:pPr marL="0" lvl="0" indent="0" algn="l" rtl="0">
              <a:lnSpc>
                <a:spcPct val="100000"/>
              </a:lnSpc>
              <a:spcBef>
                <a:spcPts val="500"/>
              </a:spcBef>
              <a:spcAft>
                <a:spcPts val="0"/>
              </a:spcAft>
              <a:buSzPts val="1500"/>
              <a:buNone/>
            </a:pPr>
            <a:r>
              <a:rPr lang="en" sz="1500" dirty="0">
                <a:solidFill>
                  <a:schemeClr val="dk2"/>
                </a:solidFill>
              </a:rPr>
              <a:t>There are two minors living with Frances and Marge – Mason who is 13 and Lawrence who is 16. The oldest boy, Lawrence, has a part-time job and Mason receives SSDI in the amount of $351 each month. </a:t>
            </a:r>
            <a:endParaRPr dirty="0"/>
          </a:p>
          <a:p>
            <a:pPr marL="177800" lvl="0" indent="-76200" algn="l" rtl="0">
              <a:lnSpc>
                <a:spcPct val="100000"/>
              </a:lnSpc>
              <a:spcBef>
                <a:spcPts val="500"/>
              </a:spcBef>
              <a:spcAft>
                <a:spcPts val="0"/>
              </a:spcAft>
              <a:buClr>
                <a:srgbClr val="EE7623"/>
              </a:buClr>
              <a:buSzPts val="1500"/>
              <a:buFont typeface="Arial"/>
              <a:buNone/>
            </a:pPr>
            <a:endParaRPr sz="1500" dirty="0">
              <a:solidFill>
                <a:schemeClr val="dk2"/>
              </a:solidFill>
            </a:endParaRPr>
          </a:p>
          <a:p>
            <a:pPr marL="0" lvl="0" indent="0" algn="l" rtl="0">
              <a:lnSpc>
                <a:spcPct val="100000"/>
              </a:lnSpc>
              <a:spcBef>
                <a:spcPts val="500"/>
              </a:spcBef>
              <a:spcAft>
                <a:spcPts val="0"/>
              </a:spcAft>
              <a:buSzPts val="1500"/>
              <a:buNone/>
            </a:pPr>
            <a:r>
              <a:rPr lang="en" sz="1500" dirty="0">
                <a:solidFill>
                  <a:schemeClr val="dk2"/>
                </a:solidFill>
              </a:rPr>
              <a:t>Family members include the two kids, Frances and Marge.  </a:t>
            </a:r>
            <a:endParaRPr dirty="0"/>
          </a:p>
          <a:p>
            <a:pPr marL="0" lvl="0" indent="0" algn="l" rtl="0">
              <a:lnSpc>
                <a:spcPct val="144000"/>
              </a:lnSpc>
              <a:spcBef>
                <a:spcPts val="500"/>
              </a:spcBef>
              <a:spcAft>
                <a:spcPts val="0"/>
              </a:spcAft>
              <a:buSzPts val="1500"/>
              <a:buNone/>
            </a:pPr>
            <a:endParaRPr sz="1500" u="sng" dirty="0">
              <a:solidFill>
                <a:schemeClr val="dk2"/>
              </a:solidFill>
            </a:endParaRPr>
          </a:p>
          <a:p>
            <a:pPr marL="0" lvl="0" indent="0" algn="l" rtl="0">
              <a:lnSpc>
                <a:spcPct val="144000"/>
              </a:lnSpc>
              <a:spcBef>
                <a:spcPts val="500"/>
              </a:spcBef>
              <a:spcAft>
                <a:spcPts val="0"/>
              </a:spcAft>
              <a:buSzPts val="1500"/>
              <a:buNone/>
            </a:pPr>
            <a:r>
              <a:rPr lang="en" sz="1500" b="1" u="sng" dirty="0">
                <a:solidFill>
                  <a:schemeClr val="dk2"/>
                </a:solidFill>
              </a:rPr>
              <a:t>Whose</a:t>
            </a:r>
            <a:r>
              <a:rPr lang="en" sz="1500" b="1" dirty="0">
                <a:solidFill>
                  <a:schemeClr val="dk2"/>
                </a:solidFill>
              </a:rPr>
              <a:t> income is counted?</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2300">
                <a:latin typeface="Arial"/>
                <a:ea typeface="Arial"/>
                <a:cs typeface="Arial"/>
                <a:sym typeface="Arial"/>
              </a:rPr>
              <a:t>Adults vs. Minor Children Example </a:t>
            </a:r>
            <a:endParaRPr/>
          </a:p>
        </p:txBody>
      </p:sp>
      <p:graphicFrame>
        <p:nvGraphicFramePr>
          <p:cNvPr id="632" name="Google Shape;632;p85"/>
          <p:cNvGraphicFramePr/>
          <p:nvPr/>
        </p:nvGraphicFramePr>
        <p:xfrm>
          <a:off x="184935" y="1318022"/>
          <a:ext cx="8480400" cy="2884250"/>
        </p:xfrm>
        <a:graphic>
          <a:graphicData uri="http://schemas.openxmlformats.org/drawingml/2006/table">
            <a:tbl>
              <a:tblPr firstRow="1" bandRow="1">
                <a:noFill/>
                <a:tableStyleId>{007BF945-8C1D-498D-89B5-74EF37427914}</a:tableStyleId>
              </a:tblPr>
              <a:tblGrid>
                <a:gridCol w="2826800">
                  <a:extLst>
                    <a:ext uri="{9D8B030D-6E8A-4147-A177-3AD203B41FA5}">
                      <a16:colId xmlns:a16="http://schemas.microsoft.com/office/drawing/2014/main" val="20000"/>
                    </a:ext>
                  </a:extLst>
                </a:gridCol>
                <a:gridCol w="2826800">
                  <a:extLst>
                    <a:ext uri="{9D8B030D-6E8A-4147-A177-3AD203B41FA5}">
                      <a16:colId xmlns:a16="http://schemas.microsoft.com/office/drawing/2014/main" val="20001"/>
                    </a:ext>
                  </a:extLst>
                </a:gridCol>
                <a:gridCol w="2826800">
                  <a:extLst>
                    <a:ext uri="{9D8B030D-6E8A-4147-A177-3AD203B41FA5}">
                      <a16:colId xmlns:a16="http://schemas.microsoft.com/office/drawing/2014/main" val="20002"/>
                    </a:ext>
                  </a:extLst>
                </a:gridCol>
              </a:tblGrid>
              <a:tr h="576850">
                <a:tc>
                  <a:txBody>
                    <a:bodyPr/>
                    <a:lstStyle/>
                    <a:p>
                      <a:pPr marL="0" marR="0" lvl="0" indent="0" algn="ctr" rtl="0">
                        <a:spcBef>
                          <a:spcPts val="0"/>
                        </a:spcBef>
                        <a:spcAft>
                          <a:spcPts val="0"/>
                        </a:spcAft>
                        <a:buNone/>
                      </a:pPr>
                      <a:r>
                        <a:rPr lang="en" sz="1500" u="none" strike="noStrike" cap="none">
                          <a:latin typeface="Open Sans"/>
                          <a:ea typeface="Open Sans"/>
                          <a:cs typeface="Open Sans"/>
                          <a:sym typeface="Open Sans"/>
                        </a:rPr>
                        <a:t>Family Member</a:t>
                      </a:r>
                      <a:endParaRPr sz="1100"/>
                    </a:p>
                  </a:txBody>
                  <a:tcPr marL="51425" marR="51425" marT="25725" marB="25725"/>
                </a:tc>
                <a:tc>
                  <a:txBody>
                    <a:bodyPr/>
                    <a:lstStyle/>
                    <a:p>
                      <a:pPr marL="0" marR="0" lvl="0" indent="0" algn="ctr" rtl="0">
                        <a:spcBef>
                          <a:spcPts val="0"/>
                        </a:spcBef>
                        <a:spcAft>
                          <a:spcPts val="0"/>
                        </a:spcAft>
                        <a:buNone/>
                      </a:pPr>
                      <a:r>
                        <a:rPr lang="en" sz="1500" u="none" strike="noStrike" cap="none">
                          <a:latin typeface="Open Sans"/>
                          <a:ea typeface="Open Sans"/>
                          <a:cs typeface="Open Sans"/>
                          <a:sym typeface="Open Sans"/>
                        </a:rPr>
                        <a:t>Income Type</a:t>
                      </a:r>
                      <a:endParaRPr sz="1100"/>
                    </a:p>
                  </a:txBody>
                  <a:tcPr marL="51425" marR="51425" marT="25725" marB="25725"/>
                </a:tc>
                <a:tc>
                  <a:txBody>
                    <a:bodyPr/>
                    <a:lstStyle/>
                    <a:p>
                      <a:pPr marL="0" marR="0" lvl="0" indent="0" algn="ctr" rtl="0">
                        <a:spcBef>
                          <a:spcPts val="0"/>
                        </a:spcBef>
                        <a:spcAft>
                          <a:spcPts val="0"/>
                        </a:spcAft>
                        <a:buNone/>
                      </a:pPr>
                      <a:r>
                        <a:rPr lang="en" sz="1500" u="none" strike="noStrike" cap="none">
                          <a:latin typeface="Open Sans"/>
                          <a:ea typeface="Open Sans"/>
                          <a:cs typeface="Open Sans"/>
                          <a:sym typeface="Open Sans"/>
                        </a:rPr>
                        <a:t>Is the income counted?</a:t>
                      </a:r>
                      <a:endParaRPr sz="1100"/>
                    </a:p>
                  </a:txBody>
                  <a:tcPr marL="51425" marR="51425" marT="25725" marB="25725"/>
                </a:tc>
                <a:extLst>
                  <a:ext uri="{0D108BD9-81ED-4DB2-BD59-A6C34878D82A}">
                    <a16:rowId xmlns:a16="http://schemas.microsoft.com/office/drawing/2014/main" val="10000"/>
                  </a:ext>
                </a:extLst>
              </a:tr>
              <a:tr h="576850">
                <a:tc>
                  <a:txBody>
                    <a:bodyPr/>
                    <a:lstStyle/>
                    <a:p>
                      <a:pPr marL="0" marR="0" lvl="0" indent="0" algn="l" rtl="0">
                        <a:spcBef>
                          <a:spcPts val="0"/>
                        </a:spcBef>
                        <a:spcAft>
                          <a:spcPts val="0"/>
                        </a:spcAft>
                        <a:buNone/>
                      </a:pPr>
                      <a:r>
                        <a:rPr lang="en" sz="1500" u="none" strike="noStrike" cap="none">
                          <a:latin typeface="Open Sans"/>
                          <a:ea typeface="Open Sans"/>
                          <a:cs typeface="Open Sans"/>
                          <a:sym typeface="Open Sans"/>
                        </a:rPr>
                        <a:t>Frances</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Part-time employment </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1"/>
                  </a:ext>
                </a:extLst>
              </a:tr>
              <a:tr h="576850">
                <a:tc>
                  <a:txBody>
                    <a:bodyPr/>
                    <a:lstStyle/>
                    <a:p>
                      <a:pPr marL="0" marR="0" lvl="0" indent="0" algn="l" rtl="0">
                        <a:spcBef>
                          <a:spcPts val="0"/>
                        </a:spcBef>
                        <a:spcAft>
                          <a:spcPts val="0"/>
                        </a:spcAft>
                        <a:buNone/>
                      </a:pPr>
                      <a:r>
                        <a:rPr lang="en" sz="1500">
                          <a:latin typeface="Open Sans"/>
                          <a:ea typeface="Open Sans"/>
                          <a:cs typeface="Open Sans"/>
                          <a:sym typeface="Open Sans"/>
                        </a:rPr>
                        <a:t>Mason, age 13</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SSDI </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2"/>
                  </a:ext>
                </a:extLst>
              </a:tr>
              <a:tr h="576850">
                <a:tc>
                  <a:txBody>
                    <a:bodyPr/>
                    <a:lstStyle/>
                    <a:p>
                      <a:pPr marL="0" marR="0" lvl="0" indent="0" algn="l" rtl="0">
                        <a:spcBef>
                          <a:spcPts val="0"/>
                        </a:spcBef>
                        <a:spcAft>
                          <a:spcPts val="0"/>
                        </a:spcAft>
                        <a:buNone/>
                      </a:pPr>
                      <a:r>
                        <a:rPr lang="en" sz="1500">
                          <a:latin typeface="Open Sans"/>
                          <a:ea typeface="Open Sans"/>
                          <a:cs typeface="Open Sans"/>
                          <a:sym typeface="Open Sans"/>
                        </a:rPr>
                        <a:t>Lawrence, age 16</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Part-time employment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No</a:t>
                      </a:r>
                      <a:endParaRPr sz="1100"/>
                    </a:p>
                  </a:txBody>
                  <a:tcPr marL="51425" marR="51425" marT="25725" marB="25725"/>
                </a:tc>
                <a:extLst>
                  <a:ext uri="{0D108BD9-81ED-4DB2-BD59-A6C34878D82A}">
                    <a16:rowId xmlns:a16="http://schemas.microsoft.com/office/drawing/2014/main" val="10003"/>
                  </a:ext>
                </a:extLst>
              </a:tr>
              <a:tr h="576850">
                <a:tc>
                  <a:txBody>
                    <a:bodyPr/>
                    <a:lstStyle/>
                    <a:p>
                      <a:pPr marL="0" marR="0" lvl="0" indent="0" algn="l" rtl="0">
                        <a:spcBef>
                          <a:spcPts val="0"/>
                        </a:spcBef>
                        <a:spcAft>
                          <a:spcPts val="0"/>
                        </a:spcAft>
                        <a:buNone/>
                      </a:pPr>
                      <a:r>
                        <a:rPr lang="en" sz="1500">
                          <a:latin typeface="Open Sans"/>
                          <a:ea typeface="Open Sans"/>
                          <a:cs typeface="Open Sans"/>
                          <a:sym typeface="Open Sans"/>
                        </a:rPr>
                        <a:t>Marge</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SSDI</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4"/>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6"/>
          <p:cNvSpPr txBox="1">
            <a:spLocks noGrp="1"/>
          </p:cNvSpPr>
          <p:nvPr>
            <p:ph type="body" idx="1"/>
          </p:nvPr>
        </p:nvSpPr>
        <p:spPr>
          <a:xfrm>
            <a:off x="221217" y="1414463"/>
            <a:ext cx="8527500" cy="1953000"/>
          </a:xfrm>
          <a:prstGeom prst="rect">
            <a:avLst/>
          </a:prstGeom>
          <a:noFill/>
          <a:ln>
            <a:noFill/>
          </a:ln>
        </p:spPr>
        <p:txBody>
          <a:bodyPr spcFirstLastPara="1" wrap="square" lIns="68575" tIns="34275" rIns="68575" bIns="34275" anchor="ctr" anchorCtr="0">
            <a:noAutofit/>
          </a:bodyPr>
          <a:lstStyle/>
          <a:p>
            <a:pPr marL="0" lvl="0" indent="0" algn="l" rtl="0">
              <a:lnSpc>
                <a:spcPct val="130000"/>
              </a:lnSpc>
              <a:spcBef>
                <a:spcPts val="0"/>
              </a:spcBef>
              <a:spcAft>
                <a:spcPts val="0"/>
              </a:spcAft>
              <a:buClr>
                <a:schemeClr val="dk2"/>
              </a:buClr>
              <a:buSzPts val="1500"/>
              <a:buNone/>
            </a:pPr>
            <a:endParaRPr sz="1500" b="0" dirty="0">
              <a:solidFill>
                <a:schemeClr val="dk2"/>
              </a:solidFill>
            </a:endParaRPr>
          </a:p>
          <a:p>
            <a:pPr marL="0" lvl="0" indent="0" algn="l" rtl="0">
              <a:lnSpc>
                <a:spcPct val="100000"/>
              </a:lnSpc>
              <a:spcBef>
                <a:spcPts val="0"/>
              </a:spcBef>
              <a:spcAft>
                <a:spcPts val="0"/>
              </a:spcAft>
              <a:buClr>
                <a:schemeClr val="lt2"/>
              </a:buClr>
              <a:buSzPts val="2300"/>
              <a:buFont typeface="Arial"/>
              <a:buNone/>
            </a:pPr>
            <a:r>
              <a:rPr lang="en" sz="2000" dirty="0">
                <a:solidFill>
                  <a:schemeClr val="dk2"/>
                </a:solidFill>
              </a:rPr>
              <a:t>Whose income is counted?</a:t>
            </a:r>
            <a:br>
              <a:rPr lang="en" sz="3000" dirty="0"/>
            </a:br>
            <a:endParaRPr sz="1500" dirty="0">
              <a:solidFill>
                <a:schemeClr val="dk2"/>
              </a:solidFill>
            </a:endParaRPr>
          </a:p>
          <a:p>
            <a:pPr marL="0" lvl="0" indent="0" algn="l" rtl="0">
              <a:lnSpc>
                <a:spcPct val="100000"/>
              </a:lnSpc>
              <a:spcBef>
                <a:spcPts val="0"/>
              </a:spcBef>
              <a:spcAft>
                <a:spcPts val="0"/>
              </a:spcAft>
              <a:buClr>
                <a:schemeClr val="dk2"/>
              </a:buClr>
              <a:buSzPts val="1500"/>
              <a:buNone/>
            </a:pPr>
            <a:r>
              <a:rPr lang="en" sz="2000" b="0" dirty="0">
                <a:solidFill>
                  <a:schemeClr val="dk2"/>
                </a:solidFill>
              </a:rPr>
              <a:t>HUD regulations treat the </a:t>
            </a:r>
            <a:r>
              <a:rPr lang="en" sz="2000" b="0" u="sng" dirty="0">
                <a:solidFill>
                  <a:schemeClr val="dk2"/>
                </a:solidFill>
              </a:rPr>
              <a:t>employment </a:t>
            </a:r>
            <a:r>
              <a:rPr lang="en" sz="2000" b="0" dirty="0">
                <a:solidFill>
                  <a:schemeClr val="dk2"/>
                </a:solidFill>
              </a:rPr>
              <a:t>income of adult full-time students, who are not the </a:t>
            </a:r>
            <a:r>
              <a:rPr lang="en" sz="2000" u="sng" dirty="0">
                <a:solidFill>
                  <a:schemeClr val="dk2"/>
                </a:solidFill>
              </a:rPr>
              <a:t>head, spouse, or cohead</a:t>
            </a:r>
            <a:r>
              <a:rPr lang="en" sz="2000" b="0" dirty="0">
                <a:solidFill>
                  <a:schemeClr val="dk2"/>
                </a:solidFill>
              </a:rPr>
              <a:t> differently than the employment income of other adult family members. </a:t>
            </a:r>
            <a:endParaRPr sz="2000" dirty="0"/>
          </a:p>
          <a:p>
            <a:pPr marL="0" lvl="0" indent="0" algn="l" rtl="0">
              <a:lnSpc>
                <a:spcPct val="100000"/>
              </a:lnSpc>
              <a:spcBef>
                <a:spcPts val="300"/>
              </a:spcBef>
              <a:spcAft>
                <a:spcPts val="0"/>
              </a:spcAft>
              <a:buClr>
                <a:schemeClr val="lt2"/>
              </a:buClr>
              <a:buSzPts val="1500"/>
              <a:buNone/>
            </a:pPr>
            <a:endParaRPr sz="2000" b="0" dirty="0">
              <a:solidFill>
                <a:schemeClr val="dk2"/>
              </a:solidFill>
            </a:endParaRPr>
          </a:p>
          <a:p>
            <a:pPr marL="0" lvl="0" indent="0" algn="l" rtl="0">
              <a:lnSpc>
                <a:spcPct val="100000"/>
              </a:lnSpc>
              <a:spcBef>
                <a:spcPts val="300"/>
              </a:spcBef>
              <a:spcAft>
                <a:spcPts val="1200"/>
              </a:spcAft>
              <a:buClr>
                <a:schemeClr val="dk2"/>
              </a:buClr>
              <a:buSzPts val="1500"/>
              <a:buNone/>
            </a:pPr>
            <a:r>
              <a:rPr lang="en" sz="2000" b="0" dirty="0">
                <a:solidFill>
                  <a:schemeClr val="dk2"/>
                </a:solidFill>
              </a:rPr>
              <a:t>If an adult full-time student who is not the head, spouse, or cohead has earned income from employment, only include up to $480 of the employment income; any amount over $480 is excluded.</a:t>
            </a:r>
            <a:endParaRPr sz="2000" dirty="0"/>
          </a:p>
        </p:txBody>
      </p:sp>
      <p:sp>
        <p:nvSpPr>
          <p:cNvPr id="639" name="Google Shape;639;p86"/>
          <p:cNvSpPr txBox="1">
            <a:spLocks noGrp="1"/>
          </p:cNvSpPr>
          <p:nvPr>
            <p:ph type="title" idx="4294967295"/>
          </p:nvPr>
        </p:nvSpPr>
        <p:spPr>
          <a:xfrm>
            <a:off x="243525" y="0"/>
            <a:ext cx="8727000" cy="905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lt2"/>
              </a:buClr>
              <a:buSzPts val="2300"/>
              <a:buFont typeface="Arial"/>
              <a:buNone/>
            </a:pPr>
            <a:r>
              <a:rPr lang="en" sz="3000" b="1">
                <a:solidFill>
                  <a:schemeClr val="lt2"/>
                </a:solidFill>
                <a:latin typeface="Open Sans"/>
                <a:ea typeface="Open Sans"/>
                <a:cs typeface="Open Sans"/>
                <a:sym typeface="Open Sans"/>
              </a:rPr>
              <a:t>Full-Time Students vs. Other Adult Family Members</a:t>
            </a:r>
            <a:endParaRPr sz="30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7"/>
          <p:cNvSpPr txBox="1">
            <a:spLocks noGrp="1"/>
          </p:cNvSpPr>
          <p:nvPr>
            <p:ph type="body" idx="1"/>
          </p:nvPr>
        </p:nvSpPr>
        <p:spPr>
          <a:xfrm>
            <a:off x="219075" y="100650"/>
            <a:ext cx="8527500" cy="6588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300"/>
              <a:buNone/>
            </a:pPr>
            <a:endParaRPr sz="3000"/>
          </a:p>
          <a:p>
            <a:pPr marL="0" lvl="0" indent="0" algn="l" rtl="0">
              <a:lnSpc>
                <a:spcPct val="120000"/>
              </a:lnSpc>
              <a:spcBef>
                <a:spcPts val="500"/>
              </a:spcBef>
              <a:spcAft>
                <a:spcPts val="1200"/>
              </a:spcAft>
              <a:buClr>
                <a:schemeClr val="lt2"/>
              </a:buClr>
              <a:buSzPts val="2300"/>
              <a:buNone/>
            </a:pPr>
            <a:r>
              <a:rPr lang="en" sz="3000"/>
              <a:t>Full-Time Students</a:t>
            </a:r>
            <a:endParaRPr sz="3000"/>
          </a:p>
        </p:txBody>
      </p:sp>
      <p:sp>
        <p:nvSpPr>
          <p:cNvPr id="645" name="Google Shape;645;p87"/>
          <p:cNvSpPr txBox="1">
            <a:spLocks noGrp="1"/>
          </p:cNvSpPr>
          <p:nvPr>
            <p:ph type="body" idx="2"/>
          </p:nvPr>
        </p:nvSpPr>
        <p:spPr>
          <a:xfrm>
            <a:off x="273202" y="1347275"/>
            <a:ext cx="8529000" cy="4020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144000"/>
              </a:lnSpc>
              <a:spcBef>
                <a:spcPts val="0"/>
              </a:spcBef>
              <a:spcAft>
                <a:spcPts val="0"/>
              </a:spcAft>
              <a:buClr>
                <a:schemeClr val="dk2"/>
              </a:buClr>
              <a:buSzPts val="1500"/>
              <a:buNone/>
            </a:pPr>
            <a:r>
              <a:rPr lang="en" sz="2000"/>
              <a:t>Who qualifies as a full-time student?</a:t>
            </a:r>
            <a:endParaRPr sz="2000"/>
          </a:p>
        </p:txBody>
      </p:sp>
      <p:sp>
        <p:nvSpPr>
          <p:cNvPr id="646" name="Google Shape;646;p87"/>
          <p:cNvSpPr txBox="1">
            <a:spLocks noGrp="1"/>
          </p:cNvSpPr>
          <p:nvPr>
            <p:ph type="body" idx="3"/>
          </p:nvPr>
        </p:nvSpPr>
        <p:spPr>
          <a:xfrm>
            <a:off x="273202" y="1693502"/>
            <a:ext cx="4299000" cy="2838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dirty="0">
                <a:solidFill>
                  <a:schemeClr val="dk2"/>
                </a:solidFill>
              </a:rPr>
              <a:t>Is a person who is attending school or vocational training on a full-time basis as defined by the school or vocational training center. </a:t>
            </a:r>
            <a:endParaRPr sz="2000" dirty="0"/>
          </a:p>
          <a:p>
            <a:pPr marL="0" lvl="0" indent="0" algn="l" rtl="0">
              <a:lnSpc>
                <a:spcPct val="100000"/>
              </a:lnSpc>
              <a:spcBef>
                <a:spcPts val="500"/>
              </a:spcBef>
              <a:spcAft>
                <a:spcPts val="0"/>
              </a:spcAft>
              <a:buSzPts val="1500"/>
              <a:buNone/>
            </a:pPr>
            <a:endParaRPr sz="2000" i="1" dirty="0">
              <a:solidFill>
                <a:schemeClr val="dk2"/>
              </a:solidFill>
            </a:endParaRPr>
          </a:p>
          <a:p>
            <a:pPr marL="0" lvl="0" indent="0" algn="l" rtl="0">
              <a:lnSpc>
                <a:spcPct val="100000"/>
              </a:lnSpc>
              <a:spcBef>
                <a:spcPts val="500"/>
              </a:spcBef>
              <a:spcAft>
                <a:spcPts val="0"/>
              </a:spcAft>
              <a:buSzPts val="1500"/>
              <a:buNone/>
            </a:pPr>
            <a:r>
              <a:rPr lang="en" sz="2000" b="1" dirty="0">
                <a:solidFill>
                  <a:schemeClr val="dk2"/>
                </a:solidFill>
              </a:rPr>
              <a:t>The school itself must verify the student’s status</a:t>
            </a:r>
            <a:endParaRPr sz="2000" dirty="0"/>
          </a:p>
          <a:p>
            <a:pPr marL="177800" lvl="0" indent="-63500" algn="l" rtl="0">
              <a:lnSpc>
                <a:spcPct val="100000"/>
              </a:lnSpc>
              <a:spcBef>
                <a:spcPts val="500"/>
              </a:spcBef>
              <a:spcAft>
                <a:spcPts val="0"/>
              </a:spcAft>
              <a:buClr>
                <a:srgbClr val="EE7623"/>
              </a:buClr>
              <a:buSzPts val="1800"/>
              <a:buFont typeface="Arial"/>
              <a:buNone/>
            </a:pPr>
            <a:endParaRPr sz="2000" dirty="0"/>
          </a:p>
          <a:p>
            <a:pPr marL="177800" lvl="0" indent="-63500" algn="l" rtl="0">
              <a:lnSpc>
                <a:spcPct val="100000"/>
              </a:lnSpc>
              <a:spcBef>
                <a:spcPts val="500"/>
              </a:spcBef>
              <a:spcAft>
                <a:spcPts val="0"/>
              </a:spcAft>
              <a:buClr>
                <a:srgbClr val="EE7623"/>
              </a:buClr>
              <a:buSzPts val="1800"/>
              <a:buFont typeface="Arial"/>
              <a:buNone/>
            </a:pPr>
            <a:endParaRPr sz="2000" dirty="0"/>
          </a:p>
        </p:txBody>
      </p:sp>
      <p:pic>
        <p:nvPicPr>
          <p:cNvPr id="647" name="Google Shape;647;p87" descr="Group of smiling young people standing on lawn outside brick building, wearing backpacks and tote bag, holding cellphones"/>
          <p:cNvPicPr preferRelativeResize="0"/>
          <p:nvPr/>
        </p:nvPicPr>
        <p:blipFill rotWithShape="1">
          <a:blip r:embed="rId3">
            <a:alphaModFix/>
          </a:blip>
          <a:srcRect/>
          <a:stretch/>
        </p:blipFill>
        <p:spPr>
          <a:xfrm>
            <a:off x="5246371" y="1620203"/>
            <a:ext cx="2824599" cy="2108834"/>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8"/>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300"/>
              <a:buNone/>
            </a:pPr>
            <a:endParaRPr sz="2300">
              <a:latin typeface="Arial"/>
              <a:ea typeface="Arial"/>
              <a:cs typeface="Arial"/>
              <a:sym typeface="Arial"/>
            </a:endParaRPr>
          </a:p>
          <a:p>
            <a:pPr marL="0" lvl="0" indent="0" algn="l" rtl="0">
              <a:lnSpc>
                <a:spcPct val="120000"/>
              </a:lnSpc>
              <a:spcBef>
                <a:spcPts val="500"/>
              </a:spcBef>
              <a:spcAft>
                <a:spcPts val="1200"/>
              </a:spcAft>
              <a:buClr>
                <a:schemeClr val="lt2"/>
              </a:buClr>
              <a:buSzPts val="2300"/>
              <a:buNone/>
            </a:pPr>
            <a:r>
              <a:rPr lang="en" sz="2300">
                <a:latin typeface="Arial"/>
                <a:ea typeface="Arial"/>
                <a:cs typeface="Arial"/>
                <a:sym typeface="Arial"/>
              </a:rPr>
              <a:t>Full-Time Students vs. Non-Full-Time Students</a:t>
            </a:r>
            <a:br>
              <a:rPr lang="en" sz="2300">
                <a:latin typeface="Arial"/>
                <a:ea typeface="Arial"/>
                <a:cs typeface="Arial"/>
                <a:sym typeface="Arial"/>
              </a:rPr>
            </a:br>
            <a:endParaRPr sz="2300">
              <a:latin typeface="Arial"/>
              <a:ea typeface="Arial"/>
              <a:cs typeface="Arial"/>
              <a:sym typeface="Arial"/>
            </a:endParaRPr>
          </a:p>
        </p:txBody>
      </p:sp>
      <p:sp>
        <p:nvSpPr>
          <p:cNvPr id="653" name="Google Shape;653;p88"/>
          <p:cNvSpPr txBox="1">
            <a:spLocks noGrp="1"/>
          </p:cNvSpPr>
          <p:nvPr>
            <p:ph type="body" idx="3"/>
          </p:nvPr>
        </p:nvSpPr>
        <p:spPr>
          <a:xfrm>
            <a:off x="274802" y="1208410"/>
            <a:ext cx="5976300" cy="3084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1500" dirty="0"/>
              <a:t>George and Martha completed a HOPWA application and intake paperwork at Port Landing, a local HOPWA project sponsor. George and Martha both receive SSDI in the amount of $865.  Their oldest son, Henry, age 20, lives at home, works part-time, and attends the local vocational school part-time. </a:t>
            </a:r>
            <a:endParaRPr dirty="0"/>
          </a:p>
          <a:p>
            <a:pPr marL="0" lvl="0" indent="0" algn="l" rtl="0">
              <a:lnSpc>
                <a:spcPct val="144000"/>
              </a:lnSpc>
              <a:spcBef>
                <a:spcPts val="500"/>
              </a:spcBef>
              <a:spcAft>
                <a:spcPts val="0"/>
              </a:spcAft>
              <a:buSzPts val="1500"/>
              <a:buNone/>
            </a:pPr>
            <a:endParaRPr sz="1500" dirty="0"/>
          </a:p>
          <a:p>
            <a:pPr marL="0" lvl="0" indent="0" algn="l" rtl="0">
              <a:lnSpc>
                <a:spcPct val="100000"/>
              </a:lnSpc>
              <a:spcBef>
                <a:spcPts val="500"/>
              </a:spcBef>
              <a:spcAft>
                <a:spcPts val="0"/>
              </a:spcAft>
              <a:buSzPts val="1500"/>
              <a:buNone/>
            </a:pPr>
            <a:r>
              <a:rPr lang="en" sz="1500" dirty="0"/>
              <a:t>George and Martha’s long-time friend, Franklin, lives with them.  Franklin is 60, works part-time, and attends the same vocational school as Henry, but Franklin attends full-time.</a:t>
            </a:r>
            <a:endParaRPr dirty="0"/>
          </a:p>
          <a:p>
            <a:pPr marL="0" lvl="0" indent="0" algn="l" rtl="0">
              <a:lnSpc>
                <a:spcPct val="100000"/>
              </a:lnSpc>
              <a:spcBef>
                <a:spcPts val="500"/>
              </a:spcBef>
              <a:spcAft>
                <a:spcPts val="0"/>
              </a:spcAft>
              <a:buSzPts val="1500"/>
              <a:buNone/>
            </a:pPr>
            <a:r>
              <a:rPr lang="en" sz="1500" dirty="0"/>
              <a:t>George and Martha’s family members include Henry and Franklin. </a:t>
            </a:r>
            <a:endParaRPr dirty="0"/>
          </a:p>
          <a:p>
            <a:pPr marL="0" lvl="0" indent="0" algn="l" rtl="0">
              <a:lnSpc>
                <a:spcPct val="144000"/>
              </a:lnSpc>
              <a:spcBef>
                <a:spcPts val="500"/>
              </a:spcBef>
              <a:spcAft>
                <a:spcPts val="0"/>
              </a:spcAft>
              <a:buSzPts val="1500"/>
              <a:buNone/>
            </a:pPr>
            <a:endParaRPr sz="1500" dirty="0"/>
          </a:p>
          <a:p>
            <a:pPr marL="0" lvl="0" indent="0" algn="l" rtl="0">
              <a:lnSpc>
                <a:spcPct val="144000"/>
              </a:lnSpc>
              <a:spcBef>
                <a:spcPts val="500"/>
              </a:spcBef>
              <a:spcAft>
                <a:spcPts val="0"/>
              </a:spcAft>
              <a:buSzPts val="1500"/>
              <a:buNone/>
            </a:pPr>
            <a:r>
              <a:rPr lang="en" sz="1500" b="1" dirty="0">
                <a:solidFill>
                  <a:schemeClr val="dk2"/>
                </a:solidFill>
              </a:rPr>
              <a:t>Whose income is counted?</a:t>
            </a:r>
            <a:endParaRPr dirty="0"/>
          </a:p>
        </p:txBody>
      </p:sp>
      <p:pic>
        <p:nvPicPr>
          <p:cNvPr id="654" name="Google Shape;654;p88" descr="Curly haired woman raising hand"/>
          <p:cNvPicPr preferRelativeResize="0"/>
          <p:nvPr/>
        </p:nvPicPr>
        <p:blipFill rotWithShape="1">
          <a:blip r:embed="rId3">
            <a:alphaModFix/>
          </a:blip>
          <a:srcRect/>
          <a:stretch/>
        </p:blipFill>
        <p:spPr>
          <a:xfrm>
            <a:off x="6249352" y="1253929"/>
            <a:ext cx="1050131" cy="1328737"/>
          </a:xfrm>
          <a:prstGeom prst="rect">
            <a:avLst/>
          </a:prstGeom>
          <a:noFill/>
          <a:ln>
            <a:noFill/>
          </a:ln>
        </p:spPr>
      </p:pic>
      <p:pic>
        <p:nvPicPr>
          <p:cNvPr id="655" name="Google Shape;655;p88" descr="Boy in a wheelchair"/>
          <p:cNvPicPr preferRelativeResize="0"/>
          <p:nvPr/>
        </p:nvPicPr>
        <p:blipFill rotWithShape="1">
          <a:blip r:embed="rId4">
            <a:alphaModFix/>
          </a:blip>
          <a:srcRect/>
          <a:stretch/>
        </p:blipFill>
        <p:spPr>
          <a:xfrm>
            <a:off x="7233990" y="1788614"/>
            <a:ext cx="1568213" cy="1820965"/>
          </a:xfrm>
          <a:prstGeom prst="rect">
            <a:avLst/>
          </a:prstGeom>
          <a:noFill/>
          <a:ln>
            <a:noFill/>
          </a:ln>
        </p:spPr>
      </p:pic>
      <p:pic>
        <p:nvPicPr>
          <p:cNvPr id="656" name="Google Shape;656;p88" descr="Man wearing necklace"/>
          <p:cNvPicPr preferRelativeResize="0"/>
          <p:nvPr/>
        </p:nvPicPr>
        <p:blipFill rotWithShape="1">
          <a:blip r:embed="rId5">
            <a:alphaModFix/>
          </a:blip>
          <a:srcRect/>
          <a:stretch/>
        </p:blipFill>
        <p:spPr>
          <a:xfrm>
            <a:off x="6560820" y="2761356"/>
            <a:ext cx="738664" cy="16478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400"/>
              <a:buNone/>
            </a:pPr>
            <a:r>
              <a:rPr lang="en" sz="3000" dirty="0"/>
              <a:t>What are the types of Annual Income?</a:t>
            </a:r>
            <a:endParaRPr sz="3000" dirty="0"/>
          </a:p>
        </p:txBody>
      </p:sp>
      <p:sp>
        <p:nvSpPr>
          <p:cNvPr id="316" name="Google Shape;316;p43"/>
          <p:cNvSpPr txBox="1">
            <a:spLocks noGrp="1"/>
          </p:cNvSpPr>
          <p:nvPr>
            <p:ph type="body" idx="2"/>
          </p:nvPr>
        </p:nvSpPr>
        <p:spPr>
          <a:xfrm>
            <a:off x="273201" y="1249726"/>
            <a:ext cx="8529000" cy="4020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144000"/>
              </a:lnSpc>
              <a:spcBef>
                <a:spcPts val="0"/>
              </a:spcBef>
              <a:spcAft>
                <a:spcPts val="0"/>
              </a:spcAft>
              <a:buClr>
                <a:schemeClr val="dk2"/>
              </a:buClr>
              <a:buSzPts val="1500"/>
              <a:buNone/>
            </a:pPr>
            <a:r>
              <a:rPr lang="en" sz="2000"/>
              <a:t>There are nine types of income – only 8 apply to HOPWA</a:t>
            </a:r>
            <a:endParaRPr sz="2000"/>
          </a:p>
        </p:txBody>
      </p:sp>
      <p:sp>
        <p:nvSpPr>
          <p:cNvPr id="317" name="Google Shape;317;p43"/>
          <p:cNvSpPr txBox="1">
            <a:spLocks noGrp="1"/>
          </p:cNvSpPr>
          <p:nvPr>
            <p:ph type="body" idx="3"/>
          </p:nvPr>
        </p:nvSpPr>
        <p:spPr>
          <a:xfrm>
            <a:off x="273201" y="1725902"/>
            <a:ext cx="8529000" cy="2838600"/>
          </a:xfrm>
          <a:prstGeom prst="rect">
            <a:avLst/>
          </a:prstGeom>
          <a:noFill/>
          <a:ln>
            <a:noFill/>
          </a:ln>
        </p:spPr>
        <p:txBody>
          <a:bodyPr spcFirstLastPara="1" wrap="square" lIns="68575" tIns="34275" rIns="68575" bIns="34275" anchor="t" anchorCtr="0">
            <a:noAutofit/>
          </a:bodyPr>
          <a:lstStyle/>
          <a:p>
            <a:pPr marL="381000" lvl="0" indent="-406400" algn="l" rtl="0">
              <a:lnSpc>
                <a:spcPct val="100000"/>
              </a:lnSpc>
              <a:spcBef>
                <a:spcPts val="0"/>
              </a:spcBef>
              <a:spcAft>
                <a:spcPts val="0"/>
              </a:spcAft>
              <a:buClr>
                <a:schemeClr val="dk2"/>
              </a:buClr>
              <a:buSzPts val="2000"/>
              <a:buAutoNum type="arabicPeriod"/>
            </a:pPr>
            <a:r>
              <a:rPr lang="en" sz="2000" dirty="0">
                <a:solidFill>
                  <a:schemeClr val="dk2"/>
                </a:solidFill>
              </a:rPr>
              <a:t>Wages, salaries, and other compensation for personal services such as commissions and bonuses</a:t>
            </a:r>
            <a:endParaRPr sz="2000" dirty="0"/>
          </a:p>
          <a:p>
            <a:pPr marL="381000" lvl="0" indent="-406400" algn="l" rtl="0">
              <a:lnSpc>
                <a:spcPct val="100000"/>
              </a:lnSpc>
              <a:spcBef>
                <a:spcPts val="500"/>
              </a:spcBef>
              <a:spcAft>
                <a:spcPts val="0"/>
              </a:spcAft>
              <a:buClr>
                <a:schemeClr val="dk2"/>
              </a:buClr>
              <a:buSzPts val="2000"/>
              <a:buAutoNum type="arabicPeriod"/>
            </a:pPr>
            <a:r>
              <a:rPr lang="en" sz="2000" dirty="0">
                <a:solidFill>
                  <a:schemeClr val="dk2"/>
                </a:solidFill>
              </a:rPr>
              <a:t>Business income</a:t>
            </a:r>
            <a:endParaRPr sz="2000" dirty="0"/>
          </a:p>
          <a:p>
            <a:pPr marL="381000" lvl="0" indent="-406400" algn="l" rtl="0">
              <a:lnSpc>
                <a:spcPct val="100000"/>
              </a:lnSpc>
              <a:spcBef>
                <a:spcPts val="500"/>
              </a:spcBef>
              <a:spcAft>
                <a:spcPts val="0"/>
              </a:spcAft>
              <a:buClr>
                <a:schemeClr val="dk2"/>
              </a:buClr>
              <a:buSzPts val="2000"/>
              <a:buAutoNum type="arabicPeriod"/>
            </a:pPr>
            <a:r>
              <a:rPr lang="en" sz="2000" dirty="0">
                <a:solidFill>
                  <a:schemeClr val="dk2"/>
                </a:solidFill>
              </a:rPr>
              <a:t>Asset income (such as interest on a savings accounts)</a:t>
            </a:r>
            <a:endParaRPr sz="2000" dirty="0"/>
          </a:p>
          <a:p>
            <a:pPr marL="381000" lvl="0" indent="-406400" algn="l" rtl="0">
              <a:lnSpc>
                <a:spcPct val="100000"/>
              </a:lnSpc>
              <a:spcBef>
                <a:spcPts val="500"/>
              </a:spcBef>
              <a:spcAft>
                <a:spcPts val="0"/>
              </a:spcAft>
              <a:buClr>
                <a:schemeClr val="dk2"/>
              </a:buClr>
              <a:buSzPts val="2000"/>
              <a:buAutoNum type="arabicPeriod"/>
            </a:pPr>
            <a:r>
              <a:rPr lang="en" sz="2000" dirty="0">
                <a:solidFill>
                  <a:schemeClr val="dk2"/>
                </a:solidFill>
              </a:rPr>
              <a:t>Periodic amounts received from social security, retirement funds, etc.</a:t>
            </a:r>
            <a:endParaRPr sz="2000" dirty="0"/>
          </a:p>
          <a:p>
            <a:pPr marL="381000" lvl="0" indent="-406400" algn="l" rtl="0">
              <a:lnSpc>
                <a:spcPct val="100000"/>
              </a:lnSpc>
              <a:spcBef>
                <a:spcPts val="500"/>
              </a:spcBef>
              <a:spcAft>
                <a:spcPts val="0"/>
              </a:spcAft>
              <a:buClr>
                <a:schemeClr val="dk2"/>
              </a:buClr>
              <a:buSzPts val="2000"/>
              <a:buAutoNum type="arabicPeriod"/>
            </a:pPr>
            <a:r>
              <a:rPr lang="en" sz="2000" dirty="0">
                <a:solidFill>
                  <a:schemeClr val="dk2"/>
                </a:solidFill>
              </a:rPr>
              <a:t>Income received in place of earnings, such as unemployment benefits</a:t>
            </a:r>
            <a:endParaRPr sz="2000" dirty="0"/>
          </a:p>
          <a:p>
            <a:pPr marL="177800" lvl="0" indent="-63500" algn="l" rtl="0">
              <a:lnSpc>
                <a:spcPct val="120000"/>
              </a:lnSpc>
              <a:spcBef>
                <a:spcPts val="500"/>
              </a:spcBef>
              <a:spcAft>
                <a:spcPts val="0"/>
              </a:spcAft>
              <a:buClr>
                <a:srgbClr val="EE7623"/>
              </a:buClr>
              <a:buSzPts val="1800"/>
              <a:buFont typeface="Arial"/>
              <a:buNone/>
            </a:pPr>
            <a:endParaRPr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9"/>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2300">
                <a:latin typeface="Arial"/>
                <a:ea typeface="Arial"/>
                <a:cs typeface="Arial"/>
                <a:sym typeface="Arial"/>
              </a:rPr>
              <a:t>Full Time Student Example </a:t>
            </a:r>
            <a:endParaRPr/>
          </a:p>
        </p:txBody>
      </p:sp>
      <p:graphicFrame>
        <p:nvGraphicFramePr>
          <p:cNvPr id="663" name="Google Shape;663;p89"/>
          <p:cNvGraphicFramePr/>
          <p:nvPr/>
        </p:nvGraphicFramePr>
        <p:xfrm>
          <a:off x="398696" y="1531197"/>
          <a:ext cx="8279625" cy="2564025"/>
        </p:xfrm>
        <a:graphic>
          <a:graphicData uri="http://schemas.openxmlformats.org/drawingml/2006/table">
            <a:tbl>
              <a:tblPr firstRow="1" bandRow="1">
                <a:noFill/>
                <a:tableStyleId>{007BF945-8C1D-498D-89B5-74EF37427914}</a:tableStyleId>
              </a:tblPr>
              <a:tblGrid>
                <a:gridCol w="2759875">
                  <a:extLst>
                    <a:ext uri="{9D8B030D-6E8A-4147-A177-3AD203B41FA5}">
                      <a16:colId xmlns:a16="http://schemas.microsoft.com/office/drawing/2014/main" val="20000"/>
                    </a:ext>
                  </a:extLst>
                </a:gridCol>
                <a:gridCol w="2759875">
                  <a:extLst>
                    <a:ext uri="{9D8B030D-6E8A-4147-A177-3AD203B41FA5}">
                      <a16:colId xmlns:a16="http://schemas.microsoft.com/office/drawing/2014/main" val="20001"/>
                    </a:ext>
                  </a:extLst>
                </a:gridCol>
                <a:gridCol w="2759875">
                  <a:extLst>
                    <a:ext uri="{9D8B030D-6E8A-4147-A177-3AD203B41FA5}">
                      <a16:colId xmlns:a16="http://schemas.microsoft.com/office/drawing/2014/main" val="20002"/>
                    </a:ext>
                  </a:extLst>
                </a:gridCol>
              </a:tblGrid>
              <a:tr h="380475">
                <a:tc>
                  <a:txBody>
                    <a:bodyPr/>
                    <a:lstStyle/>
                    <a:p>
                      <a:pPr marL="0" marR="0" lvl="0" indent="0" algn="ctr" rtl="0">
                        <a:spcBef>
                          <a:spcPts val="0"/>
                        </a:spcBef>
                        <a:spcAft>
                          <a:spcPts val="0"/>
                        </a:spcAft>
                        <a:buNone/>
                      </a:pPr>
                      <a:r>
                        <a:rPr lang="en" sz="1500">
                          <a:latin typeface="Open Sans"/>
                          <a:ea typeface="Open Sans"/>
                          <a:cs typeface="Open Sans"/>
                          <a:sym typeface="Open Sans"/>
                        </a:rPr>
                        <a:t>Family Members</a:t>
                      </a:r>
                      <a:endParaRPr sz="1100"/>
                    </a:p>
                  </a:txBody>
                  <a:tcPr marL="51425" marR="51425" marT="25725" marB="25725"/>
                </a:tc>
                <a:tc>
                  <a:txBody>
                    <a:bodyPr/>
                    <a:lstStyle/>
                    <a:p>
                      <a:pPr marL="0" marR="0" lvl="0" indent="0" algn="ctr" rtl="0">
                        <a:spcBef>
                          <a:spcPts val="0"/>
                        </a:spcBef>
                        <a:spcAft>
                          <a:spcPts val="0"/>
                        </a:spcAft>
                        <a:buNone/>
                      </a:pPr>
                      <a:r>
                        <a:rPr lang="en" sz="1500">
                          <a:latin typeface="Open Sans"/>
                          <a:ea typeface="Open Sans"/>
                          <a:cs typeface="Open Sans"/>
                          <a:sym typeface="Open Sans"/>
                        </a:rPr>
                        <a:t>Income Source</a:t>
                      </a:r>
                      <a:endParaRPr sz="1100"/>
                    </a:p>
                  </a:txBody>
                  <a:tcPr marL="51425" marR="51425" marT="25725" marB="25725"/>
                </a:tc>
                <a:tc>
                  <a:txBody>
                    <a:bodyPr/>
                    <a:lstStyle/>
                    <a:p>
                      <a:pPr marL="0" marR="0" lvl="0" indent="0" algn="ctr" rtl="0">
                        <a:spcBef>
                          <a:spcPts val="0"/>
                        </a:spcBef>
                        <a:spcAft>
                          <a:spcPts val="0"/>
                        </a:spcAft>
                        <a:buNone/>
                      </a:pPr>
                      <a:r>
                        <a:rPr lang="en" sz="1500">
                          <a:latin typeface="Open Sans"/>
                          <a:ea typeface="Open Sans"/>
                          <a:cs typeface="Open Sans"/>
                          <a:sym typeface="Open Sans"/>
                        </a:rPr>
                        <a:t>Is the income counted?</a:t>
                      </a:r>
                      <a:endParaRPr sz="1100"/>
                    </a:p>
                  </a:txBody>
                  <a:tcPr marL="51425" marR="51425" marT="25725" marB="25725"/>
                </a:tc>
                <a:extLst>
                  <a:ext uri="{0D108BD9-81ED-4DB2-BD59-A6C34878D82A}">
                    <a16:rowId xmlns:a16="http://schemas.microsoft.com/office/drawing/2014/main" val="10000"/>
                  </a:ext>
                </a:extLst>
              </a:tr>
              <a:tr h="641600">
                <a:tc>
                  <a:txBody>
                    <a:bodyPr/>
                    <a:lstStyle/>
                    <a:p>
                      <a:pPr marL="0" marR="0" lvl="0" indent="0" algn="l" rtl="0">
                        <a:spcBef>
                          <a:spcPts val="0"/>
                        </a:spcBef>
                        <a:spcAft>
                          <a:spcPts val="0"/>
                        </a:spcAft>
                        <a:buNone/>
                      </a:pPr>
                      <a:r>
                        <a:rPr lang="en" sz="1500">
                          <a:latin typeface="Open Sans"/>
                          <a:ea typeface="Open Sans"/>
                          <a:cs typeface="Open Sans"/>
                          <a:sym typeface="Open Sans"/>
                        </a:rPr>
                        <a:t>George</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SSDI</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1"/>
                  </a:ext>
                </a:extLst>
              </a:tr>
              <a:tr h="391700">
                <a:tc>
                  <a:txBody>
                    <a:bodyPr/>
                    <a:lstStyle/>
                    <a:p>
                      <a:pPr marL="0" marR="0" lvl="0" indent="0" algn="l" rtl="0">
                        <a:spcBef>
                          <a:spcPts val="0"/>
                        </a:spcBef>
                        <a:spcAft>
                          <a:spcPts val="0"/>
                        </a:spcAft>
                        <a:buNone/>
                      </a:pPr>
                      <a:r>
                        <a:rPr lang="en" sz="1500">
                          <a:latin typeface="Open Sans"/>
                          <a:ea typeface="Open Sans"/>
                          <a:cs typeface="Open Sans"/>
                          <a:sym typeface="Open Sans"/>
                        </a:rPr>
                        <a:t>Martha</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SSDI </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2"/>
                  </a:ext>
                </a:extLst>
              </a:tr>
              <a:tr h="497225">
                <a:tc>
                  <a:txBody>
                    <a:bodyPr/>
                    <a:lstStyle/>
                    <a:p>
                      <a:pPr marL="0" marR="0" lvl="0" indent="0" algn="l" rtl="0">
                        <a:spcBef>
                          <a:spcPts val="0"/>
                        </a:spcBef>
                        <a:spcAft>
                          <a:spcPts val="0"/>
                        </a:spcAft>
                        <a:buNone/>
                      </a:pPr>
                      <a:r>
                        <a:rPr lang="en" sz="1500">
                          <a:latin typeface="Open Sans"/>
                          <a:ea typeface="Open Sans"/>
                          <a:cs typeface="Open Sans"/>
                          <a:sym typeface="Open Sans"/>
                        </a:rPr>
                        <a:t>Henry, son, age 20 (PT student)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Part-time employment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 – count all the PT employment income</a:t>
                      </a:r>
                      <a:endParaRPr sz="1100"/>
                    </a:p>
                  </a:txBody>
                  <a:tcPr marL="51425" marR="51425" marT="25725" marB="25725"/>
                </a:tc>
                <a:extLst>
                  <a:ext uri="{0D108BD9-81ED-4DB2-BD59-A6C34878D82A}">
                    <a16:rowId xmlns:a16="http://schemas.microsoft.com/office/drawing/2014/main" val="10003"/>
                  </a:ext>
                </a:extLst>
              </a:tr>
              <a:tr h="641600">
                <a:tc>
                  <a:txBody>
                    <a:bodyPr/>
                    <a:lstStyle/>
                    <a:p>
                      <a:pPr marL="0" marR="0" lvl="0" indent="0" algn="l" rtl="0">
                        <a:spcBef>
                          <a:spcPts val="0"/>
                        </a:spcBef>
                        <a:spcAft>
                          <a:spcPts val="0"/>
                        </a:spcAft>
                        <a:buNone/>
                      </a:pPr>
                      <a:r>
                        <a:rPr lang="en" sz="1500">
                          <a:latin typeface="Open Sans"/>
                          <a:ea typeface="Open Sans"/>
                          <a:cs typeface="Open Sans"/>
                          <a:sym typeface="Open Sans"/>
                        </a:rPr>
                        <a:t>Franklin, friend, age 60 (FT student)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Part-time employment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 – count only up to $480 of employment income</a:t>
                      </a:r>
                      <a:endParaRPr sz="1100"/>
                    </a:p>
                  </a:txBody>
                  <a:tcPr marL="51425" marR="51425" marT="25725" marB="25725"/>
                </a:tc>
                <a:extLst>
                  <a:ext uri="{0D108BD9-81ED-4DB2-BD59-A6C34878D82A}">
                    <a16:rowId xmlns:a16="http://schemas.microsoft.com/office/drawing/2014/main" val="10004"/>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0"/>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0"/>
              </a:spcAft>
              <a:buClr>
                <a:schemeClr val="lt2"/>
              </a:buClr>
              <a:buSzPts val="2300"/>
              <a:buNone/>
            </a:pPr>
            <a:endParaRPr sz="2300">
              <a:latin typeface="Arial"/>
              <a:ea typeface="Arial"/>
              <a:cs typeface="Arial"/>
              <a:sym typeface="Arial"/>
            </a:endParaRPr>
          </a:p>
          <a:p>
            <a:pPr marL="0" lvl="0" indent="0" algn="l" rtl="0">
              <a:lnSpc>
                <a:spcPct val="120000"/>
              </a:lnSpc>
              <a:spcBef>
                <a:spcPts val="500"/>
              </a:spcBef>
              <a:spcAft>
                <a:spcPts val="1200"/>
              </a:spcAft>
              <a:buClr>
                <a:schemeClr val="lt2"/>
              </a:buClr>
              <a:buSzPts val="2300"/>
              <a:buNone/>
            </a:pPr>
            <a:r>
              <a:rPr lang="en" sz="2300">
                <a:latin typeface="Arial"/>
                <a:ea typeface="Arial"/>
                <a:cs typeface="Arial"/>
                <a:sym typeface="Arial"/>
              </a:rPr>
              <a:t>Temporary Absent Family Members</a:t>
            </a:r>
            <a:br>
              <a:rPr lang="en" sz="2300">
                <a:latin typeface="Arial"/>
                <a:ea typeface="Arial"/>
                <a:cs typeface="Arial"/>
                <a:sym typeface="Arial"/>
              </a:rPr>
            </a:br>
            <a:endParaRPr sz="2300">
              <a:latin typeface="Arial"/>
              <a:ea typeface="Arial"/>
              <a:cs typeface="Arial"/>
              <a:sym typeface="Arial"/>
            </a:endParaRPr>
          </a:p>
        </p:txBody>
      </p:sp>
      <p:sp>
        <p:nvSpPr>
          <p:cNvPr id="670" name="Google Shape;670;p90"/>
          <p:cNvSpPr txBox="1">
            <a:spLocks noGrp="1"/>
          </p:cNvSpPr>
          <p:nvPr>
            <p:ph type="body" idx="3"/>
          </p:nvPr>
        </p:nvSpPr>
        <p:spPr>
          <a:xfrm>
            <a:off x="239316" y="1738511"/>
            <a:ext cx="8529000" cy="2838600"/>
          </a:xfrm>
          <a:prstGeom prst="rect">
            <a:avLst/>
          </a:prstGeom>
          <a:noFill/>
          <a:ln>
            <a:noFill/>
          </a:ln>
        </p:spPr>
        <p:txBody>
          <a:bodyPr spcFirstLastPara="1" wrap="square" lIns="68575" tIns="34275" rIns="68575" bIns="34275" anchor="t" anchorCtr="0">
            <a:normAutofit/>
          </a:bodyPr>
          <a:lstStyle/>
          <a:p>
            <a:pPr marL="177800" lvl="0" indent="-158750" algn="l" rtl="0">
              <a:lnSpc>
                <a:spcPct val="100000"/>
              </a:lnSpc>
              <a:spcBef>
                <a:spcPts val="0"/>
              </a:spcBef>
              <a:spcAft>
                <a:spcPts val="0"/>
              </a:spcAft>
              <a:buClr>
                <a:schemeClr val="dk2"/>
              </a:buClr>
              <a:buSzPts val="1500"/>
              <a:buChar char="•"/>
            </a:pPr>
            <a:r>
              <a:rPr lang="en" sz="1500" dirty="0">
                <a:solidFill>
                  <a:schemeClr val="dk2"/>
                </a:solidFill>
              </a:rPr>
              <a:t>Children temporarily away from home because of placement in foster care</a:t>
            </a:r>
            <a:endParaRPr dirty="0"/>
          </a:p>
          <a:p>
            <a:pPr marL="177800" lvl="0" indent="-158750" algn="l" rtl="0">
              <a:lnSpc>
                <a:spcPct val="100000"/>
              </a:lnSpc>
              <a:spcBef>
                <a:spcPts val="0"/>
              </a:spcBef>
              <a:spcAft>
                <a:spcPts val="0"/>
              </a:spcAft>
              <a:buClr>
                <a:schemeClr val="dk2"/>
              </a:buClr>
              <a:buSzPts val="1500"/>
              <a:buChar char="•"/>
            </a:pPr>
            <a:r>
              <a:rPr lang="en" sz="1500" dirty="0">
                <a:solidFill>
                  <a:schemeClr val="dk2"/>
                </a:solidFill>
              </a:rPr>
              <a:t>Children away at college</a:t>
            </a:r>
            <a:endParaRPr dirty="0"/>
          </a:p>
          <a:p>
            <a:pPr marL="177800" lvl="0" indent="-171450" algn="l" rtl="0">
              <a:lnSpc>
                <a:spcPct val="100000"/>
              </a:lnSpc>
              <a:spcBef>
                <a:spcPts val="0"/>
              </a:spcBef>
              <a:spcAft>
                <a:spcPts val="0"/>
              </a:spcAft>
              <a:buClr>
                <a:schemeClr val="dk2"/>
              </a:buClr>
              <a:buSzPts val="1500"/>
              <a:buChar char="•"/>
            </a:pPr>
            <a:r>
              <a:rPr lang="en" sz="1500" dirty="0">
                <a:solidFill>
                  <a:schemeClr val="dk2"/>
                </a:solidFill>
              </a:rPr>
              <a:t>Family member temporarily in jail or hospital</a:t>
            </a:r>
            <a:endParaRPr sz="1500" dirty="0">
              <a:solidFill>
                <a:schemeClr val="dk2"/>
              </a:solidFill>
            </a:endParaRPr>
          </a:p>
          <a:p>
            <a:pPr marL="177800" lvl="0" indent="-171450" algn="l" rtl="0">
              <a:lnSpc>
                <a:spcPct val="100000"/>
              </a:lnSpc>
              <a:spcBef>
                <a:spcPts val="0"/>
              </a:spcBef>
              <a:spcAft>
                <a:spcPts val="0"/>
              </a:spcAft>
              <a:buClr>
                <a:schemeClr val="dk2"/>
              </a:buClr>
              <a:buSzPts val="1500"/>
              <a:buChar char="•"/>
            </a:pPr>
            <a:r>
              <a:rPr lang="en" sz="1500" dirty="0">
                <a:solidFill>
                  <a:schemeClr val="dk2"/>
                </a:solidFill>
              </a:rPr>
              <a:t>Family member who works in another state temporarily</a:t>
            </a:r>
            <a:endParaRPr sz="1500" dirty="0">
              <a:solidFill>
                <a:schemeClr val="dk2"/>
              </a:solidFill>
            </a:endParaRPr>
          </a:p>
          <a:p>
            <a:pPr marL="177800" lvl="0" indent="0" algn="l" rtl="0">
              <a:lnSpc>
                <a:spcPct val="144000"/>
              </a:lnSpc>
              <a:spcBef>
                <a:spcPts val="0"/>
              </a:spcBef>
              <a:spcAft>
                <a:spcPts val="0"/>
              </a:spcAft>
              <a:buNone/>
            </a:pPr>
            <a:endParaRPr sz="1500" dirty="0">
              <a:solidFill>
                <a:schemeClr val="dk2"/>
              </a:solidFill>
            </a:endParaRPr>
          </a:p>
          <a:p>
            <a:pPr marL="0" lvl="0" indent="0" algn="l" rtl="0">
              <a:lnSpc>
                <a:spcPct val="144000"/>
              </a:lnSpc>
              <a:spcBef>
                <a:spcPts val="0"/>
              </a:spcBef>
              <a:spcAft>
                <a:spcPts val="0"/>
              </a:spcAft>
              <a:buNone/>
            </a:pPr>
            <a:r>
              <a:rPr lang="en" sz="2000" b="1" dirty="0">
                <a:solidFill>
                  <a:schemeClr val="dk2"/>
                </a:solidFill>
              </a:rPr>
              <a:t>Is their income counted?</a:t>
            </a:r>
            <a:endParaRPr sz="2000" b="1" dirty="0">
              <a:solidFill>
                <a:schemeClr val="dk2"/>
              </a:solidFill>
            </a:endParaRPr>
          </a:p>
          <a:p>
            <a:pPr marL="0" lvl="0" indent="0" algn="l" rtl="0">
              <a:lnSpc>
                <a:spcPct val="144000"/>
              </a:lnSpc>
              <a:spcBef>
                <a:spcPts val="500"/>
              </a:spcBef>
              <a:spcAft>
                <a:spcPts val="0"/>
              </a:spcAft>
              <a:buClr>
                <a:srgbClr val="EE7623"/>
              </a:buClr>
              <a:buSzPts val="1500"/>
              <a:buFont typeface="Arial"/>
              <a:buNone/>
            </a:pPr>
            <a:r>
              <a:rPr lang="en" sz="1500" dirty="0">
                <a:solidFill>
                  <a:schemeClr val="dk2"/>
                </a:solidFill>
              </a:rPr>
              <a:t>Yes. </a:t>
            </a:r>
            <a:endParaRPr sz="1500" dirty="0">
              <a:solidFill>
                <a:schemeClr val="dk2"/>
              </a:solidFill>
            </a:endParaRPr>
          </a:p>
        </p:txBody>
      </p:sp>
      <p:sp>
        <p:nvSpPr>
          <p:cNvPr id="671" name="Google Shape;671;p90"/>
          <p:cNvSpPr txBox="1"/>
          <p:nvPr/>
        </p:nvSpPr>
        <p:spPr>
          <a:xfrm>
            <a:off x="274806" y="1272950"/>
            <a:ext cx="7794900" cy="37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b="1">
                <a:solidFill>
                  <a:schemeClr val="dk2"/>
                </a:solidFill>
                <a:latin typeface="Open Sans"/>
                <a:ea typeface="Open Sans"/>
                <a:cs typeface="Open Sans"/>
                <a:sym typeface="Open Sans"/>
              </a:rPr>
              <a:t>Who is a temporarily absent family member?</a:t>
            </a:r>
            <a:endParaRPr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1"/>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2300">
                <a:latin typeface="Arial"/>
                <a:ea typeface="Arial"/>
                <a:cs typeface="Arial"/>
                <a:sym typeface="Arial"/>
              </a:rPr>
              <a:t>Whose income is counted?</a:t>
            </a:r>
            <a:endParaRPr/>
          </a:p>
        </p:txBody>
      </p:sp>
      <p:graphicFrame>
        <p:nvGraphicFramePr>
          <p:cNvPr id="678" name="Google Shape;678;p91"/>
          <p:cNvGraphicFramePr/>
          <p:nvPr>
            <p:extLst>
              <p:ext uri="{D42A27DB-BD31-4B8C-83A1-F6EECF244321}">
                <p14:modId xmlns:p14="http://schemas.microsoft.com/office/powerpoint/2010/main" val="2415091883"/>
              </p:ext>
            </p:extLst>
          </p:nvPr>
        </p:nvGraphicFramePr>
        <p:xfrm>
          <a:off x="212036" y="1089163"/>
          <a:ext cx="8590162" cy="3766350"/>
        </p:xfrm>
        <a:graphic>
          <a:graphicData uri="http://schemas.openxmlformats.org/drawingml/2006/table">
            <a:tbl>
              <a:tblPr bandRow="1">
                <a:noFill/>
                <a:tableStyleId>{007BF945-8C1D-498D-89B5-74EF37427914}</a:tableStyleId>
              </a:tblPr>
              <a:tblGrid>
                <a:gridCol w="3028725">
                  <a:extLst>
                    <a:ext uri="{9D8B030D-6E8A-4147-A177-3AD203B41FA5}">
                      <a16:colId xmlns:a16="http://schemas.microsoft.com/office/drawing/2014/main" val="20000"/>
                    </a:ext>
                  </a:extLst>
                </a:gridCol>
                <a:gridCol w="2002921">
                  <a:extLst>
                    <a:ext uri="{9D8B030D-6E8A-4147-A177-3AD203B41FA5}">
                      <a16:colId xmlns:a16="http://schemas.microsoft.com/office/drawing/2014/main" val="20001"/>
                    </a:ext>
                  </a:extLst>
                </a:gridCol>
                <a:gridCol w="3558516">
                  <a:extLst>
                    <a:ext uri="{9D8B030D-6E8A-4147-A177-3AD203B41FA5}">
                      <a16:colId xmlns:a16="http://schemas.microsoft.com/office/drawing/2014/main" val="20002"/>
                    </a:ext>
                  </a:extLst>
                </a:gridCol>
              </a:tblGrid>
              <a:tr h="485719">
                <a:tc>
                  <a:txBody>
                    <a:bodyPr/>
                    <a:lstStyle/>
                    <a:p>
                      <a:pPr marL="0" marR="0" lvl="0" indent="0" algn="ctr" rtl="0">
                        <a:spcBef>
                          <a:spcPts val="0"/>
                        </a:spcBef>
                        <a:spcAft>
                          <a:spcPts val="0"/>
                        </a:spcAft>
                        <a:buNone/>
                      </a:pPr>
                      <a:r>
                        <a:rPr lang="en" sz="1500" b="1"/>
                        <a:t>Family Members</a:t>
                      </a:r>
                      <a:endParaRPr sz="1500" b="1">
                        <a:latin typeface="Open Sans"/>
                        <a:ea typeface="Open Sans"/>
                        <a:cs typeface="Open Sans"/>
                        <a:sym typeface="Open Sans"/>
                      </a:endParaRPr>
                    </a:p>
                  </a:txBody>
                  <a:tcPr marL="51425" marR="51425" marT="25725" marB="25725"/>
                </a:tc>
                <a:tc>
                  <a:txBody>
                    <a:bodyPr/>
                    <a:lstStyle/>
                    <a:p>
                      <a:pPr marL="0" marR="0" lvl="0" indent="0" algn="ctr" rtl="0">
                        <a:spcBef>
                          <a:spcPts val="0"/>
                        </a:spcBef>
                        <a:spcAft>
                          <a:spcPts val="0"/>
                        </a:spcAft>
                        <a:buNone/>
                      </a:pPr>
                      <a:r>
                        <a:rPr lang="en" sz="1500" b="1" dirty="0"/>
                        <a:t>Employment Income</a:t>
                      </a:r>
                      <a:endParaRPr sz="1500" b="1" dirty="0">
                        <a:latin typeface="Open Sans"/>
                        <a:ea typeface="Open Sans"/>
                        <a:cs typeface="Open Sans"/>
                        <a:sym typeface="Open Sans"/>
                      </a:endParaRPr>
                    </a:p>
                  </a:txBody>
                  <a:tcPr marL="51425" marR="51425" marT="25725" marB="25725"/>
                </a:tc>
                <a:tc>
                  <a:txBody>
                    <a:bodyPr/>
                    <a:lstStyle/>
                    <a:p>
                      <a:pPr marL="0" marR="0" lvl="0" indent="0" algn="ctr" rtl="0">
                        <a:spcBef>
                          <a:spcPts val="0"/>
                        </a:spcBef>
                        <a:spcAft>
                          <a:spcPts val="0"/>
                        </a:spcAft>
                        <a:buNone/>
                      </a:pPr>
                      <a:r>
                        <a:rPr lang="en" sz="1500" b="1"/>
                        <a:t>Other Income (including  income from assets)</a:t>
                      </a:r>
                      <a:endParaRPr sz="1500" b="1">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0"/>
                  </a:ext>
                </a:extLst>
              </a:tr>
              <a:tr h="267425">
                <a:tc>
                  <a:txBody>
                    <a:bodyPr/>
                    <a:lstStyle/>
                    <a:p>
                      <a:pPr marL="0" marR="0" lvl="0" indent="0" algn="l" rtl="0">
                        <a:spcBef>
                          <a:spcPts val="0"/>
                        </a:spcBef>
                        <a:spcAft>
                          <a:spcPts val="0"/>
                        </a:spcAft>
                        <a:buNone/>
                      </a:pPr>
                      <a:r>
                        <a:rPr lang="en" sz="1500"/>
                        <a:t>Head</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dirty="0"/>
                        <a:t>Yes</a:t>
                      </a:r>
                      <a:endParaRPr sz="1500" dirty="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1"/>
                  </a:ext>
                </a:extLst>
              </a:tr>
              <a:tr h="267425">
                <a:tc>
                  <a:txBody>
                    <a:bodyPr/>
                    <a:lstStyle/>
                    <a:p>
                      <a:pPr marL="0" marR="0" lvl="0" indent="0" algn="l" rtl="0">
                        <a:spcBef>
                          <a:spcPts val="0"/>
                        </a:spcBef>
                        <a:spcAft>
                          <a:spcPts val="0"/>
                        </a:spcAft>
                        <a:buNone/>
                      </a:pPr>
                      <a:r>
                        <a:rPr lang="en" sz="1500"/>
                        <a:t>Spouse</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2"/>
                  </a:ext>
                </a:extLst>
              </a:tr>
              <a:tr h="267425">
                <a:tc>
                  <a:txBody>
                    <a:bodyPr/>
                    <a:lstStyle/>
                    <a:p>
                      <a:pPr marL="0" marR="0" lvl="0" indent="0" algn="l" rtl="0">
                        <a:spcBef>
                          <a:spcPts val="0"/>
                        </a:spcBef>
                        <a:spcAft>
                          <a:spcPts val="0"/>
                        </a:spcAft>
                        <a:buNone/>
                      </a:pPr>
                      <a:r>
                        <a:rPr lang="en" sz="1500"/>
                        <a:t>Cohead</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3"/>
                  </a:ext>
                </a:extLst>
              </a:tr>
              <a:tr h="267425">
                <a:tc>
                  <a:txBody>
                    <a:bodyPr/>
                    <a:lstStyle/>
                    <a:p>
                      <a:pPr marL="0" marR="0" lvl="0" indent="0" algn="l" rtl="0">
                        <a:spcBef>
                          <a:spcPts val="0"/>
                        </a:spcBef>
                        <a:spcAft>
                          <a:spcPts val="0"/>
                        </a:spcAft>
                        <a:buNone/>
                      </a:pPr>
                      <a:r>
                        <a:rPr lang="en" sz="1500"/>
                        <a:t>Other adult</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4"/>
                  </a:ext>
                </a:extLst>
              </a:tr>
              <a:tr h="267425">
                <a:tc>
                  <a:txBody>
                    <a:bodyPr/>
                    <a:lstStyle/>
                    <a:p>
                      <a:pPr marL="0" marR="0" lvl="0" indent="0" algn="l" rtl="0">
                        <a:spcBef>
                          <a:spcPts val="0"/>
                        </a:spcBef>
                        <a:spcAft>
                          <a:spcPts val="0"/>
                        </a:spcAft>
                        <a:buNone/>
                      </a:pPr>
                      <a:r>
                        <a:rPr lang="en" sz="1500"/>
                        <a:t>Children under 18</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5"/>
                  </a:ext>
                </a:extLst>
              </a:tr>
              <a:tr h="485719">
                <a:tc>
                  <a:txBody>
                    <a:bodyPr/>
                    <a:lstStyle/>
                    <a:p>
                      <a:pPr marL="0" marR="0" lvl="0" indent="0" algn="l" rtl="0">
                        <a:spcBef>
                          <a:spcPts val="0"/>
                        </a:spcBef>
                        <a:spcAft>
                          <a:spcPts val="0"/>
                        </a:spcAft>
                        <a:buNone/>
                      </a:pPr>
                      <a:r>
                        <a:rPr lang="en" sz="1500"/>
                        <a:t>Adult full-time student (not head, spouse or cohead)</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 – only $480</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Yes </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6"/>
                  </a:ext>
                </a:extLst>
              </a:tr>
              <a:tr h="485719">
                <a:tc>
                  <a:txBody>
                    <a:bodyPr/>
                    <a:lstStyle/>
                    <a:p>
                      <a:pPr marL="0" marR="0" lvl="0" indent="0" algn="ctr" rtl="0">
                        <a:spcBef>
                          <a:spcPts val="0"/>
                        </a:spcBef>
                        <a:spcAft>
                          <a:spcPts val="0"/>
                        </a:spcAft>
                        <a:buNone/>
                      </a:pPr>
                      <a:r>
                        <a:rPr lang="en" sz="1500" b="1"/>
                        <a:t>Household Members</a:t>
                      </a:r>
                      <a:endParaRPr sz="1500" b="1">
                        <a:latin typeface="Open Sans"/>
                        <a:ea typeface="Open Sans"/>
                        <a:cs typeface="Open Sans"/>
                        <a:sym typeface="Open Sans"/>
                      </a:endParaRPr>
                    </a:p>
                  </a:txBody>
                  <a:tcPr marL="51425" marR="51425" marT="25725" marB="25725"/>
                </a:tc>
                <a:tc>
                  <a:txBody>
                    <a:bodyPr/>
                    <a:lstStyle/>
                    <a:p>
                      <a:pPr marL="0" marR="0" lvl="0" indent="0" algn="ctr" rtl="0">
                        <a:spcBef>
                          <a:spcPts val="0"/>
                        </a:spcBef>
                        <a:spcAft>
                          <a:spcPts val="0"/>
                        </a:spcAft>
                        <a:buNone/>
                      </a:pPr>
                      <a:r>
                        <a:rPr lang="en" sz="1500" b="1"/>
                        <a:t>Employment Income</a:t>
                      </a:r>
                      <a:endParaRPr sz="1500" b="1">
                        <a:latin typeface="Open Sans"/>
                        <a:ea typeface="Open Sans"/>
                        <a:cs typeface="Open Sans"/>
                        <a:sym typeface="Open Sans"/>
                      </a:endParaRPr>
                    </a:p>
                  </a:txBody>
                  <a:tcPr marL="51425" marR="51425" marT="25725" marB="25725"/>
                </a:tc>
                <a:tc>
                  <a:txBody>
                    <a:bodyPr/>
                    <a:lstStyle/>
                    <a:p>
                      <a:pPr marL="0" marR="0" lvl="0" indent="0" algn="ctr" rtl="0">
                        <a:spcBef>
                          <a:spcPts val="0"/>
                        </a:spcBef>
                        <a:spcAft>
                          <a:spcPts val="0"/>
                        </a:spcAft>
                        <a:buNone/>
                      </a:pPr>
                      <a:r>
                        <a:rPr lang="en" sz="1500" b="1"/>
                        <a:t>Other Income (including income from assets)</a:t>
                      </a:r>
                      <a:endParaRPr sz="1500" b="1">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7"/>
                  </a:ext>
                </a:extLst>
              </a:tr>
              <a:tr h="267425">
                <a:tc>
                  <a:txBody>
                    <a:bodyPr/>
                    <a:lstStyle/>
                    <a:p>
                      <a:pPr marL="0" marR="0" lvl="0" indent="0" algn="l" rtl="0">
                        <a:spcBef>
                          <a:spcPts val="0"/>
                        </a:spcBef>
                        <a:spcAft>
                          <a:spcPts val="0"/>
                        </a:spcAft>
                        <a:buNone/>
                      </a:pPr>
                      <a:r>
                        <a:rPr lang="en" sz="1500"/>
                        <a:t>Foster child</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8"/>
                  </a:ext>
                </a:extLst>
              </a:tr>
              <a:tr h="267425">
                <a:tc>
                  <a:txBody>
                    <a:bodyPr/>
                    <a:lstStyle/>
                    <a:p>
                      <a:pPr marL="0" marR="0" lvl="0" indent="0" algn="l" rtl="0">
                        <a:spcBef>
                          <a:spcPts val="0"/>
                        </a:spcBef>
                        <a:spcAft>
                          <a:spcPts val="0"/>
                        </a:spcAft>
                        <a:buNone/>
                      </a:pPr>
                      <a:r>
                        <a:rPr lang="en" sz="1500"/>
                        <a:t>Foster adult</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9"/>
                  </a:ext>
                </a:extLst>
              </a:tr>
              <a:tr h="267425">
                <a:tc>
                  <a:txBody>
                    <a:bodyPr/>
                    <a:lstStyle/>
                    <a:p>
                      <a:pPr marL="0" marR="0" lvl="0" indent="0" algn="l" rtl="0">
                        <a:spcBef>
                          <a:spcPts val="0"/>
                        </a:spcBef>
                        <a:spcAft>
                          <a:spcPts val="0"/>
                        </a:spcAft>
                        <a:buNone/>
                      </a:pPr>
                      <a:r>
                        <a:rPr lang="en" sz="1500"/>
                        <a:t>Live-in aide</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t>No</a:t>
                      </a: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dirty="0"/>
                        <a:t>No</a:t>
                      </a:r>
                      <a:endParaRPr sz="1500" dirty="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1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92"/>
          <p:cNvSpPr txBox="1">
            <a:spLocks noGrp="1"/>
          </p:cNvSpPr>
          <p:nvPr>
            <p:ph type="body" idx="1"/>
          </p:nvPr>
        </p:nvSpPr>
        <p:spPr>
          <a:xfrm>
            <a:off x="359740" y="271463"/>
            <a:ext cx="8527500" cy="627900"/>
          </a:xfrm>
          <a:prstGeom prst="rect">
            <a:avLst/>
          </a:prstGeom>
          <a:noFill/>
          <a:ln>
            <a:noFill/>
          </a:ln>
        </p:spPr>
        <p:txBody>
          <a:bodyPr spcFirstLastPara="1" wrap="square" lIns="68575" tIns="34275" rIns="68575" bIns="34275" anchor="ctr" anchorCtr="0">
            <a:noAutofit/>
          </a:bodyPr>
          <a:lstStyle/>
          <a:p>
            <a:pPr marL="0" lvl="0" indent="0" algn="l" rtl="0">
              <a:lnSpc>
                <a:spcPct val="120000"/>
              </a:lnSpc>
              <a:spcBef>
                <a:spcPts val="0"/>
              </a:spcBef>
              <a:spcAft>
                <a:spcPts val="1200"/>
              </a:spcAft>
              <a:buClr>
                <a:schemeClr val="lt2"/>
              </a:buClr>
              <a:buSzPts val="2300"/>
              <a:buNone/>
            </a:pPr>
            <a:r>
              <a:rPr lang="en" sz="2300">
                <a:latin typeface="Arial"/>
                <a:ea typeface="Arial"/>
                <a:cs typeface="Arial"/>
                <a:sym typeface="Arial"/>
              </a:rPr>
              <a:t>Knowledge Checks </a:t>
            </a:r>
            <a:br>
              <a:rPr lang="en" sz="2300">
                <a:latin typeface="Arial"/>
                <a:ea typeface="Arial"/>
                <a:cs typeface="Arial"/>
                <a:sym typeface="Arial"/>
              </a:rPr>
            </a:br>
            <a:endParaRPr sz="2300">
              <a:latin typeface="Arial"/>
              <a:ea typeface="Arial"/>
              <a:cs typeface="Arial"/>
              <a:sym typeface="Arial"/>
            </a:endParaRPr>
          </a:p>
        </p:txBody>
      </p:sp>
      <p:pic>
        <p:nvPicPr>
          <p:cNvPr id="685" name="Google Shape;685;p92" descr="Floating Numbers And Letters On Top Of A Book"/>
          <p:cNvPicPr preferRelativeResize="0"/>
          <p:nvPr/>
        </p:nvPicPr>
        <p:blipFill rotWithShape="1">
          <a:blip r:embed="rId3">
            <a:alphaModFix/>
          </a:blip>
          <a:srcRect t="12756" b="22814"/>
          <a:stretch/>
        </p:blipFill>
        <p:spPr>
          <a:xfrm>
            <a:off x="359740" y="1343025"/>
            <a:ext cx="8442461" cy="30682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5"/>
                                        </p:tgtEl>
                                        <p:attrNameLst>
                                          <p:attrName>style.visibility</p:attrName>
                                        </p:attrNameLst>
                                      </p:cBhvr>
                                      <p:to>
                                        <p:strVal val="visible"/>
                                      </p:to>
                                    </p:set>
                                    <p:animEffect transition="in" filter="fade">
                                      <p:cBhvr>
                                        <p:cTn id="7" dur="5000"/>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3"/>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a:t>Practice - #1</a:t>
            </a:r>
            <a:endParaRPr sz="3000"/>
          </a:p>
        </p:txBody>
      </p:sp>
      <p:sp>
        <p:nvSpPr>
          <p:cNvPr id="692" name="Google Shape;692;p93"/>
          <p:cNvSpPr txBox="1">
            <a:spLocks noGrp="1"/>
          </p:cNvSpPr>
          <p:nvPr>
            <p:ph type="body" idx="3"/>
          </p:nvPr>
        </p:nvSpPr>
        <p:spPr>
          <a:xfrm>
            <a:off x="273201" y="1300511"/>
            <a:ext cx="8529000" cy="3287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500"/>
              <a:buNone/>
            </a:pPr>
            <a:r>
              <a:rPr lang="en" sz="2000" dirty="0">
                <a:solidFill>
                  <a:schemeClr val="dk2"/>
                </a:solidFill>
              </a:rPr>
              <a:t>HOPWA grantees and project sponsors must determine the amount of a family’s income before the family is admitted to the HOPWA program and at least _________ thereafter. </a:t>
            </a:r>
            <a:endParaRPr sz="2000" dirty="0"/>
          </a:p>
          <a:p>
            <a:pPr marL="0" lvl="0" indent="0" algn="l" rtl="0">
              <a:lnSpc>
                <a:spcPct val="100000"/>
              </a:lnSpc>
              <a:spcBef>
                <a:spcPts val="500"/>
              </a:spcBef>
              <a:spcAft>
                <a:spcPts val="0"/>
              </a:spcAft>
              <a:buSzPts val="1500"/>
              <a:buNone/>
            </a:pPr>
            <a:endParaRPr sz="2000" dirty="0">
              <a:solidFill>
                <a:schemeClr val="dk2"/>
              </a:solidFill>
            </a:endParaRPr>
          </a:p>
          <a:p>
            <a:pPr marL="292100" lvl="0" indent="-317500" algn="l" rtl="0">
              <a:lnSpc>
                <a:spcPct val="100000"/>
              </a:lnSpc>
              <a:spcBef>
                <a:spcPts val="500"/>
              </a:spcBef>
              <a:spcAft>
                <a:spcPts val="0"/>
              </a:spcAft>
              <a:buClr>
                <a:schemeClr val="dk2"/>
              </a:buClr>
              <a:buSzPts val="2000"/>
              <a:buAutoNum type="alphaUcPeriod"/>
            </a:pPr>
            <a:r>
              <a:rPr lang="en-US" sz="2000" dirty="0">
                <a:solidFill>
                  <a:schemeClr val="dk2"/>
                </a:solidFill>
              </a:rPr>
              <a:t>E</a:t>
            </a:r>
            <a:r>
              <a:rPr lang="en" sz="2000" dirty="0">
                <a:solidFill>
                  <a:schemeClr val="dk2"/>
                </a:solidFill>
              </a:rPr>
              <a:t>very six-months </a:t>
            </a:r>
            <a:endParaRPr sz="2000" dirty="0"/>
          </a:p>
          <a:p>
            <a:pPr marL="292100" lvl="0" indent="-317500" algn="l" rtl="0">
              <a:lnSpc>
                <a:spcPct val="100000"/>
              </a:lnSpc>
              <a:spcBef>
                <a:spcPts val="500"/>
              </a:spcBef>
              <a:spcAft>
                <a:spcPts val="0"/>
              </a:spcAft>
              <a:buClr>
                <a:schemeClr val="dk2"/>
              </a:buClr>
              <a:buSzPts val="2000"/>
              <a:buAutoNum type="alphaUcPeriod"/>
            </a:pPr>
            <a:r>
              <a:rPr lang="en" sz="2000" dirty="0">
                <a:solidFill>
                  <a:schemeClr val="dk2"/>
                </a:solidFill>
              </a:rPr>
              <a:t>Annually</a:t>
            </a:r>
            <a:endParaRPr sz="2000" dirty="0"/>
          </a:p>
          <a:p>
            <a:pPr marL="292100" lvl="0" indent="-317500" algn="l" rtl="0">
              <a:lnSpc>
                <a:spcPct val="100000"/>
              </a:lnSpc>
              <a:spcBef>
                <a:spcPts val="500"/>
              </a:spcBef>
              <a:spcAft>
                <a:spcPts val="0"/>
              </a:spcAft>
              <a:buClr>
                <a:schemeClr val="dk2"/>
              </a:buClr>
              <a:buSzPts val="2000"/>
              <a:buAutoNum type="alphaUcPeriod"/>
            </a:pPr>
            <a:r>
              <a:rPr lang="en" sz="2000" dirty="0">
                <a:solidFill>
                  <a:schemeClr val="dk2"/>
                </a:solidFill>
              </a:rPr>
              <a:t>Quarterly</a:t>
            </a:r>
            <a:endParaRPr sz="2000" dirty="0"/>
          </a:p>
          <a:p>
            <a:pPr marL="292100" lvl="0" indent="-317500" algn="l" rtl="0">
              <a:lnSpc>
                <a:spcPct val="100000"/>
              </a:lnSpc>
              <a:spcBef>
                <a:spcPts val="500"/>
              </a:spcBef>
              <a:spcAft>
                <a:spcPts val="0"/>
              </a:spcAft>
              <a:buClr>
                <a:schemeClr val="dk2"/>
              </a:buClr>
              <a:buSzPts val="2000"/>
              <a:buAutoNum type="alphaUcPeriod"/>
            </a:pPr>
            <a:r>
              <a:rPr lang="en" sz="2000" dirty="0">
                <a:solidFill>
                  <a:schemeClr val="dk2"/>
                </a:solidFill>
              </a:rPr>
              <a:t>Tri-annually </a:t>
            </a:r>
            <a:endParaRPr sz="2000" dirty="0"/>
          </a:p>
          <a:p>
            <a:pPr marL="177800" lvl="0" indent="-76200" algn="l" rtl="0">
              <a:lnSpc>
                <a:spcPct val="144000"/>
              </a:lnSpc>
              <a:spcBef>
                <a:spcPts val="500"/>
              </a:spcBef>
              <a:spcAft>
                <a:spcPts val="0"/>
              </a:spcAft>
              <a:buClr>
                <a:srgbClr val="EE7623"/>
              </a:buClr>
              <a:buSzPts val="1500"/>
              <a:buFont typeface="Arial"/>
              <a:buNone/>
            </a:pPr>
            <a:endParaRPr sz="2000" dirty="0">
              <a:solidFill>
                <a:schemeClr val="dk2"/>
              </a:solidFill>
            </a:endParaRPr>
          </a:p>
          <a:p>
            <a:pPr marL="292100" lvl="0" indent="-190500" algn="l" rtl="0">
              <a:lnSpc>
                <a:spcPct val="144000"/>
              </a:lnSpc>
              <a:spcBef>
                <a:spcPts val="500"/>
              </a:spcBef>
              <a:spcAft>
                <a:spcPts val="0"/>
              </a:spcAft>
              <a:buSzPts val="1500"/>
              <a:buNone/>
            </a:pPr>
            <a:endParaRPr sz="2000" dirty="0">
              <a:solidFill>
                <a:schemeClr val="dk2"/>
              </a:solidFill>
            </a:endParaRPr>
          </a:p>
          <a:p>
            <a:pPr marL="292100" lvl="0" indent="-190500" algn="l" rtl="0">
              <a:lnSpc>
                <a:spcPct val="144000"/>
              </a:lnSpc>
              <a:spcBef>
                <a:spcPts val="500"/>
              </a:spcBef>
              <a:spcAft>
                <a:spcPts val="0"/>
              </a:spcAft>
              <a:buSzPts val="1500"/>
              <a:buNone/>
            </a:pPr>
            <a:endParaRPr sz="2000" dirty="0">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4"/>
          <p:cNvSpPr txBox="1">
            <a:spLocks noGrp="1"/>
          </p:cNvSpPr>
          <p:nvPr>
            <p:ph type="body" idx="1"/>
          </p:nvPr>
        </p:nvSpPr>
        <p:spPr>
          <a:xfrm>
            <a:off x="274796" y="1"/>
            <a:ext cx="8527500" cy="8949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a:t>Practice - #2</a:t>
            </a:r>
            <a:endParaRPr sz="3000"/>
          </a:p>
        </p:txBody>
      </p:sp>
      <p:graphicFrame>
        <p:nvGraphicFramePr>
          <p:cNvPr id="699" name="Google Shape;699;p94"/>
          <p:cNvGraphicFramePr/>
          <p:nvPr/>
        </p:nvGraphicFramePr>
        <p:xfrm>
          <a:off x="514351" y="1197172"/>
          <a:ext cx="7920175" cy="3571125"/>
        </p:xfrm>
        <a:graphic>
          <a:graphicData uri="http://schemas.openxmlformats.org/drawingml/2006/table">
            <a:tbl>
              <a:tblPr bandRow="1">
                <a:solidFill>
                  <a:srgbClr val="FFC000"/>
                </a:solidFill>
                <a:tableStyleId>{007BF945-8C1D-498D-89B5-74EF37427914}</a:tableStyleId>
              </a:tblPr>
              <a:tblGrid>
                <a:gridCol w="2455825">
                  <a:extLst>
                    <a:ext uri="{9D8B030D-6E8A-4147-A177-3AD203B41FA5}">
                      <a16:colId xmlns:a16="http://schemas.microsoft.com/office/drawing/2014/main" val="20000"/>
                    </a:ext>
                  </a:extLst>
                </a:gridCol>
                <a:gridCol w="2457400">
                  <a:extLst>
                    <a:ext uri="{9D8B030D-6E8A-4147-A177-3AD203B41FA5}">
                      <a16:colId xmlns:a16="http://schemas.microsoft.com/office/drawing/2014/main" val="20001"/>
                    </a:ext>
                  </a:extLst>
                </a:gridCol>
                <a:gridCol w="3006950">
                  <a:extLst>
                    <a:ext uri="{9D8B030D-6E8A-4147-A177-3AD203B41FA5}">
                      <a16:colId xmlns:a16="http://schemas.microsoft.com/office/drawing/2014/main" val="20002"/>
                    </a:ext>
                  </a:extLst>
                </a:gridCol>
              </a:tblGrid>
              <a:tr h="499175">
                <a:tc>
                  <a:txBody>
                    <a:bodyPr/>
                    <a:lstStyle/>
                    <a:p>
                      <a:pPr marL="0" marR="0" lvl="0" indent="0" algn="l" rtl="0">
                        <a:spcBef>
                          <a:spcPts val="0"/>
                        </a:spcBef>
                        <a:spcAft>
                          <a:spcPts val="0"/>
                        </a:spcAft>
                        <a:buNone/>
                      </a:pPr>
                      <a:r>
                        <a:rPr lang="en" sz="1500" b="1">
                          <a:latin typeface="Open Sans"/>
                          <a:ea typeface="Open Sans"/>
                          <a:cs typeface="Open Sans"/>
                          <a:sym typeface="Open Sans"/>
                        </a:rPr>
                        <a:t>Family Members</a:t>
                      </a:r>
                      <a:endParaRPr sz="1100"/>
                    </a:p>
                  </a:txBody>
                  <a:tcPr marL="51425" marR="51425" marT="25725" marB="25725"/>
                </a:tc>
                <a:tc>
                  <a:txBody>
                    <a:bodyPr/>
                    <a:lstStyle/>
                    <a:p>
                      <a:pPr marL="0" marR="0" lvl="0" indent="0" algn="l" rtl="0">
                        <a:spcBef>
                          <a:spcPts val="0"/>
                        </a:spcBef>
                        <a:spcAft>
                          <a:spcPts val="0"/>
                        </a:spcAft>
                        <a:buNone/>
                      </a:pPr>
                      <a:r>
                        <a:rPr lang="en" sz="1500" b="1">
                          <a:latin typeface="Open Sans"/>
                          <a:ea typeface="Open Sans"/>
                          <a:cs typeface="Open Sans"/>
                          <a:sym typeface="Open Sans"/>
                        </a:rPr>
                        <a:t>Employment Income</a:t>
                      </a:r>
                      <a:endParaRPr sz="1100"/>
                    </a:p>
                  </a:txBody>
                  <a:tcPr marL="51425" marR="51425" marT="25725" marB="25725"/>
                </a:tc>
                <a:tc>
                  <a:txBody>
                    <a:bodyPr/>
                    <a:lstStyle/>
                    <a:p>
                      <a:pPr marL="0" marR="0" lvl="0" indent="0" algn="l" rtl="0">
                        <a:spcBef>
                          <a:spcPts val="0"/>
                        </a:spcBef>
                        <a:spcAft>
                          <a:spcPts val="0"/>
                        </a:spcAft>
                        <a:buNone/>
                      </a:pPr>
                      <a:r>
                        <a:rPr lang="en" sz="1500" b="1">
                          <a:latin typeface="Open Sans"/>
                          <a:ea typeface="Open Sans"/>
                          <a:cs typeface="Open Sans"/>
                          <a:sym typeface="Open Sans"/>
                        </a:rPr>
                        <a:t>Other Income (including  income from assets)</a:t>
                      </a:r>
                      <a:endParaRPr sz="1100"/>
                    </a:p>
                  </a:txBody>
                  <a:tcPr marL="51425" marR="51425" marT="25725" marB="25725"/>
                </a:tc>
                <a:extLst>
                  <a:ext uri="{0D108BD9-81ED-4DB2-BD59-A6C34878D82A}">
                    <a16:rowId xmlns:a16="http://schemas.microsoft.com/office/drawing/2014/main" val="10000"/>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Head</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1"/>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Spouse</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2"/>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Cohead</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3"/>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Other adult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4"/>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Children under 18</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a:t>
                      </a:r>
                      <a:endParaRPr sz="1100"/>
                    </a:p>
                  </a:txBody>
                  <a:tcPr marL="51425" marR="51425" marT="25725" marB="25725"/>
                </a:tc>
                <a:extLst>
                  <a:ext uri="{0D108BD9-81ED-4DB2-BD59-A6C34878D82A}">
                    <a16:rowId xmlns:a16="http://schemas.microsoft.com/office/drawing/2014/main" val="10005"/>
                  </a:ext>
                </a:extLst>
              </a:tr>
              <a:tr h="298950">
                <a:tc>
                  <a:txBody>
                    <a:bodyPr/>
                    <a:lstStyle/>
                    <a:p>
                      <a:pPr marL="0" marR="0" lvl="0" indent="0" algn="l" rtl="0">
                        <a:spcBef>
                          <a:spcPts val="0"/>
                        </a:spcBef>
                        <a:spcAft>
                          <a:spcPts val="0"/>
                        </a:spcAft>
                        <a:buNone/>
                      </a:pPr>
                      <a:r>
                        <a:rPr lang="en" sz="1500">
                          <a:latin typeface="Open Sans"/>
                          <a:ea typeface="Open Sans"/>
                          <a:cs typeface="Open Sans"/>
                          <a:sym typeface="Open Sans"/>
                        </a:rPr>
                        <a:t>Adult Full-Time Student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Yes – only up to $480 </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6"/>
                  </a:ext>
                </a:extLst>
              </a:tr>
              <a:tr h="499175">
                <a:tc>
                  <a:txBody>
                    <a:bodyPr/>
                    <a:lstStyle/>
                    <a:p>
                      <a:pPr marL="0" marR="0" lvl="0" indent="0" algn="l" rtl="0">
                        <a:spcBef>
                          <a:spcPts val="0"/>
                        </a:spcBef>
                        <a:spcAft>
                          <a:spcPts val="0"/>
                        </a:spcAft>
                        <a:buNone/>
                      </a:pPr>
                      <a:r>
                        <a:rPr lang="en" sz="1500" b="1">
                          <a:latin typeface="Open Sans"/>
                          <a:ea typeface="Open Sans"/>
                          <a:cs typeface="Open Sans"/>
                          <a:sym typeface="Open Sans"/>
                        </a:rPr>
                        <a:t>Household Members (non-family members)</a:t>
                      </a:r>
                      <a:endParaRPr sz="1100"/>
                    </a:p>
                  </a:txBody>
                  <a:tcPr marL="51425" marR="51425" marT="25725" marB="25725"/>
                </a:tc>
                <a:tc>
                  <a:txBody>
                    <a:bodyPr/>
                    <a:lstStyle/>
                    <a:p>
                      <a:pPr marL="0" marR="0" lvl="0" indent="0" algn="l" rtl="0">
                        <a:spcBef>
                          <a:spcPts val="0"/>
                        </a:spcBef>
                        <a:spcAft>
                          <a:spcPts val="0"/>
                        </a:spcAft>
                        <a:buNone/>
                      </a:pPr>
                      <a:r>
                        <a:rPr lang="en" sz="1500" b="1">
                          <a:latin typeface="Open Sans"/>
                          <a:ea typeface="Open Sans"/>
                          <a:cs typeface="Open Sans"/>
                          <a:sym typeface="Open Sans"/>
                        </a:rPr>
                        <a:t>Employment Income</a:t>
                      </a:r>
                      <a:endParaRPr sz="1100"/>
                    </a:p>
                  </a:txBody>
                  <a:tcPr marL="51425" marR="51425" marT="25725" marB="25725"/>
                </a:tc>
                <a:tc>
                  <a:txBody>
                    <a:bodyPr/>
                    <a:lstStyle/>
                    <a:p>
                      <a:pPr marL="0" marR="0" lvl="0" indent="0" algn="l" rtl="0">
                        <a:spcBef>
                          <a:spcPts val="0"/>
                        </a:spcBef>
                        <a:spcAft>
                          <a:spcPts val="0"/>
                        </a:spcAft>
                        <a:buNone/>
                      </a:pPr>
                      <a:r>
                        <a:rPr lang="en" sz="1500" b="1">
                          <a:latin typeface="Open Sans"/>
                          <a:ea typeface="Open Sans"/>
                          <a:cs typeface="Open Sans"/>
                          <a:sym typeface="Open Sans"/>
                        </a:rPr>
                        <a:t>Other Income (including income from assets)</a:t>
                      </a:r>
                      <a:endParaRPr sz="1100"/>
                    </a:p>
                  </a:txBody>
                  <a:tcPr marL="51425" marR="51425" marT="25725" marB="25725"/>
                </a:tc>
                <a:extLst>
                  <a:ext uri="{0D108BD9-81ED-4DB2-BD59-A6C34878D82A}">
                    <a16:rowId xmlns:a16="http://schemas.microsoft.com/office/drawing/2014/main" val="10007"/>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Foster child</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No</a:t>
                      </a:r>
                      <a:endParaRPr sz="1100"/>
                    </a:p>
                  </a:txBody>
                  <a:tcPr marL="51425" marR="51425" marT="25725" marB="25725"/>
                </a:tc>
                <a:extLst>
                  <a:ext uri="{0D108BD9-81ED-4DB2-BD59-A6C34878D82A}">
                    <a16:rowId xmlns:a16="http://schemas.microsoft.com/office/drawing/2014/main" val="10008"/>
                  </a:ext>
                </a:extLst>
              </a:tr>
              <a:tr h="294525">
                <a:tc>
                  <a:txBody>
                    <a:bodyPr/>
                    <a:lstStyle/>
                    <a:p>
                      <a:pPr marL="0" marR="0" lvl="0" indent="0" algn="l" rtl="0">
                        <a:spcBef>
                          <a:spcPts val="0"/>
                        </a:spcBef>
                        <a:spcAft>
                          <a:spcPts val="0"/>
                        </a:spcAft>
                        <a:buNone/>
                      </a:pPr>
                      <a:r>
                        <a:rPr lang="en" sz="1500">
                          <a:latin typeface="Open Sans"/>
                          <a:ea typeface="Open Sans"/>
                          <a:cs typeface="Open Sans"/>
                          <a:sym typeface="Open Sans"/>
                        </a:rPr>
                        <a:t>Foster adult</a:t>
                      </a:r>
                      <a:endParaRPr sz="1100"/>
                    </a:p>
                  </a:txBody>
                  <a:tcPr marL="51425" marR="51425" marT="25725" marB="25725"/>
                </a:tc>
                <a:tc>
                  <a:txBody>
                    <a:bodyPr/>
                    <a:lstStyle/>
                    <a:p>
                      <a:pPr marL="0" marR="0" lvl="0" indent="0" algn="l" rtl="0">
                        <a:spcBef>
                          <a:spcPts val="0"/>
                        </a:spcBef>
                        <a:spcAft>
                          <a:spcPts val="0"/>
                        </a:spcAft>
                        <a:buNone/>
                      </a:pPr>
                      <a:r>
                        <a:rPr lang="en" sz="1500">
                          <a:latin typeface="Open Sans"/>
                          <a:ea typeface="Open Sans"/>
                          <a:cs typeface="Open Sans"/>
                          <a:sym typeface="Open Sans"/>
                        </a:rPr>
                        <a:t>No</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extLst>
                  <a:ext uri="{0D108BD9-81ED-4DB2-BD59-A6C34878D82A}">
                    <a16:rowId xmlns:a16="http://schemas.microsoft.com/office/drawing/2014/main" val="10009"/>
                  </a:ext>
                </a:extLst>
              </a:tr>
              <a:tr h="274825">
                <a:tc>
                  <a:txBody>
                    <a:bodyPr/>
                    <a:lstStyle/>
                    <a:p>
                      <a:pPr marL="0" marR="0" lvl="0" indent="0" algn="l" rtl="0">
                        <a:spcBef>
                          <a:spcPts val="0"/>
                        </a:spcBef>
                        <a:spcAft>
                          <a:spcPts val="0"/>
                        </a:spcAft>
                        <a:buNone/>
                      </a:pPr>
                      <a:r>
                        <a:rPr lang="en" sz="1500">
                          <a:latin typeface="Open Sans"/>
                          <a:ea typeface="Open Sans"/>
                          <a:cs typeface="Open Sans"/>
                          <a:sym typeface="Open Sans"/>
                        </a:rPr>
                        <a:t>Live-in aide</a:t>
                      </a:r>
                      <a:endParaRPr sz="1100"/>
                    </a:p>
                  </a:txBody>
                  <a:tcPr marL="51425" marR="51425" marT="25725" marB="25725"/>
                </a:tc>
                <a:tc>
                  <a:txBody>
                    <a:bodyPr/>
                    <a:lstStyle/>
                    <a:p>
                      <a:pPr marL="0" marR="0" lvl="0" indent="0" algn="l" rtl="0">
                        <a:spcBef>
                          <a:spcPts val="0"/>
                        </a:spcBef>
                        <a:spcAft>
                          <a:spcPts val="0"/>
                        </a:spcAft>
                        <a:buNone/>
                      </a:pPr>
                      <a:endParaRPr sz="1500">
                        <a:latin typeface="Open Sans"/>
                        <a:ea typeface="Open Sans"/>
                        <a:cs typeface="Open Sans"/>
                        <a:sym typeface="Open Sans"/>
                      </a:endParaRPr>
                    </a:p>
                  </a:txBody>
                  <a:tcPr marL="51425" marR="51425" marT="25725" marB="25725"/>
                </a:tc>
                <a:tc>
                  <a:txBody>
                    <a:bodyPr/>
                    <a:lstStyle/>
                    <a:p>
                      <a:pPr marL="0" marR="0" lvl="0" indent="0" algn="l" rtl="0">
                        <a:spcBef>
                          <a:spcPts val="0"/>
                        </a:spcBef>
                        <a:spcAft>
                          <a:spcPts val="0"/>
                        </a:spcAft>
                        <a:buNone/>
                      </a:pPr>
                      <a:r>
                        <a:rPr lang="en" sz="1500" dirty="0">
                          <a:latin typeface="Open Sans"/>
                          <a:ea typeface="Open Sans"/>
                          <a:cs typeface="Open Sans"/>
                          <a:sym typeface="Open Sans"/>
                        </a:rPr>
                        <a:t>No</a:t>
                      </a:r>
                      <a:endParaRPr sz="1100" dirty="0"/>
                    </a:p>
                  </a:txBody>
                  <a:tcPr marL="51425" marR="51425" marT="25725" marB="25725"/>
                </a:tc>
                <a:extLst>
                  <a:ext uri="{0D108BD9-81ED-4DB2-BD59-A6C34878D82A}">
                    <a16:rowId xmlns:a16="http://schemas.microsoft.com/office/drawing/2014/main" val="1001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a:t>Practice - #3</a:t>
            </a:r>
            <a:endParaRPr sz="3000"/>
          </a:p>
        </p:txBody>
      </p:sp>
      <p:sp>
        <p:nvSpPr>
          <p:cNvPr id="706" name="Google Shape;706;p95"/>
          <p:cNvSpPr txBox="1">
            <a:spLocks noGrp="1"/>
          </p:cNvSpPr>
          <p:nvPr>
            <p:ph type="body" idx="3"/>
          </p:nvPr>
        </p:nvSpPr>
        <p:spPr>
          <a:xfrm>
            <a:off x="307500" y="1237450"/>
            <a:ext cx="8529000" cy="3099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800"/>
              <a:buNone/>
            </a:pPr>
            <a:r>
              <a:rPr lang="en" sz="2000" dirty="0">
                <a:solidFill>
                  <a:schemeClr val="dk2"/>
                </a:solidFill>
              </a:rPr>
              <a:t>An adult full-time student (not head or spouse) works part-time and their anticipated income from employment for the next 12 months will be $300. The following amount counts as their annual income:</a:t>
            </a:r>
            <a:endParaRPr sz="2000" dirty="0">
              <a:solidFill>
                <a:schemeClr val="dk2"/>
              </a:solidFill>
            </a:endParaRPr>
          </a:p>
          <a:p>
            <a:pPr marL="0" lvl="0" indent="0" algn="l" rtl="0">
              <a:lnSpc>
                <a:spcPct val="100000"/>
              </a:lnSpc>
              <a:spcBef>
                <a:spcPts val="0"/>
              </a:spcBef>
              <a:spcAft>
                <a:spcPts val="0"/>
              </a:spcAft>
              <a:buSzPts val="1800"/>
              <a:buNone/>
            </a:pPr>
            <a:endParaRPr sz="2000" dirty="0">
              <a:solidFill>
                <a:schemeClr val="dk2"/>
              </a:solidFill>
            </a:endParaRPr>
          </a:p>
          <a:p>
            <a:pPr marL="342900" lvl="0" indent="-355600" algn="l" rtl="0">
              <a:lnSpc>
                <a:spcPct val="100000"/>
              </a:lnSpc>
              <a:spcBef>
                <a:spcPts val="500"/>
              </a:spcBef>
              <a:spcAft>
                <a:spcPts val="0"/>
              </a:spcAft>
              <a:buClr>
                <a:schemeClr val="dk2"/>
              </a:buClr>
              <a:buSzPts val="2000"/>
              <a:buFont typeface="Arial"/>
              <a:buAutoNum type="alphaUcPeriod"/>
            </a:pPr>
            <a:r>
              <a:rPr lang="en" sz="2000" dirty="0">
                <a:solidFill>
                  <a:schemeClr val="dk2"/>
                </a:solidFill>
              </a:rPr>
              <a:t>$300</a:t>
            </a:r>
            <a:endParaRPr sz="2000" dirty="0"/>
          </a:p>
          <a:p>
            <a:pPr marL="342900" lvl="0" indent="-355600" algn="l" rtl="0">
              <a:lnSpc>
                <a:spcPct val="100000"/>
              </a:lnSpc>
              <a:spcBef>
                <a:spcPts val="500"/>
              </a:spcBef>
              <a:spcAft>
                <a:spcPts val="0"/>
              </a:spcAft>
              <a:buClr>
                <a:schemeClr val="dk2"/>
              </a:buClr>
              <a:buSzPts val="2000"/>
              <a:buFont typeface="Arial"/>
              <a:buAutoNum type="alphaUcPeriod"/>
            </a:pPr>
            <a:r>
              <a:rPr lang="en" sz="2000" dirty="0">
                <a:solidFill>
                  <a:schemeClr val="dk2"/>
                </a:solidFill>
              </a:rPr>
              <a:t>$480</a:t>
            </a:r>
            <a:endParaRPr sz="2000" dirty="0"/>
          </a:p>
          <a:p>
            <a:pPr marL="342900" lvl="0" indent="-355600" algn="l" rtl="0">
              <a:lnSpc>
                <a:spcPct val="100000"/>
              </a:lnSpc>
              <a:spcBef>
                <a:spcPts val="500"/>
              </a:spcBef>
              <a:spcAft>
                <a:spcPts val="0"/>
              </a:spcAft>
              <a:buClr>
                <a:schemeClr val="dk2"/>
              </a:buClr>
              <a:buSzPts val="2000"/>
              <a:buFont typeface="Arial"/>
              <a:buAutoNum type="alphaUcPeriod"/>
            </a:pPr>
            <a:r>
              <a:rPr lang="en" sz="2000" dirty="0">
                <a:solidFill>
                  <a:schemeClr val="dk2"/>
                </a:solidFill>
              </a:rPr>
              <a:t>$180</a:t>
            </a:r>
            <a:endParaRPr sz="2000" dirty="0"/>
          </a:p>
          <a:p>
            <a:pPr marL="342900" lvl="0" indent="-355600" algn="l" rtl="0">
              <a:lnSpc>
                <a:spcPct val="100000"/>
              </a:lnSpc>
              <a:spcBef>
                <a:spcPts val="500"/>
              </a:spcBef>
              <a:spcAft>
                <a:spcPts val="0"/>
              </a:spcAft>
              <a:buClr>
                <a:schemeClr val="dk2"/>
              </a:buClr>
              <a:buSzPts val="2000"/>
              <a:buFont typeface="Arial"/>
              <a:buAutoNum type="alphaUcPeriod"/>
            </a:pPr>
            <a:r>
              <a:rPr lang="en" sz="2000" dirty="0">
                <a:solidFill>
                  <a:schemeClr val="dk2"/>
                </a:solidFill>
              </a:rPr>
              <a:t>You do not count the earned income of an adult full-time student</a:t>
            </a:r>
            <a:endParaRPr sz="2000" dirty="0"/>
          </a:p>
          <a:p>
            <a:pPr marL="342900" lvl="0" indent="-228600" algn="l" rtl="0">
              <a:lnSpc>
                <a:spcPct val="100000"/>
              </a:lnSpc>
              <a:spcBef>
                <a:spcPts val="500"/>
              </a:spcBef>
              <a:spcAft>
                <a:spcPts val="0"/>
              </a:spcAft>
              <a:buClr>
                <a:schemeClr val="dk2"/>
              </a:buClr>
              <a:buSzPts val="1800"/>
              <a:buFont typeface="Arial"/>
              <a:buNone/>
            </a:pPr>
            <a:endParaRPr sz="2000" dirty="0">
              <a:solidFill>
                <a:schemeClr val="dk2"/>
              </a:solidFill>
            </a:endParaRPr>
          </a:p>
          <a:p>
            <a:pPr marL="177800" lvl="0" indent="-63500" algn="l" rtl="0">
              <a:lnSpc>
                <a:spcPct val="100000"/>
              </a:lnSpc>
              <a:spcBef>
                <a:spcPts val="500"/>
              </a:spcBef>
              <a:spcAft>
                <a:spcPts val="0"/>
              </a:spcAft>
              <a:buClr>
                <a:srgbClr val="EE7623"/>
              </a:buClr>
              <a:buSzPts val="1800"/>
              <a:buFont typeface="Arial"/>
              <a:buNone/>
            </a:pPr>
            <a:endParaRPr sz="2000" dirty="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6"/>
          <p:cNvSpPr txBox="1">
            <a:spLocks noGrp="1"/>
          </p:cNvSpPr>
          <p:nvPr>
            <p:ph type="body" idx="1"/>
          </p:nvPr>
        </p:nvSpPr>
        <p:spPr>
          <a:xfrm>
            <a:off x="439943" y="2571750"/>
            <a:ext cx="8527500" cy="9600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500"/>
              <a:buNone/>
            </a:pPr>
            <a:r>
              <a:rPr lang="en" sz="2000" b="0" dirty="0">
                <a:solidFill>
                  <a:schemeClr val="dk2"/>
                </a:solidFill>
              </a:rPr>
              <a:t>For the sources of income listed below, identify whether the income must be included or excluded in annual income. </a:t>
            </a:r>
            <a:endParaRPr sz="2000" b="0" dirty="0">
              <a:solidFill>
                <a:schemeClr val="dk2"/>
              </a:solidFill>
            </a:endParaRPr>
          </a:p>
          <a:p>
            <a:pPr marL="0" lvl="0" indent="0" algn="l" rtl="0">
              <a:lnSpc>
                <a:spcPct val="100000"/>
              </a:lnSpc>
              <a:spcBef>
                <a:spcPts val="300"/>
              </a:spcBef>
              <a:spcAft>
                <a:spcPts val="0"/>
              </a:spcAft>
              <a:buClr>
                <a:schemeClr val="lt2"/>
              </a:buClr>
              <a:buSzPts val="1500"/>
              <a:buNone/>
            </a:pPr>
            <a:endParaRPr sz="2000" b="0" dirty="0">
              <a:solidFill>
                <a:schemeClr val="dk2"/>
              </a:solidFill>
            </a:endParaRPr>
          </a:p>
          <a:p>
            <a:pPr marL="342900" lvl="0" indent="-368300" algn="l" rtl="0">
              <a:lnSpc>
                <a:spcPct val="100000"/>
              </a:lnSpc>
              <a:spcBef>
                <a:spcPts val="300"/>
              </a:spcBef>
              <a:spcAft>
                <a:spcPts val="0"/>
              </a:spcAft>
              <a:buClr>
                <a:schemeClr val="dk2"/>
              </a:buClr>
              <a:buSzPts val="2000"/>
              <a:buAutoNum type="arabicPeriod"/>
            </a:pPr>
            <a:r>
              <a:rPr lang="en" sz="2000" b="0" dirty="0">
                <a:solidFill>
                  <a:schemeClr val="dk2"/>
                </a:solidFill>
              </a:rPr>
              <a:t>Earnings of a temporarily absent spouse </a:t>
            </a:r>
            <a:endParaRPr sz="2000" dirty="0"/>
          </a:p>
          <a:p>
            <a:pPr marL="342900" lvl="0" indent="-368300" algn="l" rtl="0">
              <a:lnSpc>
                <a:spcPct val="100000"/>
              </a:lnSpc>
              <a:spcBef>
                <a:spcPts val="300"/>
              </a:spcBef>
              <a:spcAft>
                <a:spcPts val="0"/>
              </a:spcAft>
              <a:buClr>
                <a:schemeClr val="dk2"/>
              </a:buClr>
              <a:buSzPts val="2000"/>
              <a:buAutoNum type="arabicPeriod"/>
            </a:pPr>
            <a:r>
              <a:rPr lang="en" sz="2000" b="0" dirty="0">
                <a:solidFill>
                  <a:schemeClr val="dk2"/>
                </a:solidFill>
              </a:rPr>
              <a:t>Income of a live-in aide </a:t>
            </a:r>
            <a:endParaRPr sz="2000" dirty="0"/>
          </a:p>
          <a:p>
            <a:pPr marL="342900" lvl="0" indent="-368300" algn="l" rtl="0">
              <a:lnSpc>
                <a:spcPct val="100000"/>
              </a:lnSpc>
              <a:spcBef>
                <a:spcPts val="300"/>
              </a:spcBef>
              <a:spcAft>
                <a:spcPts val="0"/>
              </a:spcAft>
              <a:buClr>
                <a:schemeClr val="dk2"/>
              </a:buClr>
              <a:buSzPts val="2000"/>
              <a:buAutoNum type="arabicPeriod"/>
            </a:pPr>
            <a:r>
              <a:rPr lang="en" sz="2000" b="0" dirty="0">
                <a:solidFill>
                  <a:schemeClr val="dk2"/>
                </a:solidFill>
              </a:rPr>
              <a:t>Food stamps</a:t>
            </a:r>
            <a:endParaRPr sz="2000" dirty="0"/>
          </a:p>
          <a:p>
            <a:pPr marL="342900" lvl="0" indent="-368300" algn="l" rtl="0">
              <a:lnSpc>
                <a:spcPct val="100000"/>
              </a:lnSpc>
              <a:spcBef>
                <a:spcPts val="300"/>
              </a:spcBef>
              <a:spcAft>
                <a:spcPts val="0"/>
              </a:spcAft>
              <a:buClr>
                <a:schemeClr val="dk2"/>
              </a:buClr>
              <a:buSzPts val="2000"/>
              <a:buAutoNum type="arabicPeriod"/>
            </a:pPr>
            <a:r>
              <a:rPr lang="en" sz="2000" b="0" dirty="0">
                <a:solidFill>
                  <a:schemeClr val="dk2"/>
                </a:solidFill>
              </a:rPr>
              <a:t>Earnings from the employment of the head, spouse, or cohead</a:t>
            </a:r>
            <a:endParaRPr sz="2000" dirty="0"/>
          </a:p>
          <a:p>
            <a:pPr marL="342900" lvl="0" indent="-368300" algn="l" rtl="0">
              <a:lnSpc>
                <a:spcPct val="100000"/>
              </a:lnSpc>
              <a:spcBef>
                <a:spcPts val="300"/>
              </a:spcBef>
              <a:spcAft>
                <a:spcPts val="0"/>
              </a:spcAft>
              <a:buClr>
                <a:schemeClr val="dk2"/>
              </a:buClr>
              <a:buSzPts val="2000"/>
              <a:buAutoNum type="arabicPeriod"/>
            </a:pPr>
            <a:r>
              <a:rPr lang="en" sz="2000" b="0" dirty="0">
                <a:solidFill>
                  <a:schemeClr val="dk2"/>
                </a:solidFill>
              </a:rPr>
              <a:t>Earnings from employment of children under 18 years of age</a:t>
            </a:r>
            <a:endParaRPr sz="2000" dirty="0"/>
          </a:p>
          <a:p>
            <a:pPr marL="0" lvl="0" indent="0" algn="l" rtl="0">
              <a:lnSpc>
                <a:spcPct val="130000"/>
              </a:lnSpc>
              <a:spcBef>
                <a:spcPts val="300"/>
              </a:spcBef>
              <a:spcAft>
                <a:spcPts val="1200"/>
              </a:spcAft>
              <a:buClr>
                <a:schemeClr val="lt2"/>
              </a:buClr>
              <a:buSzPts val="1500"/>
              <a:buNone/>
            </a:pPr>
            <a:endParaRPr sz="1500" b="0" dirty="0">
              <a:solidFill>
                <a:schemeClr val="dk2"/>
              </a:solidFill>
            </a:endParaRPr>
          </a:p>
        </p:txBody>
      </p:sp>
      <p:sp>
        <p:nvSpPr>
          <p:cNvPr id="713" name="Google Shape;713;p96"/>
          <p:cNvSpPr txBox="1">
            <a:spLocks noGrp="1"/>
          </p:cNvSpPr>
          <p:nvPr>
            <p:ph type="title" idx="4294967295"/>
          </p:nvPr>
        </p:nvSpPr>
        <p:spPr>
          <a:xfrm>
            <a:off x="479699" y="325041"/>
            <a:ext cx="5400600" cy="573900"/>
          </a:xfrm>
          <a:prstGeom prst="rect">
            <a:avLst/>
          </a:prstGeom>
          <a:noFill/>
          <a:ln>
            <a:noFill/>
          </a:ln>
        </p:spPr>
        <p:txBody>
          <a:bodyPr spcFirstLastPara="1" wrap="square" lIns="68575" tIns="34275" rIns="68575" bIns="34275" anchor="t" anchorCtr="0">
            <a:normAutofit/>
          </a:bodyPr>
          <a:lstStyle/>
          <a:p>
            <a:pPr marL="0" marR="0" lvl="0" indent="0" algn="l" rtl="0">
              <a:spcBef>
                <a:spcPts val="0"/>
              </a:spcBef>
              <a:spcAft>
                <a:spcPts val="0"/>
              </a:spcAft>
              <a:buClr>
                <a:schemeClr val="lt2"/>
              </a:buClr>
              <a:buSzPts val="2300"/>
              <a:buFont typeface="Arial"/>
              <a:buNone/>
            </a:pPr>
            <a:r>
              <a:rPr lang="en" sz="3000" b="1">
                <a:solidFill>
                  <a:schemeClr val="lt2"/>
                </a:solidFill>
                <a:latin typeface="Open Sans"/>
                <a:ea typeface="Open Sans"/>
                <a:cs typeface="Open Sans"/>
                <a:sym typeface="Open Sans"/>
              </a:rPr>
              <a:t>Practice - #4</a:t>
            </a:r>
            <a:endParaRPr sz="3000">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178C5-B01D-C1A9-EB13-06F87508928C}"/>
              </a:ext>
            </a:extLst>
          </p:cNvPr>
          <p:cNvSpPr>
            <a:spLocks noGrp="1"/>
          </p:cNvSpPr>
          <p:nvPr>
            <p:ph type="body" idx="1"/>
          </p:nvPr>
        </p:nvSpPr>
        <p:spPr/>
        <p:txBody>
          <a:bodyPr/>
          <a:lstStyle/>
          <a:p>
            <a:r>
              <a:rPr lang="en-US" dirty="0"/>
              <a:t>Questions</a:t>
            </a:r>
          </a:p>
        </p:txBody>
      </p:sp>
      <p:pic>
        <p:nvPicPr>
          <p:cNvPr id="4" name="Graphic 3" descr="Thought bubble outline">
            <a:extLst>
              <a:ext uri="{FF2B5EF4-FFF2-40B4-BE49-F238E27FC236}">
                <a16:creationId xmlns:a16="http://schemas.microsoft.com/office/drawing/2014/main" id="{107B2F69-78BB-EE90-9E9A-5D68102710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0365" y="1406627"/>
            <a:ext cx="4316361" cy="3347884"/>
          </a:xfrm>
          <a:prstGeom prst="rect">
            <a:avLst/>
          </a:prstGeom>
        </p:spPr>
      </p:pic>
    </p:spTree>
    <p:extLst>
      <p:ext uri="{BB962C8B-B14F-4D97-AF65-F5344CB8AC3E}">
        <p14:creationId xmlns:p14="http://schemas.microsoft.com/office/powerpoint/2010/main" val="188043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fontScale="92500" lnSpcReduction="20000"/>
          </a:bodyPr>
          <a:lstStyle/>
          <a:p>
            <a:pPr marL="0" lvl="0" indent="0" algn="l" rtl="0">
              <a:lnSpc>
                <a:spcPct val="120000"/>
              </a:lnSpc>
              <a:spcBef>
                <a:spcPts val="0"/>
              </a:spcBef>
              <a:buClr>
                <a:schemeClr val="lt2"/>
              </a:buClr>
              <a:buSzPts val="2400"/>
              <a:buNone/>
            </a:pPr>
            <a:r>
              <a:rPr lang="en" sz="3000" dirty="0"/>
              <a:t>What are the types of Annual Income? </a:t>
            </a:r>
          </a:p>
          <a:p>
            <a:pPr marL="0" lvl="0" indent="0" algn="l" rtl="0">
              <a:lnSpc>
                <a:spcPct val="120000"/>
              </a:lnSpc>
              <a:spcBef>
                <a:spcPts val="0"/>
              </a:spcBef>
              <a:buClr>
                <a:schemeClr val="lt2"/>
              </a:buClr>
              <a:buSzPts val="2400"/>
              <a:buNone/>
            </a:pPr>
            <a:r>
              <a:rPr lang="en" sz="3000" dirty="0"/>
              <a:t>Continued. </a:t>
            </a:r>
            <a:endParaRPr sz="3000" dirty="0"/>
          </a:p>
        </p:txBody>
      </p:sp>
      <p:sp>
        <p:nvSpPr>
          <p:cNvPr id="325" name="Google Shape;325;p44"/>
          <p:cNvSpPr txBox="1">
            <a:spLocks noGrp="1"/>
          </p:cNvSpPr>
          <p:nvPr>
            <p:ph type="body" idx="3"/>
          </p:nvPr>
        </p:nvSpPr>
        <p:spPr>
          <a:xfrm>
            <a:off x="273201" y="1749227"/>
            <a:ext cx="8529000" cy="28386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2"/>
              </a:buClr>
              <a:buSzPts val="1500"/>
              <a:buNone/>
            </a:pPr>
            <a:r>
              <a:rPr lang="en" sz="2000" dirty="0">
                <a:solidFill>
                  <a:schemeClr val="dk2"/>
                </a:solidFill>
              </a:rPr>
              <a:t>6. Welfare assistance payments (i.e., TANF, general assistance)</a:t>
            </a:r>
            <a:endParaRPr sz="2000" dirty="0"/>
          </a:p>
          <a:p>
            <a:pPr marL="0" lvl="0" indent="0" algn="l" rtl="0">
              <a:lnSpc>
                <a:spcPct val="100000"/>
              </a:lnSpc>
              <a:spcBef>
                <a:spcPts val="500"/>
              </a:spcBef>
              <a:spcAft>
                <a:spcPts val="0"/>
              </a:spcAft>
              <a:buClr>
                <a:schemeClr val="dk2"/>
              </a:buClr>
              <a:buSzPts val="1500"/>
              <a:buNone/>
            </a:pPr>
            <a:r>
              <a:rPr lang="en" sz="2000" dirty="0">
                <a:solidFill>
                  <a:schemeClr val="dk2"/>
                </a:solidFill>
              </a:rPr>
              <a:t>7. Periodic allowances like alimony, child support, regularly recurring gifts/contributions</a:t>
            </a:r>
            <a:endParaRPr sz="2000" dirty="0"/>
          </a:p>
          <a:p>
            <a:pPr marL="0" lvl="0" indent="0" algn="l" rtl="0">
              <a:lnSpc>
                <a:spcPct val="100000"/>
              </a:lnSpc>
              <a:spcBef>
                <a:spcPts val="500"/>
              </a:spcBef>
              <a:spcAft>
                <a:spcPts val="0"/>
              </a:spcAft>
              <a:buClr>
                <a:schemeClr val="dk2"/>
              </a:buClr>
              <a:buSzPts val="1500"/>
              <a:buNone/>
            </a:pPr>
            <a:r>
              <a:rPr lang="en" sz="2000" dirty="0">
                <a:solidFill>
                  <a:schemeClr val="dk2"/>
                </a:solidFill>
              </a:rPr>
              <a:t>8. Military pay</a:t>
            </a:r>
            <a:endParaRPr sz="2000" dirty="0"/>
          </a:p>
          <a:p>
            <a:pPr marL="0" lvl="0" indent="0" algn="l" rtl="0">
              <a:lnSpc>
                <a:spcPct val="100000"/>
              </a:lnSpc>
              <a:spcBef>
                <a:spcPts val="500"/>
              </a:spcBef>
              <a:spcAft>
                <a:spcPts val="0"/>
              </a:spcAft>
              <a:buClr>
                <a:schemeClr val="dk2"/>
              </a:buClr>
              <a:buSzPts val="1500"/>
              <a:buNone/>
            </a:pPr>
            <a:r>
              <a:rPr lang="en" sz="2000" dirty="0">
                <a:solidFill>
                  <a:schemeClr val="dk2"/>
                </a:solidFill>
              </a:rPr>
              <a:t>9. Student financial assistance – </a:t>
            </a:r>
            <a:r>
              <a:rPr lang="en" sz="2000" b="1" dirty="0">
                <a:solidFill>
                  <a:schemeClr val="dk2"/>
                </a:solidFill>
              </a:rPr>
              <a:t>DOES NOT APPLY TO HOPWA</a:t>
            </a:r>
            <a:endParaRPr sz="2000" b="1" dirty="0">
              <a:solidFill>
                <a:schemeClr val="dk2"/>
              </a:solidFill>
            </a:endParaRPr>
          </a:p>
          <a:p>
            <a:pPr marL="177800" lvl="0" indent="-63500" algn="l" rtl="0">
              <a:lnSpc>
                <a:spcPct val="120000"/>
              </a:lnSpc>
              <a:spcBef>
                <a:spcPts val="500"/>
              </a:spcBef>
              <a:spcAft>
                <a:spcPts val="0"/>
              </a:spcAft>
              <a:buClr>
                <a:srgbClr val="EE7623"/>
              </a:buClr>
              <a:buSzPts val="1800"/>
              <a:buFont typeface="Arial"/>
              <a:buNone/>
            </a:pP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2E7D50-9293-02F9-7713-CE62C1E8718B}"/>
              </a:ext>
            </a:extLst>
          </p:cNvPr>
          <p:cNvSpPr>
            <a:spLocks noGrp="1"/>
          </p:cNvSpPr>
          <p:nvPr>
            <p:ph type="subTitle" idx="1"/>
          </p:nvPr>
        </p:nvSpPr>
        <p:spPr/>
        <p:txBody>
          <a:bodyPr/>
          <a:lstStyle/>
          <a:p>
            <a:r>
              <a:rPr lang="en-US" dirty="0"/>
              <a:t>The Income Types</a:t>
            </a:r>
          </a:p>
        </p:txBody>
      </p:sp>
    </p:spTree>
    <p:extLst>
      <p:ext uri="{BB962C8B-B14F-4D97-AF65-F5344CB8AC3E}">
        <p14:creationId xmlns:p14="http://schemas.microsoft.com/office/powerpoint/2010/main" val="256750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body" idx="1"/>
          </p:nvPr>
        </p:nvSpPr>
        <p:spPr>
          <a:xfrm>
            <a:off x="274796" y="1"/>
            <a:ext cx="8527500" cy="960000"/>
          </a:xfrm>
          <a:prstGeom prst="rect">
            <a:avLst/>
          </a:prstGeom>
          <a:noFill/>
          <a:ln>
            <a:noFill/>
          </a:ln>
        </p:spPr>
        <p:txBody>
          <a:bodyPr spcFirstLastPara="1" wrap="square" lIns="68575" tIns="34275" rIns="68575" bIns="34275" anchor="ctr" anchorCtr="0">
            <a:normAutofit/>
          </a:bodyPr>
          <a:lstStyle/>
          <a:p>
            <a:pPr marL="0" lvl="0" indent="0" algn="l" rtl="0">
              <a:lnSpc>
                <a:spcPct val="130000"/>
              </a:lnSpc>
              <a:spcBef>
                <a:spcPts val="0"/>
              </a:spcBef>
              <a:spcAft>
                <a:spcPts val="1200"/>
              </a:spcAft>
              <a:buClr>
                <a:schemeClr val="lt2"/>
              </a:buClr>
              <a:buSzPts val="2300"/>
              <a:buNone/>
            </a:pPr>
            <a:r>
              <a:rPr lang="en" sz="3000" dirty="0"/>
              <a:t>1. Employment Income</a:t>
            </a:r>
            <a:endParaRPr sz="3000" dirty="0"/>
          </a:p>
        </p:txBody>
      </p:sp>
      <p:sp>
        <p:nvSpPr>
          <p:cNvPr id="332" name="Google Shape;332;p45"/>
          <p:cNvSpPr txBox="1">
            <a:spLocks noGrp="1"/>
          </p:cNvSpPr>
          <p:nvPr>
            <p:ph type="body" idx="3"/>
          </p:nvPr>
        </p:nvSpPr>
        <p:spPr>
          <a:xfrm>
            <a:off x="302376" y="1203076"/>
            <a:ext cx="7133400" cy="4020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144000"/>
              </a:lnSpc>
              <a:spcBef>
                <a:spcPts val="0"/>
              </a:spcBef>
              <a:spcAft>
                <a:spcPts val="0"/>
              </a:spcAft>
              <a:buClr>
                <a:schemeClr val="dk2"/>
              </a:buClr>
              <a:buSzPts val="1500"/>
              <a:buNone/>
            </a:pPr>
            <a:r>
              <a:rPr lang="en" sz="2000" dirty="0"/>
              <a:t>Self-explantory, though note that employment refers to:</a:t>
            </a:r>
            <a:endParaRPr sz="2000" dirty="0"/>
          </a:p>
        </p:txBody>
      </p:sp>
      <p:sp>
        <p:nvSpPr>
          <p:cNvPr id="333" name="Google Shape;333;p45"/>
          <p:cNvSpPr txBox="1">
            <a:spLocks noGrp="1"/>
          </p:cNvSpPr>
          <p:nvPr>
            <p:ph type="body" idx="4"/>
          </p:nvPr>
        </p:nvSpPr>
        <p:spPr>
          <a:xfrm>
            <a:off x="273200" y="1749225"/>
            <a:ext cx="7691400" cy="2838600"/>
          </a:xfrm>
          <a:prstGeom prst="rect">
            <a:avLst/>
          </a:prstGeom>
          <a:noFill/>
          <a:ln>
            <a:noFill/>
          </a:ln>
        </p:spPr>
        <p:txBody>
          <a:bodyPr spcFirstLastPara="1" wrap="square" lIns="68575" tIns="34275" rIns="68575" bIns="34275" anchor="t" anchorCtr="0">
            <a:normAutofit fontScale="85000" lnSpcReduction="20000"/>
          </a:bodyPr>
          <a:lstStyle/>
          <a:p>
            <a:pPr marL="177800" lvl="0" indent="-193675" algn="l" rtl="0">
              <a:spcBef>
                <a:spcPts val="500"/>
              </a:spcBef>
              <a:spcAft>
                <a:spcPts val="0"/>
              </a:spcAft>
              <a:buClr>
                <a:schemeClr val="dk2"/>
              </a:buClr>
              <a:buSzPct val="100000"/>
              <a:buChar char="•"/>
            </a:pPr>
            <a:r>
              <a:rPr lang="en" sz="2000" dirty="0">
                <a:solidFill>
                  <a:schemeClr val="dk2"/>
                </a:solidFill>
              </a:rPr>
              <a:t>Regular wages/salaries</a:t>
            </a:r>
            <a:endParaRPr sz="2000" dirty="0"/>
          </a:p>
          <a:p>
            <a:pPr marL="177800" lvl="0" indent="-193675" algn="l" rtl="0">
              <a:lnSpc>
                <a:spcPct val="144000"/>
              </a:lnSpc>
              <a:spcBef>
                <a:spcPts val="500"/>
              </a:spcBef>
              <a:spcAft>
                <a:spcPts val="0"/>
              </a:spcAft>
              <a:buClr>
                <a:schemeClr val="dk2"/>
              </a:buClr>
              <a:buSzPct val="100000"/>
              <a:buChar char="•"/>
            </a:pPr>
            <a:r>
              <a:rPr lang="en" sz="2000" dirty="0">
                <a:solidFill>
                  <a:schemeClr val="dk2"/>
                </a:solidFill>
              </a:rPr>
              <a:t>Overtime pay</a:t>
            </a:r>
            <a:endParaRPr sz="2000" dirty="0"/>
          </a:p>
          <a:p>
            <a:pPr marL="177800" lvl="0" indent="-193675" algn="l" rtl="0">
              <a:lnSpc>
                <a:spcPct val="144000"/>
              </a:lnSpc>
              <a:spcBef>
                <a:spcPts val="500"/>
              </a:spcBef>
              <a:spcAft>
                <a:spcPts val="0"/>
              </a:spcAft>
              <a:buClr>
                <a:schemeClr val="dk2"/>
              </a:buClr>
              <a:buSzPct val="100000"/>
              <a:buChar char="•"/>
            </a:pPr>
            <a:r>
              <a:rPr lang="en" sz="2000" dirty="0">
                <a:solidFill>
                  <a:schemeClr val="dk2"/>
                </a:solidFill>
              </a:rPr>
              <a:t>Commissions, Fees, Tips and Bonuses</a:t>
            </a:r>
            <a:endParaRPr sz="2000" dirty="0"/>
          </a:p>
          <a:p>
            <a:pPr marL="177800" lvl="0" indent="-76200" algn="l" rtl="0">
              <a:lnSpc>
                <a:spcPct val="144000"/>
              </a:lnSpc>
              <a:spcBef>
                <a:spcPts val="500"/>
              </a:spcBef>
              <a:spcAft>
                <a:spcPts val="0"/>
              </a:spcAft>
              <a:buClr>
                <a:schemeClr val="dk2"/>
              </a:buClr>
              <a:buSzPct val="75000"/>
              <a:buNone/>
            </a:pPr>
            <a:endParaRPr sz="2000" dirty="0">
              <a:solidFill>
                <a:schemeClr val="dk2"/>
              </a:solidFill>
            </a:endParaRPr>
          </a:p>
          <a:p>
            <a:pPr marL="0" lvl="0" indent="0" algn="l" rtl="0">
              <a:lnSpc>
                <a:spcPct val="144000"/>
              </a:lnSpc>
              <a:spcBef>
                <a:spcPts val="500"/>
              </a:spcBef>
              <a:spcAft>
                <a:spcPts val="0"/>
              </a:spcAft>
              <a:buClr>
                <a:schemeClr val="dk2"/>
              </a:buClr>
              <a:buSzPct val="75000"/>
              <a:buNone/>
            </a:pPr>
            <a:r>
              <a:rPr lang="en" sz="2000" b="1" dirty="0">
                <a:solidFill>
                  <a:schemeClr val="dk2"/>
                </a:solidFill>
              </a:rPr>
              <a:t>Key element: </a:t>
            </a:r>
            <a:endParaRPr sz="2000" dirty="0"/>
          </a:p>
          <a:p>
            <a:pPr marL="177800" lvl="0" indent="-164306" algn="l" rtl="0">
              <a:lnSpc>
                <a:spcPct val="144000"/>
              </a:lnSpc>
              <a:spcBef>
                <a:spcPts val="500"/>
              </a:spcBef>
              <a:spcAft>
                <a:spcPts val="0"/>
              </a:spcAft>
              <a:buClr>
                <a:schemeClr val="dk2"/>
              </a:buClr>
              <a:buSzPct val="75000"/>
              <a:buChar char="•"/>
            </a:pPr>
            <a:r>
              <a:rPr lang="en" sz="2000" b="1" u="sng" dirty="0">
                <a:solidFill>
                  <a:schemeClr val="dk2"/>
                </a:solidFill>
              </a:rPr>
              <a:t>Gross income </a:t>
            </a:r>
            <a:r>
              <a:rPr lang="en" sz="2000" dirty="0">
                <a:solidFill>
                  <a:schemeClr val="dk2"/>
                </a:solidFill>
              </a:rPr>
              <a:t>is used to calculate annual income.</a:t>
            </a:r>
          </a:p>
          <a:p>
            <a:pPr marL="177800" lvl="0" indent="-164306" algn="l" rtl="0">
              <a:lnSpc>
                <a:spcPct val="144000"/>
              </a:lnSpc>
              <a:spcBef>
                <a:spcPts val="500"/>
              </a:spcBef>
              <a:spcAft>
                <a:spcPts val="0"/>
              </a:spcAft>
              <a:buClr>
                <a:schemeClr val="dk2"/>
              </a:buClr>
              <a:buSzPct val="75000"/>
              <a:buChar char="•"/>
            </a:pPr>
            <a:r>
              <a:rPr lang="en" sz="2000" dirty="0">
                <a:solidFill>
                  <a:schemeClr val="dk2"/>
                </a:solidFill>
              </a:rPr>
              <a:t>The employment income of a minor is never counted in annual income.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body" idx="1"/>
          </p:nvPr>
        </p:nvSpPr>
        <p:spPr>
          <a:xfrm>
            <a:off x="337511" y="1204493"/>
            <a:ext cx="8527500" cy="960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1500"/>
              <a:buNone/>
            </a:pPr>
            <a:r>
              <a:rPr lang="en" sz="2000" b="0" dirty="0">
                <a:solidFill>
                  <a:schemeClr val="dk2"/>
                </a:solidFill>
                <a:latin typeface="Open Sans" pitchFamily="2" charset="0"/>
                <a:ea typeface="Open Sans" pitchFamily="2" charset="0"/>
                <a:cs typeface="Open Sans" pitchFamily="2" charset="0"/>
              </a:rPr>
              <a:t>Business income means income earned from operating a business/profession – including self-employment (i.e., Uber, Lyft and other types of contract work)</a:t>
            </a:r>
            <a:endParaRPr sz="2000" dirty="0">
              <a:latin typeface="Open Sans" pitchFamily="2" charset="0"/>
              <a:ea typeface="Open Sans" pitchFamily="2" charset="0"/>
              <a:cs typeface="Open Sans" pitchFamily="2" charset="0"/>
            </a:endParaRPr>
          </a:p>
          <a:p>
            <a:pPr marL="0" lvl="0" indent="0" algn="l" rtl="0">
              <a:lnSpc>
                <a:spcPct val="100000"/>
              </a:lnSpc>
              <a:spcBef>
                <a:spcPts val="0"/>
              </a:spcBef>
              <a:spcAft>
                <a:spcPts val="0"/>
              </a:spcAft>
              <a:buClr>
                <a:schemeClr val="lt2"/>
              </a:buClr>
              <a:buSzPts val="1500"/>
              <a:buNone/>
            </a:pPr>
            <a:endParaRPr sz="2000" dirty="0">
              <a:solidFill>
                <a:schemeClr val="dk2"/>
              </a:solidFill>
              <a:latin typeface="Open Sans" pitchFamily="2" charset="0"/>
              <a:ea typeface="Open Sans" pitchFamily="2" charset="0"/>
              <a:cs typeface="Open Sans" pitchFamily="2" charset="0"/>
            </a:endParaRPr>
          </a:p>
          <a:p>
            <a:pPr marL="0" lvl="0" indent="0" algn="l" rtl="0">
              <a:lnSpc>
                <a:spcPct val="100000"/>
              </a:lnSpc>
              <a:spcBef>
                <a:spcPts val="0"/>
              </a:spcBef>
              <a:spcAft>
                <a:spcPts val="0"/>
              </a:spcAft>
              <a:buClr>
                <a:schemeClr val="dk2"/>
              </a:buClr>
              <a:buSzPts val="1500"/>
              <a:buNone/>
            </a:pPr>
            <a:r>
              <a:rPr lang="en" sz="2000" dirty="0">
                <a:solidFill>
                  <a:schemeClr val="dk2"/>
                </a:solidFill>
                <a:latin typeface="Open Sans" pitchFamily="2" charset="0"/>
                <a:ea typeface="Open Sans" pitchFamily="2" charset="0"/>
                <a:cs typeface="Open Sans" pitchFamily="2" charset="0"/>
              </a:rPr>
              <a:t>Key Elements: </a:t>
            </a:r>
            <a:endParaRPr sz="2000" dirty="0">
              <a:latin typeface="Open Sans" pitchFamily="2" charset="0"/>
              <a:ea typeface="Open Sans" pitchFamily="2" charset="0"/>
              <a:cs typeface="Open Sans" pitchFamily="2" charset="0"/>
            </a:endParaRPr>
          </a:p>
          <a:p>
            <a:pPr marL="254000" lvl="0" indent="-247650" algn="l" rtl="0">
              <a:lnSpc>
                <a:spcPct val="100000"/>
              </a:lnSpc>
              <a:spcBef>
                <a:spcPts val="0"/>
              </a:spcBef>
              <a:spcAft>
                <a:spcPts val="0"/>
              </a:spcAft>
              <a:buClr>
                <a:schemeClr val="dk2"/>
              </a:buClr>
              <a:buSzPts val="1500"/>
              <a:buFont typeface="Open Sans"/>
              <a:buChar char="•"/>
            </a:pPr>
            <a:r>
              <a:rPr lang="en" sz="1800" b="0" dirty="0">
                <a:solidFill>
                  <a:schemeClr val="dk2"/>
                </a:solidFill>
                <a:latin typeface="Open Sans" pitchFamily="2" charset="0"/>
                <a:ea typeface="Open Sans" pitchFamily="2" charset="0"/>
                <a:cs typeface="Open Sans" pitchFamily="2" charset="0"/>
              </a:rPr>
              <a:t>Net income is included in annual income, not gross income</a:t>
            </a:r>
            <a:endParaRPr sz="1800" dirty="0">
              <a:latin typeface="Open Sans" pitchFamily="2" charset="0"/>
              <a:ea typeface="Open Sans" pitchFamily="2" charset="0"/>
              <a:cs typeface="Open Sans" pitchFamily="2" charset="0"/>
            </a:endParaRPr>
          </a:p>
          <a:p>
            <a:pPr marL="254000" lvl="1" indent="-247650" algn="l" rtl="0">
              <a:lnSpc>
                <a:spcPct val="100000"/>
              </a:lnSpc>
              <a:spcBef>
                <a:spcPts val="0"/>
              </a:spcBef>
              <a:spcAft>
                <a:spcPts val="0"/>
              </a:spcAft>
              <a:buClr>
                <a:schemeClr val="dk2"/>
              </a:buClr>
              <a:buSzPts val="1500"/>
              <a:buFont typeface="Open Sans"/>
              <a:buChar char="•"/>
            </a:pPr>
            <a:r>
              <a:rPr lang="en" sz="1800" dirty="0">
                <a:solidFill>
                  <a:schemeClr val="dk2"/>
                </a:solidFill>
                <a:latin typeface="Open Sans" pitchFamily="2" charset="0"/>
                <a:ea typeface="Open Sans" pitchFamily="2" charset="0"/>
                <a:cs typeface="Open Sans" pitchFamily="2" charset="0"/>
                <a:sym typeface="Open Sans"/>
              </a:rPr>
              <a:t>Net income </a:t>
            </a:r>
            <a:r>
              <a:rPr lang="en" sz="1800" b="1" dirty="0">
                <a:solidFill>
                  <a:schemeClr val="dk2"/>
                </a:solidFill>
                <a:latin typeface="Open Sans" pitchFamily="2" charset="0"/>
                <a:ea typeface="Open Sans" pitchFamily="2" charset="0"/>
                <a:cs typeface="Open Sans" pitchFamily="2" charset="0"/>
                <a:sym typeface="Open Sans"/>
              </a:rPr>
              <a:t>= Gross Income – Business Expenses</a:t>
            </a:r>
            <a:r>
              <a:rPr lang="en" sz="1800" dirty="0">
                <a:solidFill>
                  <a:schemeClr val="dk2"/>
                </a:solidFill>
                <a:latin typeface="Open Sans" pitchFamily="2" charset="0"/>
                <a:ea typeface="Open Sans" pitchFamily="2" charset="0"/>
                <a:cs typeface="Open Sans" pitchFamily="2" charset="0"/>
                <a:sym typeface="Open Sans"/>
              </a:rPr>
              <a:t> (e.g., loan interest, depreciation, purchase of supplies, equipment, etc.)</a:t>
            </a:r>
            <a:endParaRPr sz="1800" dirty="0">
              <a:solidFill>
                <a:schemeClr val="dk2"/>
              </a:solidFill>
              <a:latin typeface="Open Sans" pitchFamily="2" charset="0"/>
              <a:ea typeface="Open Sans" pitchFamily="2" charset="0"/>
              <a:cs typeface="Open Sans" pitchFamily="2" charset="0"/>
            </a:endParaRPr>
          </a:p>
          <a:p>
            <a:pPr marL="254000" lvl="1" indent="-247650" algn="l" rtl="0">
              <a:lnSpc>
                <a:spcPct val="100000"/>
              </a:lnSpc>
              <a:spcBef>
                <a:spcPts val="0"/>
              </a:spcBef>
              <a:spcAft>
                <a:spcPts val="0"/>
              </a:spcAft>
              <a:buClr>
                <a:schemeClr val="dk2"/>
              </a:buClr>
              <a:buSzPts val="1500"/>
              <a:buFont typeface="Open Sans"/>
              <a:buChar char="•"/>
            </a:pPr>
            <a:r>
              <a:rPr lang="en" sz="1800" dirty="0">
                <a:solidFill>
                  <a:schemeClr val="dk2"/>
                </a:solidFill>
                <a:latin typeface="Open Sans" pitchFamily="2" charset="0"/>
                <a:ea typeface="Open Sans" pitchFamily="2" charset="0"/>
                <a:cs typeface="Open Sans" pitchFamily="2" charset="0"/>
                <a:sym typeface="Open Sans"/>
              </a:rPr>
              <a:t>Salaries or other amounts distributed to family members by the business is included in annual income</a:t>
            </a:r>
            <a:endParaRPr sz="1800" dirty="0">
              <a:latin typeface="Open Sans" pitchFamily="2" charset="0"/>
              <a:ea typeface="Open Sans" pitchFamily="2" charset="0"/>
              <a:cs typeface="Open Sans" pitchFamily="2" charset="0"/>
              <a:sym typeface="Open Sans"/>
            </a:endParaRPr>
          </a:p>
          <a:p>
            <a:pPr marL="254000" lvl="1" indent="-247650" algn="l" rtl="0">
              <a:lnSpc>
                <a:spcPct val="100000"/>
              </a:lnSpc>
              <a:spcBef>
                <a:spcPts val="0"/>
              </a:spcBef>
              <a:spcAft>
                <a:spcPts val="0"/>
              </a:spcAft>
              <a:buClr>
                <a:schemeClr val="dk2"/>
              </a:buClr>
              <a:buSzPts val="1500"/>
              <a:buFont typeface="Open Sans"/>
              <a:buChar char="•"/>
            </a:pPr>
            <a:r>
              <a:rPr lang="en" sz="1800" dirty="0">
                <a:solidFill>
                  <a:schemeClr val="dk2"/>
                </a:solidFill>
                <a:latin typeface="Open Sans" pitchFamily="2" charset="0"/>
                <a:ea typeface="Open Sans" pitchFamily="2" charset="0"/>
                <a:cs typeface="Open Sans" pitchFamily="2" charset="0"/>
                <a:sym typeface="Open Sans"/>
              </a:rPr>
              <a:t>Cash or assets withdrawn from the business (except for cash/assets invested in the business) is included in annual income</a:t>
            </a:r>
            <a:endParaRPr sz="1800" dirty="0">
              <a:latin typeface="Open Sans" pitchFamily="2" charset="0"/>
              <a:ea typeface="Open Sans" pitchFamily="2" charset="0"/>
              <a:cs typeface="Open Sans" pitchFamily="2" charset="0"/>
              <a:sym typeface="Open Sans"/>
            </a:endParaRPr>
          </a:p>
        </p:txBody>
      </p:sp>
      <p:sp>
        <p:nvSpPr>
          <p:cNvPr id="340" name="Google Shape;340;p46"/>
          <p:cNvSpPr txBox="1">
            <a:spLocks noGrp="1"/>
          </p:cNvSpPr>
          <p:nvPr>
            <p:ph type="title" idx="4294967295"/>
          </p:nvPr>
        </p:nvSpPr>
        <p:spPr>
          <a:xfrm>
            <a:off x="171450" y="313135"/>
            <a:ext cx="8065500" cy="539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2"/>
              </a:buClr>
              <a:buSzPts val="2300"/>
              <a:buFont typeface="Arial"/>
              <a:buNone/>
            </a:pPr>
            <a:r>
              <a:rPr lang="en" sz="3000" b="1" dirty="0">
                <a:solidFill>
                  <a:schemeClr val="lt2"/>
                </a:solidFill>
                <a:latin typeface="Open Sans"/>
                <a:ea typeface="Open Sans"/>
                <a:cs typeface="Open Sans"/>
                <a:sym typeface="Open Sans"/>
              </a:rPr>
              <a:t>2. What is Business Income?</a:t>
            </a:r>
            <a:br>
              <a:rPr lang="en" sz="3000" b="1" dirty="0">
                <a:solidFill>
                  <a:schemeClr val="lt2"/>
                </a:solidFill>
                <a:latin typeface="Open Sans"/>
                <a:ea typeface="Open Sans"/>
                <a:cs typeface="Open Sans"/>
                <a:sym typeface="Open Sans"/>
              </a:rPr>
            </a:br>
            <a:endParaRPr sz="3000" b="1" dirty="0">
              <a:solidFill>
                <a:schemeClr val="lt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B All Capes PPT">
  <a:themeElements>
    <a:clrScheme name="Custom 1">
      <a:dk1>
        <a:srgbClr val="49494A"/>
      </a:dk1>
      <a:lt1>
        <a:srgbClr val="F0F0F2"/>
      </a:lt1>
      <a:dk2>
        <a:srgbClr val="315177"/>
      </a:dk2>
      <a:lt2>
        <a:srgbClr val="FFFFFF"/>
      </a:lt2>
      <a:accent1>
        <a:srgbClr val="A4C5DC"/>
      </a:accent1>
      <a:accent2>
        <a:srgbClr val="7798AF"/>
      </a:accent2>
      <a:accent3>
        <a:srgbClr val="E2E2E1"/>
      </a:accent3>
      <a:accent4>
        <a:srgbClr val="FFFFFF"/>
      </a:accent4>
      <a:accent5>
        <a:srgbClr val="315177"/>
      </a:accent5>
      <a:accent6>
        <a:srgbClr val="303B41"/>
      </a:accent6>
      <a:hlink>
        <a:srgbClr val="A4C5DC"/>
      </a:hlink>
      <a:folHlink>
        <a:srgbClr val="7798AF"/>
      </a:folHlink>
    </a:clrScheme>
    <a:fontScheme name="Museo Slab">
      <a:majorFont>
        <a:latin typeface="Museo Slab 500"/>
        <a:ea typeface=""/>
        <a:cs typeface=""/>
      </a:majorFont>
      <a:minorFont>
        <a:latin typeface="Museo Slab 500"/>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B All Capes PPT" id="{BDF4063D-D6CF-437B-859B-30E75B987350}" vid="{3A25630D-D45A-41A2-8C56-2F4A496E1D7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4673</Words>
  <Application>Microsoft Office PowerPoint</Application>
  <PresentationFormat>On-screen Show (16:9)</PresentationFormat>
  <Paragraphs>657</Paragraphs>
  <Slides>58</Slides>
  <Notes>55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58</vt:i4>
      </vt:variant>
    </vt:vector>
  </HeadingPairs>
  <TitlesOfParts>
    <vt:vector size="69" baseType="lpstr">
      <vt:lpstr>Arial</vt:lpstr>
      <vt:lpstr>Trebuchet MS</vt:lpstr>
      <vt:lpstr>Noto Sans Symbols</vt:lpstr>
      <vt:lpstr>Calibri</vt:lpstr>
      <vt:lpstr>Golos Text ExtraBold</vt:lpstr>
      <vt:lpstr>Play</vt:lpstr>
      <vt:lpstr>Apple Symbols</vt:lpstr>
      <vt:lpstr>Open Sans</vt:lpstr>
      <vt:lpstr>Simple Light</vt:lpstr>
      <vt:lpstr>Office Theme</vt:lpstr>
      <vt:lpstr>CB All Capes 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What is Business Income? </vt:lpstr>
      <vt:lpstr>3. What are Assets?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Periodic and Determinable Allowances</vt:lpstr>
      <vt:lpstr>PowerPoint Presentation</vt:lpstr>
      <vt:lpstr>PowerPoint Presentation</vt:lpstr>
      <vt:lpstr>PowerPoint Presentation</vt:lpstr>
      <vt:lpstr>8: Military pay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Whose income is counted?</vt:lpstr>
      <vt:lpstr>Family member vs. Household members</vt:lpstr>
      <vt:lpstr>Family Members - Minors</vt:lpstr>
      <vt:lpstr>PowerPoint Presentation</vt:lpstr>
      <vt:lpstr>PowerPoint Presentation</vt:lpstr>
      <vt:lpstr>Full-Time Students vs. Other Adult Family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Heather Rhoda</dc:creator>
  <cp:lastModifiedBy>Heather Rhoda</cp:lastModifiedBy>
  <cp:revision>5</cp:revision>
  <dcterms:modified xsi:type="dcterms:W3CDTF">2024-09-04T19:21:14Z</dcterms:modified>
</cp:coreProperties>
</file>